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3.3667335572721488E-2"/>
          <c:y val="0.13822624715718557"/>
          <c:w val="0.59638890378334453"/>
          <c:h val="0.80761219915247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118385,8 тыс. рублей</c:v>
                </c:pt>
              </c:strCache>
            </c:strRef>
          </c:tx>
          <c:explosion val="25"/>
          <c:dPt>
            <c:idx val="7"/>
            <c:spPr>
              <a:solidFill>
                <a:schemeClr val="tx1"/>
              </a:solidFill>
            </c:spPr>
          </c:dPt>
          <c:dLbls>
            <c:dLbl>
              <c:idx val="1"/>
              <c:layout>
                <c:manualLayout>
                  <c:x val="0"/>
                  <c:y val="2.3376527757325891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0"/>
                  <c:y val="5.1947839460724397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3.7664519808808992E-2"/>
                  <c:y val="-7.792175919108611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доходы от использования имущества</c:v>
                </c:pt>
                <c:pt idx="4">
                  <c:v>плата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0.74500000000000133</c:v>
                </c:pt>
                <c:pt idx="1">
                  <c:v>1.7000000000000071E-2</c:v>
                </c:pt>
                <c:pt idx="2">
                  <c:v>1.2000000000000021E-2</c:v>
                </c:pt>
                <c:pt idx="3">
                  <c:v>7.7000000000000179E-2</c:v>
                </c:pt>
                <c:pt idx="4">
                  <c:v>5.5000000000000118E-2</c:v>
                </c:pt>
                <c:pt idx="5">
                  <c:v>7.8000000000000166E-2</c:v>
                </c:pt>
                <c:pt idx="6">
                  <c:v>1.4999999999999998E-2</c:v>
                </c:pt>
                <c:pt idx="7">
                  <c:v>1.0000000000000028E-3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920383255173276"/>
          <c:y val="0.1224799162289959"/>
          <c:w val="0.33175668269415653"/>
          <c:h val="0.7871570215481276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тыс. рублей</a:t>
            </a:r>
          </a:p>
        </c:rich>
      </c:tx>
      <c:layout>
        <c:manualLayout>
          <c:xMode val="edge"/>
          <c:yMode val="edge"/>
          <c:x val="0.36649478642579592"/>
          <c:y val="2.962942224959638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212280.7</c:v>
                </c:pt>
                <c:pt idx="1">
                  <c:v>181425</c:v>
                </c:pt>
                <c:pt idx="2" formatCode="General">
                  <c:v>180785.2</c:v>
                </c:pt>
                <c:pt idx="3" formatCode="General">
                  <c:v>157461.1</c:v>
                </c:pt>
              </c:numCache>
            </c:numRef>
          </c:val>
        </c:ser>
        <c:dLbls>
          <c:showVal val="1"/>
        </c:dLbls>
        <c:shape val="box"/>
        <c:axId val="145721216"/>
        <c:axId val="145722752"/>
        <c:axId val="0"/>
      </c:bar3DChart>
      <c:catAx>
        <c:axId val="145721216"/>
        <c:scaling>
          <c:orientation val="minMax"/>
        </c:scaling>
        <c:axPos val="b"/>
        <c:tickLblPos val="nextTo"/>
        <c:crossAx val="145722752"/>
        <c:crosses val="autoZero"/>
        <c:auto val="1"/>
        <c:lblAlgn val="ctr"/>
        <c:lblOffset val="100"/>
      </c:catAx>
      <c:valAx>
        <c:axId val="145722752"/>
        <c:scaling>
          <c:orientation val="minMax"/>
        </c:scaling>
        <c:axPos val="l"/>
        <c:majorGridlines/>
        <c:numFmt formatCode="0.0" sourceLinked="1"/>
        <c:tickLblPos val="nextTo"/>
        <c:crossAx val="145721216"/>
        <c:crosses val="autoZero"/>
        <c:crossBetween val="between"/>
      </c:valAx>
    </c:plotArea>
    <c:plotVisOnly val="1"/>
  </c:chart>
  <c:spPr>
    <a:gradFill rotWithShape="1">
      <a:gsLst>
        <a:gs pos="0">
          <a:schemeClr val="accent3">
            <a:shade val="51000"/>
            <a:satMod val="130000"/>
          </a:schemeClr>
        </a:gs>
        <a:gs pos="80000">
          <a:schemeClr val="accent3">
            <a:shade val="93000"/>
            <a:satMod val="130000"/>
          </a:schemeClr>
        </a:gs>
        <a:gs pos="100000">
          <a:schemeClr val="accent3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тыс. рублей</a:t>
            </a:r>
          </a:p>
        </c:rich>
      </c:tx>
      <c:layout>
        <c:manualLayout>
          <c:xMode val="edge"/>
          <c:yMode val="edge"/>
          <c:x val="0.36649478642579592"/>
          <c:y val="2.962942224959638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3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19680.3</c:v>
                </c:pt>
                <c:pt idx="1">
                  <c:v>18409.900000000001</c:v>
                </c:pt>
                <c:pt idx="2">
                  <c:v>19364.7</c:v>
                </c:pt>
                <c:pt idx="3">
                  <c:v>19866.5</c:v>
                </c:pt>
              </c:numCache>
            </c:numRef>
          </c:val>
        </c:ser>
        <c:dLbls>
          <c:showVal val="1"/>
        </c:dLbls>
        <c:shape val="pyramid"/>
        <c:axId val="145691776"/>
        <c:axId val="145693312"/>
        <c:axId val="0"/>
      </c:bar3DChart>
      <c:catAx>
        <c:axId val="145691776"/>
        <c:scaling>
          <c:orientation val="minMax"/>
        </c:scaling>
        <c:axPos val="b"/>
        <c:tickLblPos val="nextTo"/>
        <c:crossAx val="145693312"/>
        <c:crosses val="autoZero"/>
        <c:auto val="1"/>
        <c:lblAlgn val="ctr"/>
        <c:lblOffset val="100"/>
      </c:catAx>
      <c:valAx>
        <c:axId val="145693312"/>
        <c:scaling>
          <c:orientation val="minMax"/>
          <c:min val="0"/>
        </c:scaling>
        <c:axPos val="l"/>
        <c:majorGridlines/>
        <c:numFmt formatCode="0.0" sourceLinked="1"/>
        <c:tickLblPos val="nextTo"/>
        <c:crossAx val="145691776"/>
        <c:crosses val="autoZero"/>
        <c:crossBetween val="between"/>
      </c:valAx>
    </c:plotArea>
    <c:plotVisOnly val="1"/>
  </c:chart>
  <c:spPr>
    <a:solidFill>
      <a:schemeClr val="accent1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тыс. рублей</a:t>
            </a:r>
          </a:p>
        </c:rich>
      </c:tx>
      <c:layout>
        <c:manualLayout>
          <c:xMode val="edge"/>
          <c:yMode val="edge"/>
          <c:x val="0.36649478642579592"/>
          <c:y val="2.9629422249596388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3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4256.1000000000004</c:v>
                </c:pt>
                <c:pt idx="1">
                  <c:v>4419.5</c:v>
                </c:pt>
                <c:pt idx="2">
                  <c:v>4481.2</c:v>
                </c:pt>
                <c:pt idx="3">
                  <c:v>4530.9000000000005</c:v>
                </c:pt>
              </c:numCache>
            </c:numRef>
          </c:val>
        </c:ser>
        <c:dLbls>
          <c:showVal val="1"/>
        </c:dLbls>
        <c:shape val="cylinder"/>
        <c:axId val="145871232"/>
        <c:axId val="145872768"/>
        <c:axId val="0"/>
      </c:bar3DChart>
      <c:catAx>
        <c:axId val="145871232"/>
        <c:scaling>
          <c:orientation val="minMax"/>
        </c:scaling>
        <c:axPos val="b"/>
        <c:tickLblPos val="nextTo"/>
        <c:crossAx val="145872768"/>
        <c:crosses val="autoZero"/>
        <c:auto val="1"/>
        <c:lblAlgn val="ctr"/>
        <c:lblOffset val="100"/>
      </c:catAx>
      <c:valAx>
        <c:axId val="145872768"/>
        <c:scaling>
          <c:orientation val="minMax"/>
        </c:scaling>
        <c:axPos val="l"/>
        <c:majorGridlines/>
        <c:numFmt formatCode="0.0" sourceLinked="1"/>
        <c:tickLblPos val="nextTo"/>
        <c:crossAx val="145871232"/>
        <c:crosses val="autoZero"/>
        <c:crossBetween val="between"/>
      </c:valAx>
    </c:plotArea>
    <c:plotVisOnly val="1"/>
  </c:chart>
  <c:spPr>
    <a:solidFill>
      <a:schemeClr val="accent4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3.3667335572721446E-2"/>
          <c:y val="0.13822624715718562"/>
          <c:w val="0.59638890378334297"/>
          <c:h val="0.80761219915247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138570,8 тыс. рублей</c:v>
                </c:pt>
              </c:strCache>
            </c:strRef>
          </c:tx>
          <c:explosion val="25"/>
          <c:dPt>
            <c:idx val="7"/>
            <c:spPr>
              <a:solidFill>
                <a:schemeClr val="tx1"/>
              </a:solidFill>
            </c:spPr>
          </c:dPt>
          <c:dLbls>
            <c:dLbl>
              <c:idx val="1"/>
              <c:layout>
                <c:manualLayout>
                  <c:x val="0"/>
                  <c:y val="2.337652775732588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4.5197423770570793E-3"/>
                  <c:y val="-7.7921759191086114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3.7664519808808972E-2"/>
                  <c:y val="-7.792175919108611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доходы от использования имущества</c:v>
                </c:pt>
                <c:pt idx="4">
                  <c:v>плата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0.76400000000000146</c:v>
                </c:pt>
                <c:pt idx="1">
                  <c:v>2.1999999999999999E-2</c:v>
                </c:pt>
                <c:pt idx="2">
                  <c:v>1.0000000000000005E-2</c:v>
                </c:pt>
                <c:pt idx="3">
                  <c:v>6.6000000000000003E-2</c:v>
                </c:pt>
                <c:pt idx="4">
                  <c:v>6.5000000000000002E-2</c:v>
                </c:pt>
                <c:pt idx="5">
                  <c:v>6.6000000000000003E-2</c:v>
                </c:pt>
                <c:pt idx="6">
                  <c:v>6.0000000000000114E-3</c:v>
                </c:pt>
                <c:pt idx="7">
                  <c:v>1.0000000000000028E-3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920383255173298"/>
          <c:y val="0.1224799162289959"/>
          <c:w val="0.33175668269415665"/>
          <c:h val="0.7871570215481276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3.3667335572721453E-2"/>
          <c:y val="0.13822624715718568"/>
          <c:w val="0.59638890378334286"/>
          <c:h val="0.80761219915247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143431,0 тыс. рублей</c:v>
                </c:pt>
              </c:strCache>
            </c:strRef>
          </c:tx>
          <c:explosion val="25"/>
          <c:dPt>
            <c:idx val="6"/>
            <c:spPr>
              <a:solidFill>
                <a:schemeClr val="tx1"/>
              </a:solidFill>
            </c:spPr>
          </c:dPt>
          <c:dLbls>
            <c:dLbl>
              <c:idx val="1"/>
              <c:layout>
                <c:manualLayout>
                  <c:x val="0"/>
                  <c:y val="2.337652775732588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6.0263231694094414E-3"/>
                  <c:y val="-7.7921759191086114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3.7664519808808972E-2"/>
                  <c:y val="-7.792175919108611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доходы от использования имущества</c:v>
                </c:pt>
                <c:pt idx="4">
                  <c:v>плата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0.78200000000000003</c:v>
                </c:pt>
                <c:pt idx="1">
                  <c:v>1.6000000000000021E-2</c:v>
                </c:pt>
                <c:pt idx="2">
                  <c:v>1.0000000000000005E-2</c:v>
                </c:pt>
                <c:pt idx="3">
                  <c:v>6.3E-2</c:v>
                </c:pt>
                <c:pt idx="4">
                  <c:v>6.2000000000000034E-2</c:v>
                </c:pt>
                <c:pt idx="5">
                  <c:v>6.4000000000000112E-2</c:v>
                </c:pt>
                <c:pt idx="6">
                  <c:v>3.0000000000000057E-3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92038325517332"/>
          <c:y val="0.1224799162289959"/>
          <c:w val="0.33175668269415676"/>
          <c:h val="0.7871570215481276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941835067601647"/>
          <c:y val="2.573081405886007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366733557272146E-2"/>
          <c:y val="0.13822624715718573"/>
          <c:w val="0.59638890378334275"/>
          <c:h val="0.80761219915247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295540,8 тыс. рублей</c:v>
                </c:pt>
              </c:strCache>
            </c:strRef>
          </c:tx>
          <c:explosion val="25"/>
          <c:dPt>
            <c:idx val="6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0"/>
                  <c:y val="2.337652775732588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0546065546466542E-2"/>
                  <c:y val="-1.0131346872739082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3.7664519808808972E-2"/>
                  <c:y val="-7.792175919108611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средства массовой информации</c:v>
                </c:pt>
                <c:pt idx="6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0.17600000000000021</c:v>
                </c:pt>
                <c:pt idx="1">
                  <c:v>7.0000000000000114E-3</c:v>
                </c:pt>
                <c:pt idx="2">
                  <c:v>0.61400000000000132</c:v>
                </c:pt>
                <c:pt idx="3">
                  <c:v>8.6000000000000021E-2</c:v>
                </c:pt>
                <c:pt idx="4">
                  <c:v>8.9000000000000065E-2</c:v>
                </c:pt>
                <c:pt idx="5">
                  <c:v>6.0000000000000114E-3</c:v>
                </c:pt>
                <c:pt idx="6">
                  <c:v>2.1999999999999999E-2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3509853987409426"/>
          <c:y val="7.7822911586197113E-2"/>
          <c:w val="0.35586197537179443"/>
          <c:h val="0.9071384682485076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941835067601652"/>
          <c:y val="2.57308140588600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5620428950836753E-3"/>
          <c:y val="0.13354789799325439"/>
          <c:w val="0.59638890378334253"/>
          <c:h val="0.80761219915247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297818,4 тыс. рублей</c:v>
                </c:pt>
              </c:strCache>
            </c:strRef>
          </c:tx>
          <c:explosion val="25"/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0"/>
                  <c:y val="2.337652775732588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2.2598711885285391E-2"/>
                  <c:y val="-1.2470511787180961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3.7664519808808972E-2"/>
                  <c:y val="-7.792175919108611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средства массовой информации</c:v>
                </c:pt>
                <c:pt idx="6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0.14500000000000021</c:v>
                </c:pt>
                <c:pt idx="1">
                  <c:v>1.0000000000000005E-2</c:v>
                </c:pt>
                <c:pt idx="2">
                  <c:v>0.60700000000000065</c:v>
                </c:pt>
                <c:pt idx="3">
                  <c:v>9.8000000000000226E-2</c:v>
                </c:pt>
                <c:pt idx="4">
                  <c:v>9.1000000000000025E-2</c:v>
                </c:pt>
                <c:pt idx="5">
                  <c:v>6.0000000000000114E-3</c:v>
                </c:pt>
                <c:pt idx="6">
                  <c:v>1.7999999999999999E-2</c:v>
                </c:pt>
                <c:pt idx="7">
                  <c:v>2.5000000000000001E-2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0044718164998834"/>
          <c:y val="2.6361283468476993E-2"/>
          <c:w val="0.39051333359589846"/>
          <c:h val="0.9586000963662284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941835067601658"/>
          <c:y val="2.573081405886008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5620428950836753E-3"/>
          <c:y val="0.142904557651022"/>
          <c:w val="0.59638890378334242"/>
          <c:h val="0.80761219915247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276235,1 тыс. рублей</c:v>
                </c:pt>
              </c:strCache>
            </c:strRef>
          </c:tx>
          <c:explosion val="25"/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0"/>
                  <c:y val="2.33765277573258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-6.0818287775487333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2.2598711885285391E-2"/>
                  <c:y val="-1.2470511787180961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3.7664519808808972E-2"/>
                  <c:y val="-7.792175919108611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средства массовой информации</c:v>
                </c:pt>
                <c:pt idx="6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0.12300000000000012</c:v>
                </c:pt>
                <c:pt idx="1">
                  <c:v>8.0000000000000227E-3</c:v>
                </c:pt>
                <c:pt idx="2">
                  <c:v>0.56999999999999995</c:v>
                </c:pt>
                <c:pt idx="3">
                  <c:v>0.13</c:v>
                </c:pt>
                <c:pt idx="4">
                  <c:v>0.10100000000000002</c:v>
                </c:pt>
                <c:pt idx="5">
                  <c:v>6.0000000000000114E-3</c:v>
                </c:pt>
                <c:pt idx="6">
                  <c:v>1.2E-2</c:v>
                </c:pt>
                <c:pt idx="7">
                  <c:v>0.05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0044718164998834"/>
          <c:y val="2.6361283468476892E-2"/>
          <c:w val="0.39051333359589852"/>
          <c:h val="0.9586000963662284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Количество детей и молодежи, чел.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и молодежи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2200</c:v>
                </c:pt>
                <c:pt idx="1">
                  <c:v>2290</c:v>
                </c:pt>
                <c:pt idx="2">
                  <c:v>2300</c:v>
                </c:pt>
              </c:numCache>
            </c:numRef>
          </c:val>
        </c:ser>
        <c:dLbls>
          <c:showVal val="1"/>
        </c:dLbls>
        <c:axId val="145314944"/>
        <c:axId val="145316480"/>
      </c:barChart>
      <c:catAx>
        <c:axId val="14531494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5316480"/>
        <c:crosses val="autoZero"/>
        <c:auto val="1"/>
        <c:lblAlgn val="ctr"/>
        <c:lblOffset val="100"/>
      </c:catAx>
      <c:valAx>
        <c:axId val="145316480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45314944"/>
        <c:crosses val="autoZero"/>
        <c:crossBetween val="between"/>
      </c:valAx>
    </c:plotArea>
    <c:plotVisOnly val="1"/>
  </c:chart>
  <c:spPr>
    <a:solidFill>
      <a:schemeClr val="accent5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Расходы, тыс.рублей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тыс.рублей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580</c:v>
                </c:pt>
                <c:pt idx="1">
                  <c:v>540</c:v>
                </c:pt>
                <c:pt idx="2">
                  <c:v>540</c:v>
                </c:pt>
              </c:numCache>
            </c:numRef>
          </c:val>
        </c:ser>
        <c:dLbls>
          <c:showVal val="1"/>
        </c:dLbls>
      </c:pie3DChart>
    </c:plotArea>
    <c:legend>
      <c:legendPos val="r"/>
    </c:legend>
    <c:plotVisOnly val="1"/>
  </c:chart>
  <c:spPr>
    <a:solidFill>
      <a:schemeClr val="accent5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тыс. рублей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18860.400000000001</c:v>
                </c:pt>
                <c:pt idx="1">
                  <c:v>25467.7</c:v>
                </c:pt>
                <c:pt idx="2">
                  <c:v>29106.6</c:v>
                </c:pt>
                <c:pt idx="3" formatCode="0.0">
                  <c:v>35939</c:v>
                </c:pt>
              </c:numCache>
            </c:numRef>
          </c:val>
        </c:ser>
        <c:dLbls>
          <c:showVal val="1"/>
        </c:dLbls>
        <c:shape val="cylinder"/>
        <c:axId val="145501184"/>
        <c:axId val="145502976"/>
        <c:axId val="0"/>
      </c:bar3DChart>
      <c:catAx>
        <c:axId val="145501184"/>
        <c:scaling>
          <c:orientation val="minMax"/>
        </c:scaling>
        <c:axPos val="b"/>
        <c:tickLblPos val="nextTo"/>
        <c:crossAx val="145502976"/>
        <c:crosses val="autoZero"/>
        <c:auto val="1"/>
        <c:lblAlgn val="ctr"/>
        <c:lblOffset val="100"/>
      </c:catAx>
      <c:valAx>
        <c:axId val="145502976"/>
        <c:scaling>
          <c:orientation val="minMax"/>
        </c:scaling>
        <c:axPos val="l"/>
        <c:majorGridlines/>
        <c:numFmt formatCode="General" sourceLinked="1"/>
        <c:tickLblPos val="nextTo"/>
        <c:crossAx val="145501184"/>
        <c:crosses val="autoZero"/>
        <c:crossBetween val="between"/>
      </c:valAx>
    </c:plotArea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36CD9-CB98-47FB-8E59-BD69AB966FC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EB7B02-4CDB-4749-B480-991F2EECC8DC}" type="pres">
      <dgm:prSet presAssocID="{4F136CD9-CB98-47FB-8E59-BD69AB966F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2A261953-5787-4E31-A080-A3E5B92A63A5}" type="presOf" srcId="{4F136CD9-CB98-47FB-8E59-BD69AB966FC6}" destId="{D0EB7B02-4CDB-4749-B480-991F2EECC8DC}" srcOrd="0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43D01-BB37-47F6-A217-D4A71126CBDC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0CED6B-41F1-490B-AF19-39709D4647A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rgbClr val="0000FF"/>
              </a:solidFill>
            </a:rPr>
            <a:t>Составление проекта бюджета муниципального района </a:t>
          </a:r>
        </a:p>
        <a:p>
          <a:r>
            <a:rPr lang="ru-RU" sz="2000" b="1" dirty="0" smtClean="0">
              <a:solidFill>
                <a:srgbClr val="0000FF"/>
              </a:solidFill>
            </a:rPr>
            <a:t>основывается на</a:t>
          </a:r>
          <a:endParaRPr lang="ru-RU" sz="2000" b="1" dirty="0">
            <a:solidFill>
              <a:srgbClr val="0000FF"/>
            </a:solidFill>
          </a:endParaRPr>
        </a:p>
      </dgm:t>
    </dgm:pt>
    <dgm:pt modelId="{3E467835-3A9E-4D07-BA6B-2CF8E5FE8CFA}" type="parTrans" cxnId="{EC594CA2-A7B2-4B33-A4D7-007473A7484E}">
      <dgm:prSet/>
      <dgm:spPr/>
      <dgm:t>
        <a:bodyPr/>
        <a:lstStyle/>
        <a:p>
          <a:endParaRPr lang="ru-RU"/>
        </a:p>
      </dgm:t>
    </dgm:pt>
    <dgm:pt modelId="{BB5CB36B-3122-4282-B920-CB2640A2A8C9}" type="sibTrans" cxnId="{EC594CA2-A7B2-4B33-A4D7-007473A7484E}">
      <dgm:prSet/>
      <dgm:spPr/>
      <dgm:t>
        <a:bodyPr/>
        <a:lstStyle/>
        <a:p>
          <a:endParaRPr lang="ru-RU"/>
        </a:p>
      </dgm:t>
    </dgm:pt>
    <dgm:pt modelId="{13990D13-A5D4-4125-BAD7-87343943F1B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</a:rPr>
            <a:t>прогнозе социально-экономического развития Железногорского района Курской области на 2014 год и на плановый период 2015-2017 годов</a:t>
          </a:r>
          <a:endParaRPr lang="ru-RU" sz="1600" b="1" dirty="0">
            <a:solidFill>
              <a:srgbClr val="0000FF"/>
            </a:solidFill>
          </a:endParaRPr>
        </a:p>
      </dgm:t>
    </dgm:pt>
    <dgm:pt modelId="{14606AD7-5BBB-4A0E-B70B-CAA3EB9D8EB0}" type="parTrans" cxnId="{175D428B-EACD-43FF-B90E-9BFB388EF689}">
      <dgm:prSet/>
      <dgm:spPr/>
      <dgm:t>
        <a:bodyPr/>
        <a:lstStyle/>
        <a:p>
          <a:endParaRPr lang="ru-RU"/>
        </a:p>
      </dgm:t>
    </dgm:pt>
    <dgm:pt modelId="{0819B86A-7946-46AB-AFAB-A4BD631838B1}" type="sibTrans" cxnId="{175D428B-EACD-43FF-B90E-9BFB388EF689}">
      <dgm:prSet/>
      <dgm:spPr/>
      <dgm:t>
        <a:bodyPr/>
        <a:lstStyle/>
        <a:p>
          <a:endParaRPr lang="ru-RU"/>
        </a:p>
      </dgm:t>
    </dgm:pt>
    <dgm:pt modelId="{0C512BA2-119E-4110-9443-0A852ED418A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</a:rPr>
            <a:t>основных направлениях бюджетной и налоговой политики Железногорского района Курской области на 2015 год и на плановый период 2016 и 2017 годов</a:t>
          </a:r>
          <a:endParaRPr lang="ru-RU" sz="1600" b="1" dirty="0">
            <a:solidFill>
              <a:srgbClr val="0000FF"/>
            </a:solidFill>
          </a:endParaRPr>
        </a:p>
      </dgm:t>
    </dgm:pt>
    <dgm:pt modelId="{9F68E2D7-B160-41AF-BFF4-C53C31649AA2}" type="parTrans" cxnId="{328F6302-A415-46F2-AC48-643E5F3CD443}">
      <dgm:prSet/>
      <dgm:spPr/>
      <dgm:t>
        <a:bodyPr/>
        <a:lstStyle/>
        <a:p>
          <a:endParaRPr lang="ru-RU"/>
        </a:p>
      </dgm:t>
    </dgm:pt>
    <dgm:pt modelId="{F69F4D71-9345-40DF-9976-9F7440E8CEEF}" type="sibTrans" cxnId="{328F6302-A415-46F2-AC48-643E5F3CD443}">
      <dgm:prSet/>
      <dgm:spPr/>
      <dgm:t>
        <a:bodyPr/>
        <a:lstStyle/>
        <a:p>
          <a:endParaRPr lang="ru-RU"/>
        </a:p>
      </dgm:t>
    </dgm:pt>
    <dgm:pt modelId="{4E1B837A-8F48-43FF-9287-78EA89264C5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</a:rPr>
            <a:t>муниципальных программах Железногорского района Курской области</a:t>
          </a:r>
          <a:endParaRPr lang="ru-RU" sz="1600" b="1" dirty="0">
            <a:solidFill>
              <a:srgbClr val="0000FF"/>
            </a:solidFill>
          </a:endParaRPr>
        </a:p>
      </dgm:t>
    </dgm:pt>
    <dgm:pt modelId="{0A861AE6-5D5E-432C-9D3A-C7BCF58BCDC7}" type="parTrans" cxnId="{B69594C0-14A4-4C2F-908A-6C1868F8C883}">
      <dgm:prSet/>
      <dgm:spPr/>
      <dgm:t>
        <a:bodyPr/>
        <a:lstStyle/>
        <a:p>
          <a:endParaRPr lang="ru-RU"/>
        </a:p>
      </dgm:t>
    </dgm:pt>
    <dgm:pt modelId="{8A371CF1-DC78-4E54-B41D-B6AEC87D60BB}" type="sibTrans" cxnId="{B69594C0-14A4-4C2F-908A-6C1868F8C883}">
      <dgm:prSet/>
      <dgm:spPr/>
      <dgm:t>
        <a:bodyPr/>
        <a:lstStyle/>
        <a:p>
          <a:endParaRPr lang="ru-RU"/>
        </a:p>
      </dgm:t>
    </dgm:pt>
    <dgm:pt modelId="{2B7B04C2-FC5D-4BDF-8AD7-724E1A2EBD6A}">
      <dgm:prSet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</a:rPr>
            <a:t>бюджетном послании Президента Российской Федерации о бюджетной политике</a:t>
          </a:r>
          <a:endParaRPr lang="ru-RU" sz="1600" b="1" dirty="0">
            <a:solidFill>
              <a:srgbClr val="0000FF"/>
            </a:solidFill>
          </a:endParaRPr>
        </a:p>
      </dgm:t>
    </dgm:pt>
    <dgm:pt modelId="{761D97F0-3F3E-44FF-AEEC-083D9BF75937}" type="parTrans" cxnId="{6F3AE204-2CE0-4DFD-BAC4-CFBDA8126BCC}">
      <dgm:prSet/>
      <dgm:spPr/>
      <dgm:t>
        <a:bodyPr/>
        <a:lstStyle/>
        <a:p>
          <a:endParaRPr lang="ru-RU"/>
        </a:p>
      </dgm:t>
    </dgm:pt>
    <dgm:pt modelId="{AAD58AAD-A409-45C6-A405-5C3BCA90EE7C}" type="sibTrans" cxnId="{6F3AE204-2CE0-4DFD-BAC4-CFBDA8126BCC}">
      <dgm:prSet/>
      <dgm:spPr/>
      <dgm:t>
        <a:bodyPr/>
        <a:lstStyle/>
        <a:p>
          <a:endParaRPr lang="ru-RU"/>
        </a:p>
      </dgm:t>
    </dgm:pt>
    <dgm:pt modelId="{A1886251-60A9-4A6F-9F7F-6AC9AF58D478}" type="pres">
      <dgm:prSet presAssocID="{53343D01-BB37-47F6-A217-D4A71126CB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CD5974-52C1-4999-B93E-B3AB7D92E23C}" type="pres">
      <dgm:prSet presAssocID="{BB0CED6B-41F1-490B-AF19-39709D4647A1}" presName="hierRoot1" presStyleCnt="0">
        <dgm:presLayoutVars>
          <dgm:hierBranch val="init"/>
        </dgm:presLayoutVars>
      </dgm:prSet>
      <dgm:spPr/>
    </dgm:pt>
    <dgm:pt modelId="{C795E28C-435B-431F-BEB9-3F5291889751}" type="pres">
      <dgm:prSet presAssocID="{BB0CED6B-41F1-490B-AF19-39709D4647A1}" presName="rootComposite1" presStyleCnt="0"/>
      <dgm:spPr/>
    </dgm:pt>
    <dgm:pt modelId="{A2EE7687-16B4-43E4-8B13-FB6FF98E39AD}" type="pres">
      <dgm:prSet presAssocID="{BB0CED6B-41F1-490B-AF19-39709D4647A1}" presName="rootText1" presStyleLbl="node0" presStyleIdx="0" presStyleCnt="1" custScaleX="448030" custLinFactNeighborX="0" custLinFactNeighborY="-48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2552E-0F07-4B48-B75F-348F76CFDDBC}" type="pres">
      <dgm:prSet presAssocID="{BB0CED6B-41F1-490B-AF19-39709D4647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D37A527-A290-4916-9FDB-67A8AE780274}" type="pres">
      <dgm:prSet presAssocID="{BB0CED6B-41F1-490B-AF19-39709D4647A1}" presName="hierChild2" presStyleCnt="0"/>
      <dgm:spPr/>
    </dgm:pt>
    <dgm:pt modelId="{57F404E6-8C93-4CDB-9987-F359E2155BBB}" type="pres">
      <dgm:prSet presAssocID="{761D97F0-3F3E-44FF-AEEC-083D9BF7593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AEBC8686-2125-402D-9C69-6F82E0D9F58D}" type="pres">
      <dgm:prSet presAssocID="{2B7B04C2-FC5D-4BDF-8AD7-724E1A2EBD6A}" presName="hierRoot2" presStyleCnt="0">
        <dgm:presLayoutVars>
          <dgm:hierBranch val="init"/>
        </dgm:presLayoutVars>
      </dgm:prSet>
      <dgm:spPr/>
    </dgm:pt>
    <dgm:pt modelId="{C16BEB4F-4126-4016-AA9C-52C1713DFD9D}" type="pres">
      <dgm:prSet presAssocID="{2B7B04C2-FC5D-4BDF-8AD7-724E1A2EBD6A}" presName="rootComposite" presStyleCnt="0"/>
      <dgm:spPr/>
    </dgm:pt>
    <dgm:pt modelId="{5385725D-1347-49E6-871B-2189BFB1A563}" type="pres">
      <dgm:prSet presAssocID="{2B7B04C2-FC5D-4BDF-8AD7-724E1A2EBD6A}" presName="rootText" presStyleLbl="node2" presStyleIdx="0" presStyleCnt="4" custScaleY="273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72BAA-6576-4428-BAC9-2E82670EAD60}" type="pres">
      <dgm:prSet presAssocID="{2B7B04C2-FC5D-4BDF-8AD7-724E1A2EBD6A}" presName="rootConnector" presStyleLbl="node2" presStyleIdx="0" presStyleCnt="4"/>
      <dgm:spPr/>
      <dgm:t>
        <a:bodyPr/>
        <a:lstStyle/>
        <a:p>
          <a:endParaRPr lang="ru-RU"/>
        </a:p>
      </dgm:t>
    </dgm:pt>
    <dgm:pt modelId="{EB554AB6-2E4C-4519-B76A-BC6E7C60EC5C}" type="pres">
      <dgm:prSet presAssocID="{2B7B04C2-FC5D-4BDF-8AD7-724E1A2EBD6A}" presName="hierChild4" presStyleCnt="0"/>
      <dgm:spPr/>
    </dgm:pt>
    <dgm:pt modelId="{0CA6D3BA-CD1A-458E-9C20-E9DA35C38BD4}" type="pres">
      <dgm:prSet presAssocID="{2B7B04C2-FC5D-4BDF-8AD7-724E1A2EBD6A}" presName="hierChild5" presStyleCnt="0"/>
      <dgm:spPr/>
    </dgm:pt>
    <dgm:pt modelId="{36666A86-42DE-4112-BDD9-0E5A8EA688B1}" type="pres">
      <dgm:prSet presAssocID="{14606AD7-5BBB-4A0E-B70B-CAA3EB9D8EB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132697D-265D-40DE-98BC-860EA7117F6D}" type="pres">
      <dgm:prSet presAssocID="{13990D13-A5D4-4125-BAD7-87343943F1BC}" presName="hierRoot2" presStyleCnt="0">
        <dgm:presLayoutVars>
          <dgm:hierBranch val="init"/>
        </dgm:presLayoutVars>
      </dgm:prSet>
      <dgm:spPr/>
    </dgm:pt>
    <dgm:pt modelId="{BBDB4EB4-12B9-4B95-87EC-C98067AFB7B8}" type="pres">
      <dgm:prSet presAssocID="{13990D13-A5D4-4125-BAD7-87343943F1BC}" presName="rootComposite" presStyleCnt="0"/>
      <dgm:spPr/>
    </dgm:pt>
    <dgm:pt modelId="{32F7B625-84DC-4817-9C21-6054B8CF5073}" type="pres">
      <dgm:prSet presAssocID="{13990D13-A5D4-4125-BAD7-87343943F1BC}" presName="rootText" presStyleLbl="node2" presStyleIdx="1" presStyleCnt="4" custScaleX="110925" custScaleY="273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FD5EA-9790-419E-8F4A-F427BF535DB1}" type="pres">
      <dgm:prSet presAssocID="{13990D13-A5D4-4125-BAD7-87343943F1BC}" presName="rootConnector" presStyleLbl="node2" presStyleIdx="1" presStyleCnt="4"/>
      <dgm:spPr/>
      <dgm:t>
        <a:bodyPr/>
        <a:lstStyle/>
        <a:p>
          <a:endParaRPr lang="ru-RU"/>
        </a:p>
      </dgm:t>
    </dgm:pt>
    <dgm:pt modelId="{8F3A2AB6-882D-4AA4-9872-8FF03332B41F}" type="pres">
      <dgm:prSet presAssocID="{13990D13-A5D4-4125-BAD7-87343943F1BC}" presName="hierChild4" presStyleCnt="0"/>
      <dgm:spPr/>
    </dgm:pt>
    <dgm:pt modelId="{C83C9632-C3F2-4CCE-AB4F-7A18D760D45F}" type="pres">
      <dgm:prSet presAssocID="{13990D13-A5D4-4125-BAD7-87343943F1BC}" presName="hierChild5" presStyleCnt="0"/>
      <dgm:spPr/>
    </dgm:pt>
    <dgm:pt modelId="{489C815F-87E2-409B-9129-BF7454995E28}" type="pres">
      <dgm:prSet presAssocID="{9F68E2D7-B160-41AF-BFF4-C53C31649AA2}" presName="Name37" presStyleLbl="parChTrans1D2" presStyleIdx="2" presStyleCnt="4"/>
      <dgm:spPr/>
      <dgm:t>
        <a:bodyPr/>
        <a:lstStyle/>
        <a:p>
          <a:endParaRPr lang="ru-RU"/>
        </a:p>
      </dgm:t>
    </dgm:pt>
    <dgm:pt modelId="{0556E1CC-98EA-4425-8F1C-873AF86A3FEA}" type="pres">
      <dgm:prSet presAssocID="{0C512BA2-119E-4110-9443-0A852ED418AB}" presName="hierRoot2" presStyleCnt="0">
        <dgm:presLayoutVars>
          <dgm:hierBranch val="init"/>
        </dgm:presLayoutVars>
      </dgm:prSet>
      <dgm:spPr/>
    </dgm:pt>
    <dgm:pt modelId="{B597A3EF-0B16-4F8E-AC13-FD9E757A216B}" type="pres">
      <dgm:prSet presAssocID="{0C512BA2-119E-4110-9443-0A852ED418AB}" presName="rootComposite" presStyleCnt="0"/>
      <dgm:spPr/>
    </dgm:pt>
    <dgm:pt modelId="{DF0C6B2B-DF17-4396-AAD2-B598C953DEB2}" type="pres">
      <dgm:prSet presAssocID="{0C512BA2-119E-4110-9443-0A852ED418AB}" presName="rootText" presStyleLbl="node2" presStyleIdx="2" presStyleCnt="4" custScaleX="105551" custScaleY="273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0D596-1E2F-48B3-84D2-3C4B1138B331}" type="pres">
      <dgm:prSet presAssocID="{0C512BA2-119E-4110-9443-0A852ED418AB}" presName="rootConnector" presStyleLbl="node2" presStyleIdx="2" presStyleCnt="4"/>
      <dgm:spPr/>
      <dgm:t>
        <a:bodyPr/>
        <a:lstStyle/>
        <a:p>
          <a:endParaRPr lang="ru-RU"/>
        </a:p>
      </dgm:t>
    </dgm:pt>
    <dgm:pt modelId="{2B2762B0-76A6-435C-BEBD-FBEC2F5551F5}" type="pres">
      <dgm:prSet presAssocID="{0C512BA2-119E-4110-9443-0A852ED418AB}" presName="hierChild4" presStyleCnt="0"/>
      <dgm:spPr/>
    </dgm:pt>
    <dgm:pt modelId="{6195BED1-5167-42F6-9C8E-4880233E690E}" type="pres">
      <dgm:prSet presAssocID="{0C512BA2-119E-4110-9443-0A852ED418AB}" presName="hierChild5" presStyleCnt="0"/>
      <dgm:spPr/>
    </dgm:pt>
    <dgm:pt modelId="{017E6AED-4BED-4543-A46B-D63E66462F52}" type="pres">
      <dgm:prSet presAssocID="{0A861AE6-5D5E-432C-9D3A-C7BCF58BCDC7}" presName="Name37" presStyleLbl="parChTrans1D2" presStyleIdx="3" presStyleCnt="4"/>
      <dgm:spPr/>
      <dgm:t>
        <a:bodyPr/>
        <a:lstStyle/>
        <a:p>
          <a:endParaRPr lang="ru-RU"/>
        </a:p>
      </dgm:t>
    </dgm:pt>
    <dgm:pt modelId="{B8825AF4-6025-4210-9105-868EFDC44A16}" type="pres">
      <dgm:prSet presAssocID="{4E1B837A-8F48-43FF-9287-78EA89264C53}" presName="hierRoot2" presStyleCnt="0">
        <dgm:presLayoutVars>
          <dgm:hierBranch val="init"/>
        </dgm:presLayoutVars>
      </dgm:prSet>
      <dgm:spPr/>
    </dgm:pt>
    <dgm:pt modelId="{B050DB29-B600-45DC-94DE-A1AEBE219AAD}" type="pres">
      <dgm:prSet presAssocID="{4E1B837A-8F48-43FF-9287-78EA89264C53}" presName="rootComposite" presStyleCnt="0"/>
      <dgm:spPr/>
    </dgm:pt>
    <dgm:pt modelId="{B1591157-8412-486A-8E63-9EAB3B0CD358}" type="pres">
      <dgm:prSet presAssocID="{4E1B837A-8F48-43FF-9287-78EA89264C53}" presName="rootText" presStyleLbl="node2" presStyleIdx="3" presStyleCnt="4" custScaleY="273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E96589-FA72-4D40-BF3B-CE2179F9E83F}" type="pres">
      <dgm:prSet presAssocID="{4E1B837A-8F48-43FF-9287-78EA89264C53}" presName="rootConnector" presStyleLbl="node2" presStyleIdx="3" presStyleCnt="4"/>
      <dgm:spPr/>
      <dgm:t>
        <a:bodyPr/>
        <a:lstStyle/>
        <a:p>
          <a:endParaRPr lang="ru-RU"/>
        </a:p>
      </dgm:t>
    </dgm:pt>
    <dgm:pt modelId="{5421E5C7-E6E4-486D-851B-AFFA1CFB16D7}" type="pres">
      <dgm:prSet presAssocID="{4E1B837A-8F48-43FF-9287-78EA89264C53}" presName="hierChild4" presStyleCnt="0"/>
      <dgm:spPr/>
    </dgm:pt>
    <dgm:pt modelId="{01145287-E026-47C5-B7C8-401ED004734A}" type="pres">
      <dgm:prSet presAssocID="{4E1B837A-8F48-43FF-9287-78EA89264C53}" presName="hierChild5" presStyleCnt="0"/>
      <dgm:spPr/>
    </dgm:pt>
    <dgm:pt modelId="{4AE073E4-7BC4-457F-BF4E-3EBB037FE20B}" type="pres">
      <dgm:prSet presAssocID="{BB0CED6B-41F1-490B-AF19-39709D4647A1}" presName="hierChild3" presStyleCnt="0"/>
      <dgm:spPr/>
    </dgm:pt>
  </dgm:ptLst>
  <dgm:cxnLst>
    <dgm:cxn modelId="{97D793B1-1DD5-488A-9458-84598BAAB18D}" type="presOf" srcId="{761D97F0-3F3E-44FF-AEEC-083D9BF75937}" destId="{57F404E6-8C93-4CDB-9987-F359E2155BBB}" srcOrd="0" destOrd="0" presId="urn:microsoft.com/office/officeart/2005/8/layout/orgChart1"/>
    <dgm:cxn modelId="{67F1C905-823C-4BB8-8554-4C31AFD17B77}" type="presOf" srcId="{BB0CED6B-41F1-490B-AF19-39709D4647A1}" destId="{A2EE7687-16B4-43E4-8B13-FB6FF98E39AD}" srcOrd="0" destOrd="0" presId="urn:microsoft.com/office/officeart/2005/8/layout/orgChart1"/>
    <dgm:cxn modelId="{0260456D-3EEF-4BD3-A64B-A4DFC90D0EB2}" type="presOf" srcId="{13990D13-A5D4-4125-BAD7-87343943F1BC}" destId="{D32FD5EA-9790-419E-8F4A-F427BF535DB1}" srcOrd="1" destOrd="0" presId="urn:microsoft.com/office/officeart/2005/8/layout/orgChart1"/>
    <dgm:cxn modelId="{5CDE5237-EE2F-4803-965B-7DEBC658ABD0}" type="presOf" srcId="{53343D01-BB37-47F6-A217-D4A71126CBDC}" destId="{A1886251-60A9-4A6F-9F7F-6AC9AF58D478}" srcOrd="0" destOrd="0" presId="urn:microsoft.com/office/officeart/2005/8/layout/orgChart1"/>
    <dgm:cxn modelId="{64866CF0-0E30-4309-9A3F-7284D5AC7111}" type="presOf" srcId="{0C512BA2-119E-4110-9443-0A852ED418AB}" destId="{DF0C6B2B-DF17-4396-AAD2-B598C953DEB2}" srcOrd="0" destOrd="0" presId="urn:microsoft.com/office/officeart/2005/8/layout/orgChart1"/>
    <dgm:cxn modelId="{BB6DFD6D-58A2-4392-935B-508C09B4BF16}" type="presOf" srcId="{BB0CED6B-41F1-490B-AF19-39709D4647A1}" destId="{96C2552E-0F07-4B48-B75F-348F76CFDDBC}" srcOrd="1" destOrd="0" presId="urn:microsoft.com/office/officeart/2005/8/layout/orgChart1"/>
    <dgm:cxn modelId="{2F80F7B8-2A0A-4FDF-96B0-193E9A69A2FE}" type="presOf" srcId="{0A861AE6-5D5E-432C-9D3A-C7BCF58BCDC7}" destId="{017E6AED-4BED-4543-A46B-D63E66462F52}" srcOrd="0" destOrd="0" presId="urn:microsoft.com/office/officeart/2005/8/layout/orgChart1"/>
    <dgm:cxn modelId="{B69594C0-14A4-4C2F-908A-6C1868F8C883}" srcId="{BB0CED6B-41F1-490B-AF19-39709D4647A1}" destId="{4E1B837A-8F48-43FF-9287-78EA89264C53}" srcOrd="3" destOrd="0" parTransId="{0A861AE6-5D5E-432C-9D3A-C7BCF58BCDC7}" sibTransId="{8A371CF1-DC78-4E54-B41D-B6AEC87D60BB}"/>
    <dgm:cxn modelId="{67BF84A6-AAAE-42C3-8F67-B8A11D4080FD}" type="presOf" srcId="{2B7B04C2-FC5D-4BDF-8AD7-724E1A2EBD6A}" destId="{19172BAA-6576-4428-BAC9-2E82670EAD60}" srcOrd="1" destOrd="0" presId="urn:microsoft.com/office/officeart/2005/8/layout/orgChart1"/>
    <dgm:cxn modelId="{4CEBDBB4-E5BF-4D62-A0AC-F303D46170C6}" type="presOf" srcId="{2B7B04C2-FC5D-4BDF-8AD7-724E1A2EBD6A}" destId="{5385725D-1347-49E6-871B-2189BFB1A563}" srcOrd="0" destOrd="0" presId="urn:microsoft.com/office/officeart/2005/8/layout/orgChart1"/>
    <dgm:cxn modelId="{10BB3B13-3E7D-4E90-9029-1670D5436059}" type="presOf" srcId="{4E1B837A-8F48-43FF-9287-78EA89264C53}" destId="{EAE96589-FA72-4D40-BF3B-CE2179F9E83F}" srcOrd="1" destOrd="0" presId="urn:microsoft.com/office/officeart/2005/8/layout/orgChart1"/>
    <dgm:cxn modelId="{2C1031CD-358B-406D-B406-4F5D79A3029F}" type="presOf" srcId="{4E1B837A-8F48-43FF-9287-78EA89264C53}" destId="{B1591157-8412-486A-8E63-9EAB3B0CD358}" srcOrd="0" destOrd="0" presId="urn:microsoft.com/office/officeart/2005/8/layout/orgChart1"/>
    <dgm:cxn modelId="{02796E6F-0364-4D59-8B65-F231605DB2F4}" type="presOf" srcId="{14606AD7-5BBB-4A0E-B70B-CAA3EB9D8EB0}" destId="{36666A86-42DE-4112-BDD9-0E5A8EA688B1}" srcOrd="0" destOrd="0" presId="urn:microsoft.com/office/officeart/2005/8/layout/orgChart1"/>
    <dgm:cxn modelId="{6F3AE204-2CE0-4DFD-BAC4-CFBDA8126BCC}" srcId="{BB0CED6B-41F1-490B-AF19-39709D4647A1}" destId="{2B7B04C2-FC5D-4BDF-8AD7-724E1A2EBD6A}" srcOrd="0" destOrd="0" parTransId="{761D97F0-3F3E-44FF-AEEC-083D9BF75937}" sibTransId="{AAD58AAD-A409-45C6-A405-5C3BCA90EE7C}"/>
    <dgm:cxn modelId="{328F6302-A415-46F2-AC48-643E5F3CD443}" srcId="{BB0CED6B-41F1-490B-AF19-39709D4647A1}" destId="{0C512BA2-119E-4110-9443-0A852ED418AB}" srcOrd="2" destOrd="0" parTransId="{9F68E2D7-B160-41AF-BFF4-C53C31649AA2}" sibTransId="{F69F4D71-9345-40DF-9976-9F7440E8CEEF}"/>
    <dgm:cxn modelId="{F55ADCDE-5B0E-4614-9740-984B23040550}" type="presOf" srcId="{13990D13-A5D4-4125-BAD7-87343943F1BC}" destId="{32F7B625-84DC-4817-9C21-6054B8CF5073}" srcOrd="0" destOrd="0" presId="urn:microsoft.com/office/officeart/2005/8/layout/orgChart1"/>
    <dgm:cxn modelId="{7F11354C-9A65-4BAD-8C26-63570383214F}" type="presOf" srcId="{0C512BA2-119E-4110-9443-0A852ED418AB}" destId="{60C0D596-1E2F-48B3-84D2-3C4B1138B331}" srcOrd="1" destOrd="0" presId="urn:microsoft.com/office/officeart/2005/8/layout/orgChart1"/>
    <dgm:cxn modelId="{18CA20FE-9229-4221-856D-45F23D00C195}" type="presOf" srcId="{9F68E2D7-B160-41AF-BFF4-C53C31649AA2}" destId="{489C815F-87E2-409B-9129-BF7454995E28}" srcOrd="0" destOrd="0" presId="urn:microsoft.com/office/officeart/2005/8/layout/orgChart1"/>
    <dgm:cxn modelId="{175D428B-EACD-43FF-B90E-9BFB388EF689}" srcId="{BB0CED6B-41F1-490B-AF19-39709D4647A1}" destId="{13990D13-A5D4-4125-BAD7-87343943F1BC}" srcOrd="1" destOrd="0" parTransId="{14606AD7-5BBB-4A0E-B70B-CAA3EB9D8EB0}" sibTransId="{0819B86A-7946-46AB-AFAB-A4BD631838B1}"/>
    <dgm:cxn modelId="{EC594CA2-A7B2-4B33-A4D7-007473A7484E}" srcId="{53343D01-BB37-47F6-A217-D4A71126CBDC}" destId="{BB0CED6B-41F1-490B-AF19-39709D4647A1}" srcOrd="0" destOrd="0" parTransId="{3E467835-3A9E-4D07-BA6B-2CF8E5FE8CFA}" sibTransId="{BB5CB36B-3122-4282-B920-CB2640A2A8C9}"/>
    <dgm:cxn modelId="{9A08AF2A-0E99-41A9-A92B-0F7D38EBA372}" type="presParOf" srcId="{A1886251-60A9-4A6F-9F7F-6AC9AF58D478}" destId="{46CD5974-52C1-4999-B93E-B3AB7D92E23C}" srcOrd="0" destOrd="0" presId="urn:microsoft.com/office/officeart/2005/8/layout/orgChart1"/>
    <dgm:cxn modelId="{1861E452-D460-41FA-BEDF-B323163A6A75}" type="presParOf" srcId="{46CD5974-52C1-4999-B93E-B3AB7D92E23C}" destId="{C795E28C-435B-431F-BEB9-3F5291889751}" srcOrd="0" destOrd="0" presId="urn:microsoft.com/office/officeart/2005/8/layout/orgChart1"/>
    <dgm:cxn modelId="{DEEFB95D-082F-475D-8E64-F20DDCE96D2A}" type="presParOf" srcId="{C795E28C-435B-431F-BEB9-3F5291889751}" destId="{A2EE7687-16B4-43E4-8B13-FB6FF98E39AD}" srcOrd="0" destOrd="0" presId="urn:microsoft.com/office/officeart/2005/8/layout/orgChart1"/>
    <dgm:cxn modelId="{093846FA-FC1A-4A4D-A6A8-5736E7E40F09}" type="presParOf" srcId="{C795E28C-435B-431F-BEB9-3F5291889751}" destId="{96C2552E-0F07-4B48-B75F-348F76CFDDBC}" srcOrd="1" destOrd="0" presId="urn:microsoft.com/office/officeart/2005/8/layout/orgChart1"/>
    <dgm:cxn modelId="{53D5D077-B66F-496F-96FD-344E72FF0932}" type="presParOf" srcId="{46CD5974-52C1-4999-B93E-B3AB7D92E23C}" destId="{ED37A527-A290-4916-9FDB-67A8AE780274}" srcOrd="1" destOrd="0" presId="urn:microsoft.com/office/officeart/2005/8/layout/orgChart1"/>
    <dgm:cxn modelId="{5D05CE35-959E-4865-9C8A-9350C933C956}" type="presParOf" srcId="{ED37A527-A290-4916-9FDB-67A8AE780274}" destId="{57F404E6-8C93-4CDB-9987-F359E2155BBB}" srcOrd="0" destOrd="0" presId="urn:microsoft.com/office/officeart/2005/8/layout/orgChart1"/>
    <dgm:cxn modelId="{36A0867F-E522-40E7-9BE7-F9A7545D11C7}" type="presParOf" srcId="{ED37A527-A290-4916-9FDB-67A8AE780274}" destId="{AEBC8686-2125-402D-9C69-6F82E0D9F58D}" srcOrd="1" destOrd="0" presId="urn:microsoft.com/office/officeart/2005/8/layout/orgChart1"/>
    <dgm:cxn modelId="{4B2C0446-97A8-4A59-A8DA-6735383EE70A}" type="presParOf" srcId="{AEBC8686-2125-402D-9C69-6F82E0D9F58D}" destId="{C16BEB4F-4126-4016-AA9C-52C1713DFD9D}" srcOrd="0" destOrd="0" presId="urn:microsoft.com/office/officeart/2005/8/layout/orgChart1"/>
    <dgm:cxn modelId="{0DD2AE7B-8A84-46C1-9CF5-17FE71DFD84A}" type="presParOf" srcId="{C16BEB4F-4126-4016-AA9C-52C1713DFD9D}" destId="{5385725D-1347-49E6-871B-2189BFB1A563}" srcOrd="0" destOrd="0" presId="urn:microsoft.com/office/officeart/2005/8/layout/orgChart1"/>
    <dgm:cxn modelId="{5BDE95B1-E704-4ADE-BC61-ADAE875C39C3}" type="presParOf" srcId="{C16BEB4F-4126-4016-AA9C-52C1713DFD9D}" destId="{19172BAA-6576-4428-BAC9-2E82670EAD60}" srcOrd="1" destOrd="0" presId="urn:microsoft.com/office/officeart/2005/8/layout/orgChart1"/>
    <dgm:cxn modelId="{54546A1F-7D61-48A3-B0E8-62DC570971C8}" type="presParOf" srcId="{AEBC8686-2125-402D-9C69-6F82E0D9F58D}" destId="{EB554AB6-2E4C-4519-B76A-BC6E7C60EC5C}" srcOrd="1" destOrd="0" presId="urn:microsoft.com/office/officeart/2005/8/layout/orgChart1"/>
    <dgm:cxn modelId="{60087C6D-A520-4A8C-87DC-67EF3ED75ADC}" type="presParOf" srcId="{AEBC8686-2125-402D-9C69-6F82E0D9F58D}" destId="{0CA6D3BA-CD1A-458E-9C20-E9DA35C38BD4}" srcOrd="2" destOrd="0" presId="urn:microsoft.com/office/officeart/2005/8/layout/orgChart1"/>
    <dgm:cxn modelId="{AAFF384F-9432-4D43-A922-641C074E2DE1}" type="presParOf" srcId="{ED37A527-A290-4916-9FDB-67A8AE780274}" destId="{36666A86-42DE-4112-BDD9-0E5A8EA688B1}" srcOrd="2" destOrd="0" presId="urn:microsoft.com/office/officeart/2005/8/layout/orgChart1"/>
    <dgm:cxn modelId="{19CB5A15-CCAD-43AF-99F6-823D4D7C7B63}" type="presParOf" srcId="{ED37A527-A290-4916-9FDB-67A8AE780274}" destId="{9132697D-265D-40DE-98BC-860EA7117F6D}" srcOrd="3" destOrd="0" presId="urn:microsoft.com/office/officeart/2005/8/layout/orgChart1"/>
    <dgm:cxn modelId="{6CD12361-F143-4566-9818-8B540BA549E7}" type="presParOf" srcId="{9132697D-265D-40DE-98BC-860EA7117F6D}" destId="{BBDB4EB4-12B9-4B95-87EC-C98067AFB7B8}" srcOrd="0" destOrd="0" presId="urn:microsoft.com/office/officeart/2005/8/layout/orgChart1"/>
    <dgm:cxn modelId="{F14485C6-F133-42BA-B6C0-9F405D5084E8}" type="presParOf" srcId="{BBDB4EB4-12B9-4B95-87EC-C98067AFB7B8}" destId="{32F7B625-84DC-4817-9C21-6054B8CF5073}" srcOrd="0" destOrd="0" presId="urn:microsoft.com/office/officeart/2005/8/layout/orgChart1"/>
    <dgm:cxn modelId="{271A09E9-A7CB-4A69-8879-0DEDC81EED8E}" type="presParOf" srcId="{BBDB4EB4-12B9-4B95-87EC-C98067AFB7B8}" destId="{D32FD5EA-9790-419E-8F4A-F427BF535DB1}" srcOrd="1" destOrd="0" presId="urn:microsoft.com/office/officeart/2005/8/layout/orgChart1"/>
    <dgm:cxn modelId="{651087DA-9162-4732-87F3-3CCE4DE85061}" type="presParOf" srcId="{9132697D-265D-40DE-98BC-860EA7117F6D}" destId="{8F3A2AB6-882D-4AA4-9872-8FF03332B41F}" srcOrd="1" destOrd="0" presId="urn:microsoft.com/office/officeart/2005/8/layout/orgChart1"/>
    <dgm:cxn modelId="{5773BCD4-3BE8-4B6A-9750-925940EC0F19}" type="presParOf" srcId="{9132697D-265D-40DE-98BC-860EA7117F6D}" destId="{C83C9632-C3F2-4CCE-AB4F-7A18D760D45F}" srcOrd="2" destOrd="0" presId="urn:microsoft.com/office/officeart/2005/8/layout/orgChart1"/>
    <dgm:cxn modelId="{DA8D141C-7B2B-4E6B-95C1-90190172D616}" type="presParOf" srcId="{ED37A527-A290-4916-9FDB-67A8AE780274}" destId="{489C815F-87E2-409B-9129-BF7454995E28}" srcOrd="4" destOrd="0" presId="urn:microsoft.com/office/officeart/2005/8/layout/orgChart1"/>
    <dgm:cxn modelId="{E630C4E1-1792-47FB-B03D-5366ABFB9AC1}" type="presParOf" srcId="{ED37A527-A290-4916-9FDB-67A8AE780274}" destId="{0556E1CC-98EA-4425-8F1C-873AF86A3FEA}" srcOrd="5" destOrd="0" presId="urn:microsoft.com/office/officeart/2005/8/layout/orgChart1"/>
    <dgm:cxn modelId="{7BC3F8BD-30DD-45A0-A999-66C5C825CF99}" type="presParOf" srcId="{0556E1CC-98EA-4425-8F1C-873AF86A3FEA}" destId="{B597A3EF-0B16-4F8E-AC13-FD9E757A216B}" srcOrd="0" destOrd="0" presId="urn:microsoft.com/office/officeart/2005/8/layout/orgChart1"/>
    <dgm:cxn modelId="{7B1B49CC-283E-4A12-9037-6735D58C8306}" type="presParOf" srcId="{B597A3EF-0B16-4F8E-AC13-FD9E757A216B}" destId="{DF0C6B2B-DF17-4396-AAD2-B598C953DEB2}" srcOrd="0" destOrd="0" presId="urn:microsoft.com/office/officeart/2005/8/layout/orgChart1"/>
    <dgm:cxn modelId="{D93AD313-3EF4-4D1A-AE57-23D5319E59E5}" type="presParOf" srcId="{B597A3EF-0B16-4F8E-AC13-FD9E757A216B}" destId="{60C0D596-1E2F-48B3-84D2-3C4B1138B331}" srcOrd="1" destOrd="0" presId="urn:microsoft.com/office/officeart/2005/8/layout/orgChart1"/>
    <dgm:cxn modelId="{E48C5A87-F62C-4E91-AD01-EE795894E604}" type="presParOf" srcId="{0556E1CC-98EA-4425-8F1C-873AF86A3FEA}" destId="{2B2762B0-76A6-435C-BEBD-FBEC2F5551F5}" srcOrd="1" destOrd="0" presId="urn:microsoft.com/office/officeart/2005/8/layout/orgChart1"/>
    <dgm:cxn modelId="{FC5424EB-F663-474B-8B54-40A4518DA9F6}" type="presParOf" srcId="{0556E1CC-98EA-4425-8F1C-873AF86A3FEA}" destId="{6195BED1-5167-42F6-9C8E-4880233E690E}" srcOrd="2" destOrd="0" presId="urn:microsoft.com/office/officeart/2005/8/layout/orgChart1"/>
    <dgm:cxn modelId="{CB9A12CB-1ACB-4BB3-AAFB-13A06AB714D9}" type="presParOf" srcId="{ED37A527-A290-4916-9FDB-67A8AE780274}" destId="{017E6AED-4BED-4543-A46B-D63E66462F52}" srcOrd="6" destOrd="0" presId="urn:microsoft.com/office/officeart/2005/8/layout/orgChart1"/>
    <dgm:cxn modelId="{C31C69EB-994F-47AF-A103-1C68070079F4}" type="presParOf" srcId="{ED37A527-A290-4916-9FDB-67A8AE780274}" destId="{B8825AF4-6025-4210-9105-868EFDC44A16}" srcOrd="7" destOrd="0" presId="urn:microsoft.com/office/officeart/2005/8/layout/orgChart1"/>
    <dgm:cxn modelId="{F3A951B3-AAA8-468B-8788-F448C1A02E91}" type="presParOf" srcId="{B8825AF4-6025-4210-9105-868EFDC44A16}" destId="{B050DB29-B600-45DC-94DE-A1AEBE219AAD}" srcOrd="0" destOrd="0" presId="urn:microsoft.com/office/officeart/2005/8/layout/orgChart1"/>
    <dgm:cxn modelId="{DCDC74ED-C2EA-4EF8-9BD0-671679DA4008}" type="presParOf" srcId="{B050DB29-B600-45DC-94DE-A1AEBE219AAD}" destId="{B1591157-8412-486A-8E63-9EAB3B0CD358}" srcOrd="0" destOrd="0" presId="urn:microsoft.com/office/officeart/2005/8/layout/orgChart1"/>
    <dgm:cxn modelId="{41638414-CF52-43A1-AEFD-FA1455522136}" type="presParOf" srcId="{B050DB29-B600-45DC-94DE-A1AEBE219AAD}" destId="{EAE96589-FA72-4D40-BF3B-CE2179F9E83F}" srcOrd="1" destOrd="0" presId="urn:microsoft.com/office/officeart/2005/8/layout/orgChart1"/>
    <dgm:cxn modelId="{D764A562-7FB1-4133-AAEC-7B34F281DC38}" type="presParOf" srcId="{B8825AF4-6025-4210-9105-868EFDC44A16}" destId="{5421E5C7-E6E4-486D-851B-AFFA1CFB16D7}" srcOrd="1" destOrd="0" presId="urn:microsoft.com/office/officeart/2005/8/layout/orgChart1"/>
    <dgm:cxn modelId="{28E58544-FAD6-4128-8E93-7964354DA35E}" type="presParOf" srcId="{B8825AF4-6025-4210-9105-868EFDC44A16}" destId="{01145287-E026-47C5-B7C8-401ED004734A}" srcOrd="2" destOrd="0" presId="urn:microsoft.com/office/officeart/2005/8/layout/orgChart1"/>
    <dgm:cxn modelId="{654763CA-4F62-4827-A1CE-BF5061D2D22C}" type="presParOf" srcId="{46CD5974-52C1-4999-B93E-B3AB7D92E23C}" destId="{4AE073E4-7BC4-457F-BF4E-3EBB037FE20B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343D01-BB37-47F6-A217-D4A71126CBDC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0CED6B-41F1-490B-AF19-39709D4647A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u="sng" dirty="0" smtClean="0">
              <a:solidFill>
                <a:srgbClr val="0000FF"/>
              </a:solidFill>
            </a:rPr>
            <a:t>Доходы бюджета</a:t>
          </a:r>
          <a:r>
            <a:rPr lang="ru-RU" sz="2000" b="1" dirty="0" smtClean="0">
              <a:solidFill>
                <a:srgbClr val="0000FF"/>
              </a:solidFill>
            </a:rPr>
            <a:t/>
          </a:r>
          <a:br>
            <a:rPr lang="ru-RU" sz="2000" b="1" dirty="0" smtClean="0">
              <a:solidFill>
                <a:srgbClr val="0000FF"/>
              </a:solidFill>
            </a:rPr>
          </a:br>
          <a:r>
            <a:rPr lang="ru-RU" sz="2000" b="0" dirty="0" smtClean="0">
              <a:solidFill>
                <a:srgbClr val="0000FF"/>
              </a:solidFill>
            </a:rPr>
            <a:t>безвозмездные и безвозвратные поступления </a:t>
          </a:r>
          <a:br>
            <a:rPr lang="ru-RU" sz="2000" b="0" dirty="0" smtClean="0">
              <a:solidFill>
                <a:srgbClr val="0000FF"/>
              </a:solidFill>
            </a:rPr>
          </a:br>
          <a:r>
            <a:rPr lang="ru-RU" sz="2000" b="0" dirty="0" smtClean="0">
              <a:solidFill>
                <a:srgbClr val="0000FF"/>
              </a:solidFill>
            </a:rPr>
            <a:t>денежных средств в бюджет</a:t>
          </a:r>
          <a:endParaRPr lang="ru-RU" sz="2000" b="0" dirty="0">
            <a:solidFill>
              <a:srgbClr val="0000FF"/>
            </a:solidFill>
          </a:endParaRPr>
        </a:p>
      </dgm:t>
    </dgm:pt>
    <dgm:pt modelId="{3E467835-3A9E-4D07-BA6B-2CF8E5FE8CFA}" type="parTrans" cxnId="{EC594CA2-A7B2-4B33-A4D7-007473A7484E}">
      <dgm:prSet/>
      <dgm:spPr/>
      <dgm:t>
        <a:bodyPr/>
        <a:lstStyle/>
        <a:p>
          <a:endParaRPr lang="ru-RU"/>
        </a:p>
      </dgm:t>
    </dgm:pt>
    <dgm:pt modelId="{BB5CB36B-3122-4282-B920-CB2640A2A8C9}" type="sibTrans" cxnId="{EC594CA2-A7B2-4B33-A4D7-007473A7484E}">
      <dgm:prSet/>
      <dgm:spPr/>
      <dgm:t>
        <a:bodyPr/>
        <a:lstStyle/>
        <a:p>
          <a:endParaRPr lang="ru-RU"/>
        </a:p>
      </dgm:t>
    </dgm:pt>
    <dgm:pt modelId="{13990D13-A5D4-4125-BAD7-87343943F1BC}">
      <dgm:prSet phldrT="[Текст]" custT="1"/>
      <dgm:spPr>
        <a:solidFill>
          <a:srgbClr val="92D050"/>
        </a:solidFill>
      </dgm:spPr>
      <dgm:t>
        <a:bodyPr anchor="t"/>
        <a:lstStyle/>
        <a:p>
          <a:r>
            <a:rPr lang="ru-RU" sz="1600" b="1" u="sng" dirty="0" smtClean="0">
              <a:solidFill>
                <a:srgbClr val="0000FF"/>
              </a:solidFill>
            </a:rPr>
            <a:t>Неналоговые доходы</a:t>
          </a:r>
        </a:p>
        <a:p>
          <a:r>
            <a:rPr lang="ru-RU" sz="1500" b="0" dirty="0" smtClean="0">
              <a:solidFill>
                <a:srgbClr val="0000FF"/>
              </a:solidFill>
            </a:rPr>
            <a:t>поступления от уплаты других пошлин и сборов, установленных законодательством Российской Федерации, а также штрафов за нарушения законодательства, например:</a:t>
          </a:r>
        </a:p>
        <a:p>
          <a:r>
            <a:rPr lang="ru-RU" sz="1500" b="0" dirty="0" smtClean="0">
              <a:solidFill>
                <a:srgbClr val="0000FF"/>
              </a:solidFill>
            </a:rPr>
            <a:t>- доходы от использования имущества;</a:t>
          </a:r>
        </a:p>
        <a:p>
          <a:r>
            <a:rPr lang="ru-RU" sz="1500" b="0" dirty="0" smtClean="0">
              <a:solidFill>
                <a:srgbClr val="0000FF"/>
              </a:solidFill>
            </a:rPr>
            <a:t>- плата за негативное воздействие на окружающую среду;</a:t>
          </a:r>
        </a:p>
        <a:p>
          <a:r>
            <a:rPr lang="ru-RU" sz="1500" b="0" dirty="0" smtClean="0">
              <a:solidFill>
                <a:srgbClr val="0000FF"/>
              </a:solidFill>
            </a:rPr>
            <a:t>- другие.</a:t>
          </a:r>
          <a:endParaRPr lang="ru-RU" sz="1500" b="0" dirty="0">
            <a:solidFill>
              <a:srgbClr val="0000FF"/>
            </a:solidFill>
          </a:endParaRPr>
        </a:p>
      </dgm:t>
    </dgm:pt>
    <dgm:pt modelId="{14606AD7-5BBB-4A0E-B70B-CAA3EB9D8EB0}" type="parTrans" cxnId="{175D428B-EACD-43FF-B90E-9BFB388EF689}">
      <dgm:prSet/>
      <dgm:spPr/>
      <dgm:t>
        <a:bodyPr/>
        <a:lstStyle/>
        <a:p>
          <a:endParaRPr lang="ru-RU"/>
        </a:p>
      </dgm:t>
    </dgm:pt>
    <dgm:pt modelId="{0819B86A-7946-46AB-AFAB-A4BD631838B1}" type="sibTrans" cxnId="{175D428B-EACD-43FF-B90E-9BFB388EF689}">
      <dgm:prSet/>
      <dgm:spPr/>
      <dgm:t>
        <a:bodyPr/>
        <a:lstStyle/>
        <a:p>
          <a:endParaRPr lang="ru-RU"/>
        </a:p>
      </dgm:t>
    </dgm:pt>
    <dgm:pt modelId="{0C512BA2-119E-4110-9443-0A852ED418AB}">
      <dgm:prSet phldrT="[Текст]" custT="1"/>
      <dgm:spPr>
        <a:solidFill>
          <a:srgbClr val="92D050"/>
        </a:solidFill>
      </dgm:spPr>
      <dgm:t>
        <a:bodyPr anchor="t"/>
        <a:lstStyle/>
        <a:p>
          <a:r>
            <a:rPr lang="ru-RU" sz="1600" b="1" u="sng" dirty="0" smtClean="0">
              <a:solidFill>
                <a:srgbClr val="0000FF"/>
              </a:solidFill>
            </a:rPr>
            <a:t>Безвозмездные поступления</a:t>
          </a:r>
        </a:p>
        <a:p>
          <a:r>
            <a:rPr lang="ru-RU" sz="1500" b="0" dirty="0" smtClean="0">
              <a:solidFill>
                <a:srgbClr val="0000FF"/>
              </a:solidFill>
            </a:rPr>
            <a:t>поступления в бюджет на безвозмездной и безвозвратной основе из бюджетов других уровней (дотации, субсидии, субвенции), а также перечисления от физических и юридических лиц (кроме налоговых и неналоговых доходов)</a:t>
          </a:r>
          <a:endParaRPr lang="ru-RU" sz="1500" b="0" dirty="0">
            <a:solidFill>
              <a:srgbClr val="0000FF"/>
            </a:solidFill>
          </a:endParaRPr>
        </a:p>
      </dgm:t>
    </dgm:pt>
    <dgm:pt modelId="{9F68E2D7-B160-41AF-BFF4-C53C31649AA2}" type="parTrans" cxnId="{328F6302-A415-46F2-AC48-643E5F3CD443}">
      <dgm:prSet/>
      <dgm:spPr/>
      <dgm:t>
        <a:bodyPr/>
        <a:lstStyle/>
        <a:p>
          <a:endParaRPr lang="ru-RU"/>
        </a:p>
      </dgm:t>
    </dgm:pt>
    <dgm:pt modelId="{F69F4D71-9345-40DF-9976-9F7440E8CEEF}" type="sibTrans" cxnId="{328F6302-A415-46F2-AC48-643E5F3CD443}">
      <dgm:prSet/>
      <dgm:spPr/>
      <dgm:t>
        <a:bodyPr/>
        <a:lstStyle/>
        <a:p>
          <a:endParaRPr lang="ru-RU"/>
        </a:p>
      </dgm:t>
    </dgm:pt>
    <dgm:pt modelId="{2B7B04C2-FC5D-4BDF-8AD7-724E1A2EBD6A}">
      <dgm:prSet custT="1"/>
      <dgm:spPr>
        <a:solidFill>
          <a:srgbClr val="92D050"/>
        </a:solidFill>
      </dgm:spPr>
      <dgm:t>
        <a:bodyPr anchor="t"/>
        <a:lstStyle/>
        <a:p>
          <a:r>
            <a:rPr lang="ru-RU" sz="1600" b="1" u="sng" dirty="0" smtClean="0">
              <a:solidFill>
                <a:srgbClr val="0000FF"/>
              </a:solidFill>
            </a:rPr>
            <a:t>Налоговые доходы</a:t>
          </a:r>
        </a:p>
        <a:p>
          <a:r>
            <a:rPr lang="ru-RU" sz="1500" b="0" dirty="0" smtClean="0">
              <a:solidFill>
                <a:srgbClr val="0000FF"/>
              </a:solidFill>
            </a:rPr>
            <a:t>поступления от уплаты налогов, установленных Налоговым кодексом Российской Федерации, например: </a:t>
          </a:r>
        </a:p>
        <a:p>
          <a:r>
            <a:rPr lang="ru-RU" sz="1500" b="0" dirty="0" smtClean="0">
              <a:solidFill>
                <a:srgbClr val="0000FF"/>
              </a:solidFill>
            </a:rPr>
            <a:t>- налог на доходы физических лиц;</a:t>
          </a:r>
        </a:p>
        <a:p>
          <a:r>
            <a:rPr lang="ru-RU" sz="1500" b="0" dirty="0" smtClean="0">
              <a:solidFill>
                <a:srgbClr val="0000FF"/>
              </a:solidFill>
            </a:rPr>
            <a:t>- акцизы;</a:t>
          </a:r>
        </a:p>
        <a:p>
          <a:r>
            <a:rPr lang="ru-RU" sz="1500" b="0" dirty="0" smtClean="0">
              <a:solidFill>
                <a:srgbClr val="0000FF"/>
              </a:solidFill>
            </a:rPr>
            <a:t>- единый налог на вмененный доход;</a:t>
          </a:r>
        </a:p>
        <a:p>
          <a:r>
            <a:rPr lang="ru-RU" sz="1500" b="0" dirty="0" smtClean="0">
              <a:solidFill>
                <a:srgbClr val="0000FF"/>
              </a:solidFill>
            </a:rPr>
            <a:t>- другие.</a:t>
          </a:r>
          <a:endParaRPr lang="ru-RU" sz="1500" b="0" dirty="0">
            <a:solidFill>
              <a:srgbClr val="0000FF"/>
            </a:solidFill>
          </a:endParaRPr>
        </a:p>
      </dgm:t>
    </dgm:pt>
    <dgm:pt modelId="{761D97F0-3F3E-44FF-AEEC-083D9BF75937}" type="parTrans" cxnId="{6F3AE204-2CE0-4DFD-BAC4-CFBDA8126BCC}">
      <dgm:prSet/>
      <dgm:spPr/>
      <dgm:t>
        <a:bodyPr/>
        <a:lstStyle/>
        <a:p>
          <a:endParaRPr lang="ru-RU"/>
        </a:p>
      </dgm:t>
    </dgm:pt>
    <dgm:pt modelId="{AAD58AAD-A409-45C6-A405-5C3BCA90EE7C}" type="sibTrans" cxnId="{6F3AE204-2CE0-4DFD-BAC4-CFBDA8126BCC}">
      <dgm:prSet/>
      <dgm:spPr/>
      <dgm:t>
        <a:bodyPr/>
        <a:lstStyle/>
        <a:p>
          <a:endParaRPr lang="ru-RU"/>
        </a:p>
      </dgm:t>
    </dgm:pt>
    <dgm:pt modelId="{A1886251-60A9-4A6F-9F7F-6AC9AF58D478}" type="pres">
      <dgm:prSet presAssocID="{53343D01-BB37-47F6-A217-D4A71126CB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CD5974-52C1-4999-B93E-B3AB7D92E23C}" type="pres">
      <dgm:prSet presAssocID="{BB0CED6B-41F1-490B-AF19-39709D4647A1}" presName="hierRoot1" presStyleCnt="0">
        <dgm:presLayoutVars>
          <dgm:hierBranch val="init"/>
        </dgm:presLayoutVars>
      </dgm:prSet>
      <dgm:spPr/>
    </dgm:pt>
    <dgm:pt modelId="{C795E28C-435B-431F-BEB9-3F5291889751}" type="pres">
      <dgm:prSet presAssocID="{BB0CED6B-41F1-490B-AF19-39709D4647A1}" presName="rootComposite1" presStyleCnt="0"/>
      <dgm:spPr/>
    </dgm:pt>
    <dgm:pt modelId="{A2EE7687-16B4-43E4-8B13-FB6FF98E39AD}" type="pres">
      <dgm:prSet presAssocID="{BB0CED6B-41F1-490B-AF19-39709D4647A1}" presName="rootText1" presStyleLbl="node0" presStyleIdx="0" presStyleCnt="1" custScaleX="336364" custLinFactNeighborX="0" custLinFactNeighborY="-48942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6C2552E-0F07-4B48-B75F-348F76CFDDBC}" type="pres">
      <dgm:prSet presAssocID="{BB0CED6B-41F1-490B-AF19-39709D4647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D37A527-A290-4916-9FDB-67A8AE780274}" type="pres">
      <dgm:prSet presAssocID="{BB0CED6B-41F1-490B-AF19-39709D4647A1}" presName="hierChild2" presStyleCnt="0"/>
      <dgm:spPr/>
    </dgm:pt>
    <dgm:pt modelId="{57F404E6-8C93-4CDB-9987-F359E2155BBB}" type="pres">
      <dgm:prSet presAssocID="{761D97F0-3F3E-44FF-AEEC-083D9BF7593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EBC8686-2125-402D-9C69-6F82E0D9F58D}" type="pres">
      <dgm:prSet presAssocID="{2B7B04C2-FC5D-4BDF-8AD7-724E1A2EBD6A}" presName="hierRoot2" presStyleCnt="0">
        <dgm:presLayoutVars>
          <dgm:hierBranch val="init"/>
        </dgm:presLayoutVars>
      </dgm:prSet>
      <dgm:spPr/>
    </dgm:pt>
    <dgm:pt modelId="{C16BEB4F-4126-4016-AA9C-52C1713DFD9D}" type="pres">
      <dgm:prSet presAssocID="{2B7B04C2-FC5D-4BDF-8AD7-724E1A2EBD6A}" presName="rootComposite" presStyleCnt="0"/>
      <dgm:spPr/>
    </dgm:pt>
    <dgm:pt modelId="{5385725D-1347-49E6-871B-2189BFB1A563}" type="pres">
      <dgm:prSet presAssocID="{2B7B04C2-FC5D-4BDF-8AD7-724E1A2EBD6A}" presName="rootText" presStyleLbl="node2" presStyleIdx="0" presStyleCnt="3" custScaleX="128777" custScaleY="40210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9172BAA-6576-4428-BAC9-2E82670EAD60}" type="pres">
      <dgm:prSet presAssocID="{2B7B04C2-FC5D-4BDF-8AD7-724E1A2EBD6A}" presName="rootConnector" presStyleLbl="node2" presStyleIdx="0" presStyleCnt="3"/>
      <dgm:spPr/>
      <dgm:t>
        <a:bodyPr/>
        <a:lstStyle/>
        <a:p>
          <a:endParaRPr lang="ru-RU"/>
        </a:p>
      </dgm:t>
    </dgm:pt>
    <dgm:pt modelId="{EB554AB6-2E4C-4519-B76A-BC6E7C60EC5C}" type="pres">
      <dgm:prSet presAssocID="{2B7B04C2-FC5D-4BDF-8AD7-724E1A2EBD6A}" presName="hierChild4" presStyleCnt="0"/>
      <dgm:spPr/>
    </dgm:pt>
    <dgm:pt modelId="{0CA6D3BA-CD1A-458E-9C20-E9DA35C38BD4}" type="pres">
      <dgm:prSet presAssocID="{2B7B04C2-FC5D-4BDF-8AD7-724E1A2EBD6A}" presName="hierChild5" presStyleCnt="0"/>
      <dgm:spPr/>
    </dgm:pt>
    <dgm:pt modelId="{36666A86-42DE-4112-BDD9-0E5A8EA688B1}" type="pres">
      <dgm:prSet presAssocID="{14606AD7-5BBB-4A0E-B70B-CAA3EB9D8EB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132697D-265D-40DE-98BC-860EA7117F6D}" type="pres">
      <dgm:prSet presAssocID="{13990D13-A5D4-4125-BAD7-87343943F1BC}" presName="hierRoot2" presStyleCnt="0">
        <dgm:presLayoutVars>
          <dgm:hierBranch val="init"/>
        </dgm:presLayoutVars>
      </dgm:prSet>
      <dgm:spPr/>
    </dgm:pt>
    <dgm:pt modelId="{BBDB4EB4-12B9-4B95-87EC-C98067AFB7B8}" type="pres">
      <dgm:prSet presAssocID="{13990D13-A5D4-4125-BAD7-87343943F1BC}" presName="rootComposite" presStyleCnt="0"/>
      <dgm:spPr/>
    </dgm:pt>
    <dgm:pt modelId="{32F7B625-84DC-4817-9C21-6054B8CF5073}" type="pres">
      <dgm:prSet presAssocID="{13990D13-A5D4-4125-BAD7-87343943F1BC}" presName="rootText" presStyleLbl="node2" presStyleIdx="1" presStyleCnt="3" custScaleX="148086" custScaleY="4048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32FD5EA-9790-419E-8F4A-F427BF535DB1}" type="pres">
      <dgm:prSet presAssocID="{13990D13-A5D4-4125-BAD7-87343943F1BC}" presName="rootConnector" presStyleLbl="node2" presStyleIdx="1" presStyleCnt="3"/>
      <dgm:spPr/>
      <dgm:t>
        <a:bodyPr/>
        <a:lstStyle/>
        <a:p>
          <a:endParaRPr lang="ru-RU"/>
        </a:p>
      </dgm:t>
    </dgm:pt>
    <dgm:pt modelId="{8F3A2AB6-882D-4AA4-9872-8FF03332B41F}" type="pres">
      <dgm:prSet presAssocID="{13990D13-A5D4-4125-BAD7-87343943F1BC}" presName="hierChild4" presStyleCnt="0"/>
      <dgm:spPr/>
    </dgm:pt>
    <dgm:pt modelId="{C83C9632-C3F2-4CCE-AB4F-7A18D760D45F}" type="pres">
      <dgm:prSet presAssocID="{13990D13-A5D4-4125-BAD7-87343943F1BC}" presName="hierChild5" presStyleCnt="0"/>
      <dgm:spPr/>
    </dgm:pt>
    <dgm:pt modelId="{489C815F-87E2-409B-9129-BF7454995E28}" type="pres">
      <dgm:prSet presAssocID="{9F68E2D7-B160-41AF-BFF4-C53C31649AA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556E1CC-98EA-4425-8F1C-873AF86A3FEA}" type="pres">
      <dgm:prSet presAssocID="{0C512BA2-119E-4110-9443-0A852ED418AB}" presName="hierRoot2" presStyleCnt="0">
        <dgm:presLayoutVars>
          <dgm:hierBranch val="init"/>
        </dgm:presLayoutVars>
      </dgm:prSet>
      <dgm:spPr/>
    </dgm:pt>
    <dgm:pt modelId="{B597A3EF-0B16-4F8E-AC13-FD9E757A216B}" type="pres">
      <dgm:prSet presAssocID="{0C512BA2-119E-4110-9443-0A852ED418AB}" presName="rootComposite" presStyleCnt="0"/>
      <dgm:spPr/>
    </dgm:pt>
    <dgm:pt modelId="{DF0C6B2B-DF17-4396-AAD2-B598C953DEB2}" type="pres">
      <dgm:prSet presAssocID="{0C512BA2-119E-4110-9443-0A852ED418AB}" presName="rootText" presStyleLbl="node2" presStyleIdx="2" presStyleCnt="3" custScaleX="128522" custScaleY="40773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C0D596-1E2F-48B3-84D2-3C4B1138B331}" type="pres">
      <dgm:prSet presAssocID="{0C512BA2-119E-4110-9443-0A852ED418AB}" presName="rootConnector" presStyleLbl="node2" presStyleIdx="2" presStyleCnt="3"/>
      <dgm:spPr/>
      <dgm:t>
        <a:bodyPr/>
        <a:lstStyle/>
        <a:p>
          <a:endParaRPr lang="ru-RU"/>
        </a:p>
      </dgm:t>
    </dgm:pt>
    <dgm:pt modelId="{2B2762B0-76A6-435C-BEBD-FBEC2F5551F5}" type="pres">
      <dgm:prSet presAssocID="{0C512BA2-119E-4110-9443-0A852ED418AB}" presName="hierChild4" presStyleCnt="0"/>
      <dgm:spPr/>
    </dgm:pt>
    <dgm:pt modelId="{6195BED1-5167-42F6-9C8E-4880233E690E}" type="pres">
      <dgm:prSet presAssocID="{0C512BA2-119E-4110-9443-0A852ED418AB}" presName="hierChild5" presStyleCnt="0"/>
      <dgm:spPr/>
    </dgm:pt>
    <dgm:pt modelId="{4AE073E4-7BC4-457F-BF4E-3EBB037FE20B}" type="pres">
      <dgm:prSet presAssocID="{BB0CED6B-41F1-490B-AF19-39709D4647A1}" presName="hierChild3" presStyleCnt="0"/>
      <dgm:spPr/>
    </dgm:pt>
  </dgm:ptLst>
  <dgm:cxnLst>
    <dgm:cxn modelId="{8C91C0AA-A62A-4C59-9783-72E0712269E9}" type="presOf" srcId="{761D97F0-3F3E-44FF-AEEC-083D9BF75937}" destId="{57F404E6-8C93-4CDB-9987-F359E2155BBB}" srcOrd="0" destOrd="0" presId="urn:microsoft.com/office/officeart/2005/8/layout/orgChart1"/>
    <dgm:cxn modelId="{9386056B-C2ED-4B5F-A211-C45A18DB691F}" type="presOf" srcId="{2B7B04C2-FC5D-4BDF-8AD7-724E1A2EBD6A}" destId="{19172BAA-6576-4428-BAC9-2E82670EAD60}" srcOrd="1" destOrd="0" presId="urn:microsoft.com/office/officeart/2005/8/layout/orgChart1"/>
    <dgm:cxn modelId="{67031561-C0E3-45B9-B910-8C28DF76FFA6}" type="presOf" srcId="{0C512BA2-119E-4110-9443-0A852ED418AB}" destId="{DF0C6B2B-DF17-4396-AAD2-B598C953DEB2}" srcOrd="0" destOrd="0" presId="urn:microsoft.com/office/officeart/2005/8/layout/orgChart1"/>
    <dgm:cxn modelId="{DAEA7BAF-E19B-47A2-8638-B4EAD81DE0CB}" type="presOf" srcId="{BB0CED6B-41F1-490B-AF19-39709D4647A1}" destId="{96C2552E-0F07-4B48-B75F-348F76CFDDBC}" srcOrd="1" destOrd="0" presId="urn:microsoft.com/office/officeart/2005/8/layout/orgChart1"/>
    <dgm:cxn modelId="{0FBDF9E0-E0B3-4F32-A1C7-A11C2B4C6254}" type="presOf" srcId="{13990D13-A5D4-4125-BAD7-87343943F1BC}" destId="{D32FD5EA-9790-419E-8F4A-F427BF535DB1}" srcOrd="1" destOrd="0" presId="urn:microsoft.com/office/officeart/2005/8/layout/orgChart1"/>
    <dgm:cxn modelId="{A7DDD40E-B752-434C-A2DC-2636519B3B10}" type="presOf" srcId="{BB0CED6B-41F1-490B-AF19-39709D4647A1}" destId="{A2EE7687-16B4-43E4-8B13-FB6FF98E39AD}" srcOrd="0" destOrd="0" presId="urn:microsoft.com/office/officeart/2005/8/layout/orgChart1"/>
    <dgm:cxn modelId="{7D44FD21-8B53-45B2-B64E-C4CA222F0831}" type="presOf" srcId="{14606AD7-5BBB-4A0E-B70B-CAA3EB9D8EB0}" destId="{36666A86-42DE-4112-BDD9-0E5A8EA688B1}" srcOrd="0" destOrd="0" presId="urn:microsoft.com/office/officeart/2005/8/layout/orgChart1"/>
    <dgm:cxn modelId="{6B1006D6-81E9-41CC-B146-8066A1573275}" type="presOf" srcId="{13990D13-A5D4-4125-BAD7-87343943F1BC}" destId="{32F7B625-84DC-4817-9C21-6054B8CF5073}" srcOrd="0" destOrd="0" presId="urn:microsoft.com/office/officeart/2005/8/layout/orgChart1"/>
    <dgm:cxn modelId="{57A13733-95BA-408F-AA47-4EEBA93A92FB}" type="presOf" srcId="{53343D01-BB37-47F6-A217-D4A71126CBDC}" destId="{A1886251-60A9-4A6F-9F7F-6AC9AF58D478}" srcOrd="0" destOrd="0" presId="urn:microsoft.com/office/officeart/2005/8/layout/orgChart1"/>
    <dgm:cxn modelId="{6F3AE204-2CE0-4DFD-BAC4-CFBDA8126BCC}" srcId="{BB0CED6B-41F1-490B-AF19-39709D4647A1}" destId="{2B7B04C2-FC5D-4BDF-8AD7-724E1A2EBD6A}" srcOrd="0" destOrd="0" parTransId="{761D97F0-3F3E-44FF-AEEC-083D9BF75937}" sibTransId="{AAD58AAD-A409-45C6-A405-5C3BCA90EE7C}"/>
    <dgm:cxn modelId="{328F6302-A415-46F2-AC48-643E5F3CD443}" srcId="{BB0CED6B-41F1-490B-AF19-39709D4647A1}" destId="{0C512BA2-119E-4110-9443-0A852ED418AB}" srcOrd="2" destOrd="0" parTransId="{9F68E2D7-B160-41AF-BFF4-C53C31649AA2}" sibTransId="{F69F4D71-9345-40DF-9976-9F7440E8CEEF}"/>
    <dgm:cxn modelId="{1B78725B-C683-4299-B836-D8BF4A4874C0}" type="presOf" srcId="{2B7B04C2-FC5D-4BDF-8AD7-724E1A2EBD6A}" destId="{5385725D-1347-49E6-871B-2189BFB1A563}" srcOrd="0" destOrd="0" presId="urn:microsoft.com/office/officeart/2005/8/layout/orgChart1"/>
    <dgm:cxn modelId="{B2B0FA49-FC99-44BF-AD8E-FB857D3702D2}" type="presOf" srcId="{0C512BA2-119E-4110-9443-0A852ED418AB}" destId="{60C0D596-1E2F-48B3-84D2-3C4B1138B331}" srcOrd="1" destOrd="0" presId="urn:microsoft.com/office/officeart/2005/8/layout/orgChart1"/>
    <dgm:cxn modelId="{175D428B-EACD-43FF-B90E-9BFB388EF689}" srcId="{BB0CED6B-41F1-490B-AF19-39709D4647A1}" destId="{13990D13-A5D4-4125-BAD7-87343943F1BC}" srcOrd="1" destOrd="0" parTransId="{14606AD7-5BBB-4A0E-B70B-CAA3EB9D8EB0}" sibTransId="{0819B86A-7946-46AB-AFAB-A4BD631838B1}"/>
    <dgm:cxn modelId="{61FD225C-74DB-4256-B2B4-F0C424496B85}" type="presOf" srcId="{9F68E2D7-B160-41AF-BFF4-C53C31649AA2}" destId="{489C815F-87E2-409B-9129-BF7454995E28}" srcOrd="0" destOrd="0" presId="urn:microsoft.com/office/officeart/2005/8/layout/orgChart1"/>
    <dgm:cxn modelId="{EC594CA2-A7B2-4B33-A4D7-007473A7484E}" srcId="{53343D01-BB37-47F6-A217-D4A71126CBDC}" destId="{BB0CED6B-41F1-490B-AF19-39709D4647A1}" srcOrd="0" destOrd="0" parTransId="{3E467835-3A9E-4D07-BA6B-2CF8E5FE8CFA}" sibTransId="{BB5CB36B-3122-4282-B920-CB2640A2A8C9}"/>
    <dgm:cxn modelId="{4EC42CA3-2978-4F7C-A282-93A5C02D22C9}" type="presParOf" srcId="{A1886251-60A9-4A6F-9F7F-6AC9AF58D478}" destId="{46CD5974-52C1-4999-B93E-B3AB7D92E23C}" srcOrd="0" destOrd="0" presId="urn:microsoft.com/office/officeart/2005/8/layout/orgChart1"/>
    <dgm:cxn modelId="{E09E1839-43BA-4A2A-B5B8-F986F0DF3E54}" type="presParOf" srcId="{46CD5974-52C1-4999-B93E-B3AB7D92E23C}" destId="{C795E28C-435B-431F-BEB9-3F5291889751}" srcOrd="0" destOrd="0" presId="urn:microsoft.com/office/officeart/2005/8/layout/orgChart1"/>
    <dgm:cxn modelId="{B6F49327-AF1B-49CD-AC3E-54EF75EF7D04}" type="presParOf" srcId="{C795E28C-435B-431F-BEB9-3F5291889751}" destId="{A2EE7687-16B4-43E4-8B13-FB6FF98E39AD}" srcOrd="0" destOrd="0" presId="urn:microsoft.com/office/officeart/2005/8/layout/orgChart1"/>
    <dgm:cxn modelId="{D3DB5B61-1A1A-4FD8-85FF-3BE43455B039}" type="presParOf" srcId="{C795E28C-435B-431F-BEB9-3F5291889751}" destId="{96C2552E-0F07-4B48-B75F-348F76CFDDBC}" srcOrd="1" destOrd="0" presId="urn:microsoft.com/office/officeart/2005/8/layout/orgChart1"/>
    <dgm:cxn modelId="{A9261735-2D31-4C40-BBDB-DC447A5BE1FE}" type="presParOf" srcId="{46CD5974-52C1-4999-B93E-B3AB7D92E23C}" destId="{ED37A527-A290-4916-9FDB-67A8AE780274}" srcOrd="1" destOrd="0" presId="urn:microsoft.com/office/officeart/2005/8/layout/orgChart1"/>
    <dgm:cxn modelId="{B3E5E5C0-ACFB-497D-99BD-663A004AEE57}" type="presParOf" srcId="{ED37A527-A290-4916-9FDB-67A8AE780274}" destId="{57F404E6-8C93-4CDB-9987-F359E2155BBB}" srcOrd="0" destOrd="0" presId="urn:microsoft.com/office/officeart/2005/8/layout/orgChart1"/>
    <dgm:cxn modelId="{C1C427A8-9B32-4B4C-8AB3-C9380D44AAF9}" type="presParOf" srcId="{ED37A527-A290-4916-9FDB-67A8AE780274}" destId="{AEBC8686-2125-402D-9C69-6F82E0D9F58D}" srcOrd="1" destOrd="0" presId="urn:microsoft.com/office/officeart/2005/8/layout/orgChart1"/>
    <dgm:cxn modelId="{F71175E7-110A-4289-8DE8-5C67BFC78CF3}" type="presParOf" srcId="{AEBC8686-2125-402D-9C69-6F82E0D9F58D}" destId="{C16BEB4F-4126-4016-AA9C-52C1713DFD9D}" srcOrd="0" destOrd="0" presId="urn:microsoft.com/office/officeart/2005/8/layout/orgChart1"/>
    <dgm:cxn modelId="{ACE83042-9279-48CA-9F2D-BD08F2DD3CC7}" type="presParOf" srcId="{C16BEB4F-4126-4016-AA9C-52C1713DFD9D}" destId="{5385725D-1347-49E6-871B-2189BFB1A563}" srcOrd="0" destOrd="0" presId="urn:microsoft.com/office/officeart/2005/8/layout/orgChart1"/>
    <dgm:cxn modelId="{D1B14433-0AD2-487A-85FF-F85E2B02B13A}" type="presParOf" srcId="{C16BEB4F-4126-4016-AA9C-52C1713DFD9D}" destId="{19172BAA-6576-4428-BAC9-2E82670EAD60}" srcOrd="1" destOrd="0" presId="urn:microsoft.com/office/officeart/2005/8/layout/orgChart1"/>
    <dgm:cxn modelId="{488481E5-838B-4E7B-B944-611E579B54B5}" type="presParOf" srcId="{AEBC8686-2125-402D-9C69-6F82E0D9F58D}" destId="{EB554AB6-2E4C-4519-B76A-BC6E7C60EC5C}" srcOrd="1" destOrd="0" presId="urn:microsoft.com/office/officeart/2005/8/layout/orgChart1"/>
    <dgm:cxn modelId="{7AD1E160-DD7E-4156-84E8-5E0BC3704C53}" type="presParOf" srcId="{AEBC8686-2125-402D-9C69-6F82E0D9F58D}" destId="{0CA6D3BA-CD1A-458E-9C20-E9DA35C38BD4}" srcOrd="2" destOrd="0" presId="urn:microsoft.com/office/officeart/2005/8/layout/orgChart1"/>
    <dgm:cxn modelId="{4BE55075-7FAE-4260-BB11-E278B52B9618}" type="presParOf" srcId="{ED37A527-A290-4916-9FDB-67A8AE780274}" destId="{36666A86-42DE-4112-BDD9-0E5A8EA688B1}" srcOrd="2" destOrd="0" presId="urn:microsoft.com/office/officeart/2005/8/layout/orgChart1"/>
    <dgm:cxn modelId="{A9FFDC2D-B934-48FA-90FF-8806BD155E07}" type="presParOf" srcId="{ED37A527-A290-4916-9FDB-67A8AE780274}" destId="{9132697D-265D-40DE-98BC-860EA7117F6D}" srcOrd="3" destOrd="0" presId="urn:microsoft.com/office/officeart/2005/8/layout/orgChart1"/>
    <dgm:cxn modelId="{2471DEF4-7C0B-402A-8219-DB7ECD04C0DA}" type="presParOf" srcId="{9132697D-265D-40DE-98BC-860EA7117F6D}" destId="{BBDB4EB4-12B9-4B95-87EC-C98067AFB7B8}" srcOrd="0" destOrd="0" presId="urn:microsoft.com/office/officeart/2005/8/layout/orgChart1"/>
    <dgm:cxn modelId="{9366E192-131A-42E2-A6CE-CEAF7ADEF51C}" type="presParOf" srcId="{BBDB4EB4-12B9-4B95-87EC-C98067AFB7B8}" destId="{32F7B625-84DC-4817-9C21-6054B8CF5073}" srcOrd="0" destOrd="0" presId="urn:microsoft.com/office/officeart/2005/8/layout/orgChart1"/>
    <dgm:cxn modelId="{2E29782E-04F3-408E-B9B8-49EA203757D5}" type="presParOf" srcId="{BBDB4EB4-12B9-4B95-87EC-C98067AFB7B8}" destId="{D32FD5EA-9790-419E-8F4A-F427BF535DB1}" srcOrd="1" destOrd="0" presId="urn:microsoft.com/office/officeart/2005/8/layout/orgChart1"/>
    <dgm:cxn modelId="{EAC9F6EE-71AE-4CD2-83FE-CBF50400D84D}" type="presParOf" srcId="{9132697D-265D-40DE-98BC-860EA7117F6D}" destId="{8F3A2AB6-882D-4AA4-9872-8FF03332B41F}" srcOrd="1" destOrd="0" presId="urn:microsoft.com/office/officeart/2005/8/layout/orgChart1"/>
    <dgm:cxn modelId="{2DEC39D9-0D8D-44BB-A167-1A3545BCCEB9}" type="presParOf" srcId="{9132697D-265D-40DE-98BC-860EA7117F6D}" destId="{C83C9632-C3F2-4CCE-AB4F-7A18D760D45F}" srcOrd="2" destOrd="0" presId="urn:microsoft.com/office/officeart/2005/8/layout/orgChart1"/>
    <dgm:cxn modelId="{AB5681A8-DA3E-4C71-9049-3C2997BC7E48}" type="presParOf" srcId="{ED37A527-A290-4916-9FDB-67A8AE780274}" destId="{489C815F-87E2-409B-9129-BF7454995E28}" srcOrd="4" destOrd="0" presId="urn:microsoft.com/office/officeart/2005/8/layout/orgChart1"/>
    <dgm:cxn modelId="{8321C043-D237-471B-A5CF-3302F8E37F9D}" type="presParOf" srcId="{ED37A527-A290-4916-9FDB-67A8AE780274}" destId="{0556E1CC-98EA-4425-8F1C-873AF86A3FEA}" srcOrd="5" destOrd="0" presId="urn:microsoft.com/office/officeart/2005/8/layout/orgChart1"/>
    <dgm:cxn modelId="{D1C59593-9C10-42C7-A621-D95CAB13B62D}" type="presParOf" srcId="{0556E1CC-98EA-4425-8F1C-873AF86A3FEA}" destId="{B597A3EF-0B16-4F8E-AC13-FD9E757A216B}" srcOrd="0" destOrd="0" presId="urn:microsoft.com/office/officeart/2005/8/layout/orgChart1"/>
    <dgm:cxn modelId="{5AA36210-7AD8-49A2-9477-BAC7ED81D531}" type="presParOf" srcId="{B597A3EF-0B16-4F8E-AC13-FD9E757A216B}" destId="{DF0C6B2B-DF17-4396-AAD2-B598C953DEB2}" srcOrd="0" destOrd="0" presId="urn:microsoft.com/office/officeart/2005/8/layout/orgChart1"/>
    <dgm:cxn modelId="{7AAB2B4E-733C-4D9A-8BB7-6D24F79029BD}" type="presParOf" srcId="{B597A3EF-0B16-4F8E-AC13-FD9E757A216B}" destId="{60C0D596-1E2F-48B3-84D2-3C4B1138B331}" srcOrd="1" destOrd="0" presId="urn:microsoft.com/office/officeart/2005/8/layout/orgChart1"/>
    <dgm:cxn modelId="{09ED29A3-74BD-475B-A6DC-388D54631586}" type="presParOf" srcId="{0556E1CC-98EA-4425-8F1C-873AF86A3FEA}" destId="{2B2762B0-76A6-435C-BEBD-FBEC2F5551F5}" srcOrd="1" destOrd="0" presId="urn:microsoft.com/office/officeart/2005/8/layout/orgChart1"/>
    <dgm:cxn modelId="{961634B7-E21F-4EC3-A988-ACF6BA395D23}" type="presParOf" srcId="{0556E1CC-98EA-4425-8F1C-873AF86A3FEA}" destId="{6195BED1-5167-42F6-9C8E-4880233E690E}" srcOrd="2" destOrd="0" presId="urn:microsoft.com/office/officeart/2005/8/layout/orgChart1"/>
    <dgm:cxn modelId="{5C81B026-2702-413A-BD68-505F9644B2E4}" type="presParOf" srcId="{46CD5974-52C1-4999-B93E-B3AB7D92E23C}" destId="{4AE073E4-7BC4-457F-BF4E-3EBB037FE20B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FFA55-7A6C-470D-A949-1C405C8EB99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0CFD-DF87-4ED8-88D6-BE735FD7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164305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 проекту решения Представительного Собрания Железногорского района Курской области «О бюджете муниципального района «Железногорский район» на 2015 год и на плановый период 2016 и 2017 годов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857496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/>
              <a:t>БЮДЖЕТ</a:t>
            </a:r>
          </a:p>
          <a:p>
            <a:pPr algn="ctr"/>
            <a:r>
              <a:rPr lang="ru-RU" sz="5000" b="1" dirty="0" smtClean="0"/>
              <a:t>ДЛЯ ГРАЖДАН</a:t>
            </a:r>
            <a:endParaRPr lang="ru-RU" sz="5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56435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2014 год</a:t>
            </a:r>
            <a:endParaRPr lang="ru-RU" dirty="0"/>
          </a:p>
        </p:txBody>
      </p:sp>
      <p:pic>
        <p:nvPicPr>
          <p:cNvPr id="8" name="Picture 5" descr="D:\Pictures\герб железногорски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14290"/>
            <a:ext cx="1247308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Структура собственных доходов бюджета муниципального района в 2016 году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397000"/>
          <a:ext cx="8429684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Структура собственных доходов бюджета муниципального района в 2017 году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397000"/>
          <a:ext cx="8429684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64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Структура безвозмездных поступлений </a:t>
            </a:r>
            <a:br>
              <a:rPr lang="ru-RU" sz="2500" b="1" dirty="0" smtClean="0"/>
            </a:br>
            <a:r>
              <a:rPr lang="ru-RU" sz="2500" b="1" dirty="0" smtClean="0"/>
              <a:t>в бюджет муниципального района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571612"/>
          <a:ext cx="7858178" cy="370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904881"/>
                <a:gridCol w="904881"/>
                <a:gridCol w="904881"/>
                <a:gridCol w="904881"/>
                <a:gridCol w="904881"/>
                <a:gridCol w="904881"/>
              </a:tblGrid>
              <a:tr h="74611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Наименование финансовой помощи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2015 год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2016 год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2017 год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68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Сумма (тыс.руб.)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Сумма (тыс.руб.)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Сумма (тыс.руб.)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8207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177155,1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159247,6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132804,1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8207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Дотации бюджетам субъектов</a:t>
                      </a:r>
                      <a:r>
                        <a:rPr lang="ru-RU" sz="1200" baseline="0" dirty="0" smtClean="0"/>
                        <a:t> Российской Федерации и муниципальных образований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19850,8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1981,5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369,6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</a:tr>
              <a:tr h="8207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Субвенции бюджетам субъектов</a:t>
                      </a:r>
                      <a:r>
                        <a:rPr lang="ru-RU" sz="1200" baseline="0" dirty="0" smtClean="0"/>
                        <a:t> Российской Федерации и муниципальных образований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157304,3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157266,1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132434,5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/>
              <a:t>Расходы бюджета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Расходы бюджета – </a:t>
            </a:r>
            <a:r>
              <a:rPr lang="ru-RU" sz="2000" dirty="0" smtClean="0"/>
              <a:t>выплачиваемые из бюджета денежные средства</a:t>
            </a:r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>
              <a:lnSpc>
                <a:spcPct val="200000"/>
              </a:lnSpc>
            </a:pPr>
            <a:r>
              <a:rPr lang="ru-RU" sz="2500" dirty="0" smtClean="0"/>
              <a:t>Планирование расходов бюджета муниципального района </a:t>
            </a:r>
            <a:br>
              <a:rPr lang="ru-RU" sz="2500" dirty="0" smtClean="0"/>
            </a:br>
            <a:r>
              <a:rPr lang="ru-RU" sz="2500" dirty="0" smtClean="0"/>
              <a:t>на 2015 год и на плановый период 2016 и 2017 годов осуществлялось в рамках муниципальных программ Железногорского района и </a:t>
            </a:r>
            <a:r>
              <a:rPr lang="ru-RU" sz="2500" dirty="0" err="1" smtClean="0"/>
              <a:t>непрограммных</a:t>
            </a:r>
            <a:r>
              <a:rPr lang="ru-RU" sz="2500" dirty="0" smtClean="0"/>
              <a:t> мероприятий</a:t>
            </a:r>
            <a:endParaRPr lang="ru-RU" sz="2500" dirty="0"/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Структура расходов бюджета муниципального района </a:t>
            </a:r>
            <a:br>
              <a:rPr lang="ru-RU" sz="2000" b="1" dirty="0" smtClean="0"/>
            </a:br>
            <a:r>
              <a:rPr lang="ru-RU" sz="2000" b="1" dirty="0" smtClean="0"/>
              <a:t>по разделам функциональной классификации</a:t>
            </a:r>
          </a:p>
          <a:p>
            <a:pPr algn="ctr"/>
            <a:endParaRPr lang="ru-RU" sz="800" b="1" dirty="0"/>
          </a:p>
          <a:p>
            <a:pPr algn="r"/>
            <a:r>
              <a:rPr lang="ru-RU" sz="1600" dirty="0" smtClean="0"/>
              <a:t>тыс. рублей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1" y="1214422"/>
          <a:ext cx="8501120" cy="54996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5815"/>
                <a:gridCol w="3786214"/>
                <a:gridCol w="1309697"/>
                <a:gridCol w="1309697"/>
                <a:gridCol w="1309697"/>
              </a:tblGrid>
              <a:tr h="377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 anchor="ctr"/>
                </a:tc>
              </a:tr>
              <a:tr h="37733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295540,8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297818,4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276235,1</a:t>
                      </a:r>
                      <a:endParaRPr lang="ru-RU" sz="1400" dirty="0"/>
                    </a:p>
                  </a:txBody>
                  <a:tcPr anchor="ctr"/>
                </a:tc>
              </a:tr>
              <a:tr h="17402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том числе:</a:t>
                      </a:r>
                      <a:endParaRPr lang="ru-RU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</a:tr>
              <a:tr h="377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52112,8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43036,6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33952,3</a:t>
                      </a:r>
                      <a:endParaRPr lang="ru-RU" sz="1400" dirty="0"/>
                    </a:p>
                  </a:txBody>
                  <a:tcPr anchor="ctr"/>
                </a:tc>
              </a:tr>
              <a:tr h="5272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</a:t>
                      </a:r>
                      <a:r>
                        <a:rPr lang="ru-RU" sz="1400" baseline="0" dirty="0" smtClean="0"/>
                        <a:t> и правоохранительная деятельность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 anchor="ctr"/>
                </a:tc>
              </a:tr>
              <a:tr h="377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2030,1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2279,3</a:t>
                      </a:r>
                      <a:endParaRPr lang="ru-RU" sz="1400" dirty="0"/>
                    </a:p>
                  </a:txBody>
                  <a:tcPr anchor="ctr"/>
                </a:tc>
              </a:tr>
              <a:tr h="377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181425,0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180785,2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157461,1</a:t>
                      </a:r>
                      <a:endParaRPr lang="ru-RU" sz="1400" dirty="0"/>
                    </a:p>
                  </a:txBody>
                  <a:tcPr anchor="ctr"/>
                </a:tc>
              </a:tr>
              <a:tr h="377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25467,7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29106,6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35939,0</a:t>
                      </a:r>
                      <a:endParaRPr lang="ru-RU" sz="1400" dirty="0"/>
                    </a:p>
                  </a:txBody>
                  <a:tcPr anchor="ctr"/>
                </a:tc>
              </a:tr>
              <a:tr h="377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26226,2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27242,7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27794,2</a:t>
                      </a:r>
                      <a:endParaRPr lang="ru-RU" sz="1400" dirty="0"/>
                    </a:p>
                  </a:txBody>
                  <a:tcPr anchor="ctr"/>
                </a:tc>
              </a:tr>
              <a:tr h="377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 anchor="ctr"/>
                </a:tc>
              </a:tr>
              <a:tr h="377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 информации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1716,0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1716,0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1716,0</a:t>
                      </a:r>
                      <a:endParaRPr lang="ru-RU" sz="1400" dirty="0"/>
                    </a:p>
                  </a:txBody>
                  <a:tcPr anchor="ctr"/>
                </a:tc>
              </a:tr>
              <a:tr h="7443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</a:t>
                      </a:r>
                      <a:r>
                        <a:rPr lang="ru-RU" sz="1400" baseline="0" dirty="0" smtClean="0"/>
                        <a:t> трансферты общего характера бюджетам субъектов Российской Федерации и муниципальных образований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6483,0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5445,8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3241,5</a:t>
                      </a:r>
                      <a:endParaRPr lang="ru-RU" sz="1400" dirty="0"/>
                    </a:p>
                  </a:txBody>
                  <a:tcPr anchor="ctr"/>
                </a:tc>
              </a:tr>
              <a:tr h="527234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 утвержденные расходы (в составе расходов муниципального района)</a:t>
                      </a:r>
                      <a:endParaRPr lang="ru-RU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7445,5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13811,7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142852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Структура расходов бюджета </a:t>
            </a:r>
            <a:br>
              <a:rPr lang="ru-RU" sz="3000" b="1" dirty="0" smtClean="0"/>
            </a:br>
            <a:r>
              <a:rPr lang="ru-RU" sz="3000" b="1" dirty="0" smtClean="0"/>
              <a:t>муниципального района в 2015 году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142984"/>
          <a:ext cx="842968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142852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Структура расходов бюджета </a:t>
            </a:r>
            <a:br>
              <a:rPr lang="ru-RU" sz="3000" b="1" dirty="0" smtClean="0"/>
            </a:br>
            <a:r>
              <a:rPr lang="ru-RU" sz="3000" b="1" dirty="0" smtClean="0"/>
              <a:t>муниципального района в 2016 году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142984"/>
          <a:ext cx="842968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142852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Структура расходов бюджета </a:t>
            </a:r>
            <a:br>
              <a:rPr lang="ru-RU" sz="3000" b="1" dirty="0" smtClean="0"/>
            </a:br>
            <a:r>
              <a:rPr lang="ru-RU" sz="3000" b="1" dirty="0" smtClean="0"/>
              <a:t>муниципального района в 2017 году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142984"/>
          <a:ext cx="842968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/>
              <a:t>Что такое дорожные фонды?</a:t>
            </a:r>
          </a:p>
          <a:p>
            <a:pPr algn="ctr"/>
            <a:endParaRPr lang="ru-RU" sz="2000" b="1" dirty="0" smtClean="0"/>
          </a:p>
          <a:p>
            <a:pPr algn="just"/>
            <a:r>
              <a:rPr lang="ru-RU" sz="2000" b="1" dirty="0" smtClean="0"/>
              <a:t>Дорожный фонд – часть средств бюджета, </a:t>
            </a:r>
            <a:r>
              <a:rPr lang="ru-RU" sz="2000" dirty="0" smtClean="0"/>
              <a:t>подлежащая использованию в целях финансового обеспечения дорожной деятельности в отношении автомобильных дорог общего пользования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/>
              <a:t>Муниципальные дорожные фонды</a:t>
            </a:r>
          </a:p>
          <a:p>
            <a:pPr algn="just"/>
            <a:r>
              <a:rPr lang="ru-RU" dirty="0" smtClean="0"/>
              <a:t>Объем Фонда утвержден решением о бюджете муниципального района в размере:</a:t>
            </a:r>
          </a:p>
          <a:p>
            <a:pPr algn="just"/>
            <a:r>
              <a:rPr lang="ru-RU" dirty="0" smtClean="0"/>
              <a:t>на 2015 год – 2030,1 тыс. рублей;</a:t>
            </a:r>
          </a:p>
          <a:p>
            <a:pPr algn="just"/>
            <a:r>
              <a:rPr lang="ru-RU" dirty="0" smtClean="0"/>
              <a:t>на 2016 год – 3000,0 тыс. рублей;</a:t>
            </a:r>
          </a:p>
          <a:p>
            <a:pPr algn="just"/>
            <a:r>
              <a:rPr lang="ru-RU" dirty="0" smtClean="0"/>
              <a:t>на 2017 год – 2279,3 тыс. рублей.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 том числе за счет: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доходов от акцизов на нефтепродукты, подлежащих зачислению в местные бюджеты в соответствии с законом субъекта Российской Федерации:</a:t>
            </a:r>
          </a:p>
          <a:p>
            <a:pPr algn="just"/>
            <a:r>
              <a:rPr lang="ru-RU" dirty="0" smtClean="0"/>
              <a:t>на 2015 год – 2030,1 тыс. рублей;</a:t>
            </a:r>
          </a:p>
          <a:p>
            <a:pPr algn="just"/>
            <a:r>
              <a:rPr lang="ru-RU" dirty="0" smtClean="0"/>
              <a:t>на 2016 год – 3000,0 тыс. рублей;</a:t>
            </a:r>
          </a:p>
          <a:p>
            <a:pPr algn="just"/>
            <a:r>
              <a:rPr lang="ru-RU" dirty="0" smtClean="0"/>
              <a:t>на 2017 год – 2279,3 тыс. рублей.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440604"/>
            <a:ext cx="87154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/>
              <a:t>Что такое муниципальная программа?</a:t>
            </a:r>
            <a:endParaRPr lang="ru-RU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4348" y="1839290"/>
            <a:ext cx="77867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b="1" dirty="0" smtClean="0"/>
              <a:t>Муниципальная программа -  </a:t>
            </a:r>
            <a:r>
              <a:rPr lang="ru-RU" sz="2000" dirty="0" smtClean="0"/>
              <a:t>это документ, определяющий:</a:t>
            </a:r>
          </a:p>
          <a:p>
            <a:pPr algn="just">
              <a:lnSpc>
                <a:spcPct val="200000"/>
              </a:lnSpc>
            </a:pPr>
            <a:endParaRPr lang="ru-RU" sz="2000" dirty="0" smtClean="0"/>
          </a:p>
          <a:p>
            <a:pPr marL="457200" indent="-457200" algn="just">
              <a:lnSpc>
                <a:spcPct val="200000"/>
              </a:lnSpc>
            </a:pPr>
            <a:r>
              <a:rPr lang="ru-RU" sz="2000" dirty="0" smtClean="0"/>
              <a:t>1. Цели и задачи муниципальной политики в определенной сфере;</a:t>
            </a:r>
          </a:p>
          <a:p>
            <a:pPr marL="457200" indent="-457200" algn="just">
              <a:lnSpc>
                <a:spcPct val="200000"/>
              </a:lnSpc>
            </a:pPr>
            <a:r>
              <a:rPr lang="ru-RU" sz="2000" dirty="0" smtClean="0"/>
              <a:t>2. Способы их достижения;</a:t>
            </a:r>
          </a:p>
          <a:p>
            <a:pPr marL="457200" indent="-457200" algn="just">
              <a:lnSpc>
                <a:spcPct val="200000"/>
              </a:lnSpc>
            </a:pPr>
            <a:r>
              <a:rPr lang="ru-RU" sz="2000" dirty="0" smtClean="0"/>
              <a:t>3. Примерные объёмы используемых финансовых ресурсов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6439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Что такое бюджет для граждан?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2500" b="1" dirty="0" smtClean="0"/>
              <a:t>Бюджет для граждан </a:t>
            </a:r>
            <a:r>
              <a:rPr lang="ru-RU" sz="2500" dirty="0" smtClean="0"/>
              <a:t>– 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пользователей.</a:t>
            </a:r>
            <a:endParaRPr lang="ru-RU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муниципального района на реализацию муниципальных программ Железногорского района Курской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9520" y="85723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142984"/>
          <a:ext cx="8358245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857256"/>
                <a:gridCol w="1143008"/>
                <a:gridCol w="928694"/>
                <a:gridCol w="10715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ЦСР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2015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Сумма на 2016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Сумма на 2017 год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253591,8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257499,4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232634,0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культуры в Железногорском районе Курской области на 2015-2017 годы и плановый период  до 2020 года»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25105,7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28744,6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35577,0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«Социальная поддержка граждан в Железногорском районе на 2015-2020 годы» 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25765,8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26782,4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21333,8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образования в Железногорском районе Курской области на 2015-2020 годы»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180412,8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179773,0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156448,9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 в Железногорском районе Курской области на 2015-2017 годы и плановый период до 2020 года»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экономики Железногорского района Курской области на 2015-2020 годы»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«Сохранение и развитие архивного дела в Железногорском районе Курской области на 2015 и 2017 годы и плановый период до 2020 года»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236,5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транспортной системы, обеспечение перевозки пассажиров на территории Железногорского района и безопасности дорожного движения на период 2015-2017 годов и на перспективу до 2020 года»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2031,0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2279,3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муниципального района на реализацию муниципальных программ Железногорского района Курской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9520" y="85723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142984"/>
          <a:ext cx="835824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857256"/>
                <a:gridCol w="1143008"/>
                <a:gridCol w="928694"/>
                <a:gridCol w="10715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ЦСР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2015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Сумма на 2016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Сумма на 2017 год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«Профилактика правонарушений в Железногорском районе Курской области на 2015 -2017 годы и плановый период до 2020 года»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237,0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«Снижение рисков и смягчение последствий чрезвычайных ситуаций природного и техногенного характера в Железногорском районе Курской области на 2015-2020 годы»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«Создание условий для эффективного и ответственного управления муниципальными финансами, муниципальным долгом и повышения устойчивости бюджетов Железногорского района Курской области  на 2015-2017 годы»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9170,0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8132,8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5928,5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«Содействие занятости населения  Железногорского района Курской области на 2015 -2017 годы и плановый период до 2020 года»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237,0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«Обеспечение эффективного осуществления полномочий МКУ «ДДС и хозяйственное обеспечение Администрации Железногорского района на 2015-2017 годы»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7960,0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7960,0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7960,0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средств массовой информации Железногорского района Курской области на 2015-2017 годы»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19 0 0000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1716,0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1716,0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1716,0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Молодежная политика, оздоровление и отдых детей, развитие физической культуры и спорта Железногорского района Курской области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929190" y="4000504"/>
          <a:ext cx="371477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42910" y="4000504"/>
          <a:ext cx="364333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395938" y="1171502"/>
            <a:ext cx="2214578" cy="2328936"/>
            <a:chOff x="395938" y="1071546"/>
            <a:chExt cx="2214578" cy="2328936"/>
          </a:xfrm>
        </p:grpSpPr>
        <p:pic>
          <p:nvPicPr>
            <p:cNvPr id="1026" name="Рисунок 1" descr="P11400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376" y="1071546"/>
              <a:ext cx="2071702" cy="179647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95938" y="3000372"/>
              <a:ext cx="2214578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/>
                <a:t>«ДЕНЬ ЗДОРОВЬЯ»  </a:t>
              </a:r>
            </a:p>
            <a:p>
              <a:pPr algn="ctr"/>
              <a:r>
                <a:rPr lang="ru-RU" sz="1000" b="1" dirty="0" smtClean="0"/>
                <a:t>(Лагерь дневного пребывания)</a:t>
              </a:r>
              <a:endParaRPr lang="ru-RU" sz="10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287474" y="1142984"/>
            <a:ext cx="2500330" cy="2364428"/>
            <a:chOff x="3287474" y="1053686"/>
            <a:chExt cx="2500330" cy="2364428"/>
          </a:xfrm>
        </p:grpSpPr>
        <p:pic>
          <p:nvPicPr>
            <p:cNvPr id="1027" name="Picture 3" descr="DSC0135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7474" y="1053686"/>
              <a:ext cx="2500330" cy="1875248"/>
            </a:xfrm>
            <a:prstGeom prst="round2DiagRect">
              <a:avLst>
                <a:gd name="adj1" fmla="val 16667"/>
                <a:gd name="adj2" fmla="val 17415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287474" y="3018004"/>
              <a:ext cx="2500330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/>
                <a:t>«ДЕНЬ ДЕТСКИХ ОРГАНИЗАЦИЙ РОССИИ»  (МКОУ «Михайловская СОШ»)</a:t>
              </a:r>
              <a:endParaRPr lang="ru-RU" sz="12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19170" y="1181031"/>
            <a:ext cx="2500330" cy="2319407"/>
            <a:chOff x="6319170" y="1099441"/>
            <a:chExt cx="2500330" cy="2319407"/>
          </a:xfrm>
        </p:grpSpPr>
        <p:pic>
          <p:nvPicPr>
            <p:cNvPr id="1028" name="Picture 4" descr="За здоровый образ жизни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1099441"/>
              <a:ext cx="2439325" cy="1829494"/>
            </a:xfrm>
            <a:prstGeom prst="round2DiagRect">
              <a:avLst>
                <a:gd name="adj1" fmla="val 1197"/>
                <a:gd name="adj2" fmla="val 2023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319170" y="3018738"/>
              <a:ext cx="2500330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/>
                <a:t>РАЙОННЫЕ СОРЕВНОВАНИЯ  В РАМКАХ ДНЯ МОЛОДЕЖИ (п.Магнитный)</a:t>
              </a:r>
              <a:endParaRPr lang="ru-RU" sz="1200" b="1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Расходы бюджета муниципального района «Железногорский район» на культуру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1142984"/>
          <a:ext cx="369094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3" descr="6п░п╫я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3121025" cy="234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72198" y="5676125"/>
            <a:ext cx="2542414" cy="1015841"/>
          </a:xfrm>
          <a:prstGeom prst="roundRect">
            <a:avLst>
              <a:gd name="adj" fmla="val 316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Лауреат Всероссийского конкурса «Поёт село родное» </a:t>
            </a:r>
          </a:p>
          <a:p>
            <a:pPr algn="ctr"/>
            <a:r>
              <a:rPr lang="ru-RU" sz="1200" b="1" dirty="0" smtClean="0"/>
              <a:t>Народный ансамбль «РАЗВЕТЬЕ»</a:t>
            </a:r>
            <a:endParaRPr lang="ru-RU" sz="1200" dirty="0"/>
          </a:p>
        </p:txBody>
      </p:sp>
      <p:pic>
        <p:nvPicPr>
          <p:cNvPr id="13" name="Picture 4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3071834" cy="2055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TextBox 20"/>
          <p:cNvSpPr txBox="1"/>
          <p:nvPr/>
        </p:nvSpPr>
        <p:spPr>
          <a:xfrm rot="603272">
            <a:off x="4532589" y="5500995"/>
            <a:ext cx="2143140" cy="777597"/>
          </a:xfrm>
          <a:prstGeom prst="roundRect">
            <a:avLst>
              <a:gd name="adj" fmla="val 294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Открытие модельной библиотеки в </a:t>
            </a:r>
            <a:r>
              <a:rPr lang="ru-RU" sz="1200" b="1" dirty="0" err="1" smtClean="0"/>
              <a:t>с.Веретенино</a:t>
            </a:r>
            <a:r>
              <a:rPr lang="ru-RU" sz="1200" b="1" dirty="0" smtClean="0"/>
              <a:t>  </a:t>
            </a:r>
            <a:r>
              <a:rPr lang="ru-RU" sz="1200" b="1" dirty="0" err="1" smtClean="0"/>
              <a:t>в</a:t>
            </a:r>
            <a:r>
              <a:rPr lang="ru-RU" sz="1200" b="1" dirty="0" smtClean="0"/>
              <a:t> 2014 году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24" y="1121213"/>
            <a:ext cx="4429156" cy="2628900"/>
          </a:xfrm>
          <a:prstGeom prst="round2DiagRect">
            <a:avLst>
              <a:gd name="adj1" fmla="val 12326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Сеть учреждений культуры Железногорского района составляют:</a:t>
            </a:r>
          </a:p>
          <a:p>
            <a:pPr>
              <a:buFontTx/>
              <a:buChar char="-"/>
            </a:pPr>
            <a:r>
              <a:rPr lang="ru-RU" sz="1200" dirty="0" smtClean="0"/>
              <a:t> Дом народного творчества;</a:t>
            </a:r>
          </a:p>
          <a:p>
            <a:pPr>
              <a:buFontTx/>
              <a:buChar char="-"/>
            </a:pPr>
            <a:r>
              <a:rPr lang="ru-RU" sz="1200" dirty="0" smtClean="0"/>
              <a:t> 21 учреждение клубного типа;</a:t>
            </a:r>
          </a:p>
          <a:p>
            <a:pPr>
              <a:buFontTx/>
              <a:buChar char="-"/>
            </a:pPr>
            <a:r>
              <a:rPr lang="ru-RU" sz="1200" dirty="0" smtClean="0"/>
              <a:t> 21 библиотека;</a:t>
            </a:r>
          </a:p>
          <a:p>
            <a:pPr>
              <a:buFontTx/>
              <a:buChar char="-"/>
            </a:pPr>
            <a:r>
              <a:rPr lang="ru-RU" sz="1200" dirty="0" smtClean="0"/>
              <a:t> 2 школы искусств.</a:t>
            </a:r>
          </a:p>
          <a:p>
            <a:endParaRPr lang="ru-RU" sz="1000" dirty="0" smtClean="0"/>
          </a:p>
          <a:p>
            <a:r>
              <a:rPr lang="ru-RU" sz="1200" dirty="0" smtClean="0"/>
              <a:t>В этих учреждениях</a:t>
            </a:r>
          </a:p>
          <a:p>
            <a:pPr>
              <a:buFontTx/>
              <a:buChar char="-"/>
            </a:pPr>
            <a:r>
              <a:rPr lang="ru-RU" sz="1200" dirty="0" smtClean="0"/>
              <a:t>работает 133 специалиста, из которых 16 работников имеют федеральные награды, 13 человек награждены Почётными грамотами Курской области и Курской областной Думы;</a:t>
            </a:r>
          </a:p>
          <a:p>
            <a:pPr>
              <a:buFontTx/>
              <a:buChar char="-"/>
            </a:pPr>
            <a:r>
              <a:rPr lang="ru-RU" sz="1200" dirty="0" smtClean="0"/>
              <a:t> действует 86 клубных формирований, в том числе 12 имеют звание «народный (образцовый) коллектив».</a:t>
            </a:r>
            <a:endParaRPr lang="ru-RU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Расходы бюджета муниципального района «Железногорский район» на образование</a:t>
            </a:r>
          </a:p>
        </p:txBody>
      </p:sp>
      <p:pic>
        <p:nvPicPr>
          <p:cNvPr id="14" name="Рисунок 13" descr="D:\Documents\Рабочий стол\образование\DSC026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2870200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Рисунок 15" descr="D:\Documents\Рабочий стол\образование\DSC0298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29321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Documents\Рабочий стол\образование\Фото00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14818"/>
            <a:ext cx="307183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15" name="Диаграмма 14"/>
          <p:cNvGraphicFramePr/>
          <p:nvPr/>
        </p:nvGraphicFramePr>
        <p:xfrm>
          <a:off x="4929190" y="1000108"/>
          <a:ext cx="369094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7224" y="300037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Занятия в группе детского сада п.Магнитный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5984" y="585789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Детский сад </a:t>
            </a:r>
            <a:r>
              <a:rPr lang="ru-RU" sz="1200" b="1" dirty="0" err="1" smtClean="0">
                <a:solidFill>
                  <a:srgbClr val="FFFF00"/>
                </a:solidFill>
              </a:rPr>
              <a:t>п.Студенок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9971">
            <a:off x="5583891" y="407194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Основы православной культуры.</a:t>
            </a:r>
          </a:p>
          <a:p>
            <a:pPr algn="ctr"/>
            <a:r>
              <a:rPr lang="ru-RU" sz="1200" b="1" dirty="0" err="1" smtClean="0">
                <a:solidFill>
                  <a:srgbClr val="0000FF"/>
                </a:solidFill>
              </a:rPr>
              <a:t>Кармановская</a:t>
            </a:r>
            <a:r>
              <a:rPr lang="ru-RU" sz="1200" b="1" dirty="0" smtClean="0">
                <a:solidFill>
                  <a:srgbClr val="0000FF"/>
                </a:solidFill>
              </a:rPr>
              <a:t> школа.</a:t>
            </a:r>
            <a:endParaRPr lang="ru-RU" sz="1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Расходы бюджета муниципального района «Железногорский район» на социальную поддержку населения</a:t>
            </a:r>
          </a:p>
        </p:txBody>
      </p:sp>
      <p:pic>
        <p:nvPicPr>
          <p:cNvPr id="11" name="Рисунок 10" descr="D:\Documents\Рабочий стол\Данные для презентации Соц защита\Благотворительная акция   С заботой о людях с. Троицко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300039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:\Documents\Рабочий стол\Данные для презентации Соц защита\Проведение районной Спартакиады среди инвалидов сл. Михайловк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3009900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D:\Documents\Рабочий стол\Данные для презентации Соц защита\Без имени-1копирование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85860"/>
            <a:ext cx="3438525" cy="2070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5" name="Диаграмма 14"/>
          <p:cNvGraphicFramePr/>
          <p:nvPr/>
        </p:nvGraphicFramePr>
        <p:xfrm>
          <a:off x="4929190" y="3929066"/>
          <a:ext cx="369094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2910" y="307181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Благотворительная акция  «С заботой о людях»</a:t>
            </a:r>
          </a:p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с. Троицкое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221278">
            <a:off x="5107533" y="3210858"/>
            <a:ext cx="385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Районное мероприятие ко Дню пожилого человека 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п. </a:t>
            </a:r>
            <a:r>
              <a:rPr lang="ru-RU" sz="1200" b="1" dirty="0" err="1" smtClean="0">
                <a:solidFill>
                  <a:srgbClr val="0000FF"/>
                </a:solidFill>
              </a:rPr>
              <a:t>Студенок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430313">
            <a:off x="857224" y="6324921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Проведение районной Спартакиады среди инвалидов сл. Михайловка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Расходы бюджета муниципального района «Железногорский район» на содержание детей в замещающих семьях и выплату вознаграждения приёмным родителям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4071942"/>
          <a:ext cx="369094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 descr="D:\Documents\Рабочий стол\Данные для презентации Соц защита\День защиты детей  с. Веретенино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2952750" cy="2214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D:\Documents\Рабочий стол\Данные для презентации Соц защита\День отца д. Пасерково. МК-7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85860"/>
            <a:ext cx="3057526" cy="2328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D:\Documents\Рабочий стол\Данные для презентации Соц защита\Районное мероприятие в рамках Дня семьи с. Рышково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71942"/>
            <a:ext cx="350046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785918" y="3286124"/>
            <a:ext cx="2143140" cy="667048"/>
          </a:xfrm>
          <a:prstGeom prst="wave">
            <a:avLst>
              <a:gd name="adj1" fmla="val 7752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День защиты детей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с. </a:t>
            </a:r>
            <a:r>
              <a:rPr lang="ru-RU" sz="1200" b="1" dirty="0" err="1" smtClean="0">
                <a:solidFill>
                  <a:srgbClr val="0000FF"/>
                </a:solidFill>
              </a:rPr>
              <a:t>Веретенино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22260">
            <a:off x="6093097" y="3229264"/>
            <a:ext cx="2071702" cy="534174"/>
          </a:xfrm>
          <a:prstGeom prst="horizontalScroll">
            <a:avLst>
              <a:gd name="adj" fmla="val 242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День отца д. </a:t>
            </a:r>
            <a:r>
              <a:rPr lang="ru-RU" sz="1200" b="1" dirty="0" err="1" smtClean="0">
                <a:solidFill>
                  <a:srgbClr val="0000FF"/>
                </a:solidFill>
              </a:rPr>
              <a:t>Пасерково</a:t>
            </a:r>
            <a:r>
              <a:rPr lang="ru-RU" sz="1200" b="1" dirty="0" smtClean="0">
                <a:solidFill>
                  <a:srgbClr val="0000FF"/>
                </a:solidFill>
              </a:rPr>
              <a:t>. 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6072206"/>
            <a:ext cx="3714776" cy="600075"/>
          </a:xfrm>
          <a:prstGeom prst="ribbon">
            <a:avLst>
              <a:gd name="adj1" fmla="val 23723"/>
              <a:gd name="adj2" fmla="val 746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Районное мероприятие в рамках 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 Дня семьи с. </a:t>
            </a:r>
            <a:r>
              <a:rPr lang="ru-RU" sz="1200" b="1" dirty="0" err="1" smtClean="0">
                <a:solidFill>
                  <a:srgbClr val="0000FF"/>
                </a:solidFill>
              </a:rPr>
              <a:t>Рышково</a:t>
            </a:r>
            <a:endParaRPr lang="ru-RU" sz="1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87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«Бюджет для граждан» в доступной для широкого круга пользователей форме раскрывает информацию об особенностях формирования бюджета на предстоящий период»</a:t>
            </a:r>
            <a:endParaRPr lang="ru-RU" sz="22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4714884"/>
            <a:ext cx="5643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Подготовлено Управлением финансов</a:t>
            </a:r>
          </a:p>
          <a:p>
            <a:pPr algn="ctr"/>
            <a:r>
              <a:rPr lang="ru-RU" sz="1400" b="1" dirty="0" smtClean="0"/>
              <a:t>Администрации Железногорского района</a:t>
            </a:r>
          </a:p>
          <a:p>
            <a:pPr algn="ctr"/>
            <a:r>
              <a:rPr lang="ru-RU" sz="1400" b="1" dirty="0" smtClean="0"/>
              <a:t>тел. +7-(47148)-25966 </a:t>
            </a:r>
            <a:r>
              <a:rPr lang="en-US" sz="1400" b="1" dirty="0" smtClean="0"/>
              <a:t>e-mail: uprfin_raion@mail.ru</a:t>
            </a:r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Размещено</a:t>
            </a:r>
            <a:r>
              <a:rPr lang="en-US" sz="1400" b="1" dirty="0" smtClean="0"/>
              <a:t> </a:t>
            </a:r>
            <a:r>
              <a:rPr lang="ru-RU" sz="1400" b="1" dirty="0" smtClean="0"/>
              <a:t>на сайте </a:t>
            </a:r>
            <a:r>
              <a:rPr lang="en-US" sz="1400" b="1" dirty="0" smtClean="0"/>
              <a:t>http</a:t>
            </a:r>
            <a:r>
              <a:rPr lang="en-US" sz="1400" b="1" smtClean="0"/>
              <a:t>://</a:t>
            </a:r>
            <a:r>
              <a:rPr lang="en-US" sz="1400" b="1" smtClean="0"/>
              <a:t>zhel.rkursk.ru</a:t>
            </a:r>
            <a:r>
              <a:rPr lang="ru-RU" sz="1400" b="1" smtClean="0"/>
              <a:t> </a:t>
            </a:r>
            <a:endParaRPr lang="ru-RU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64399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Что такое бюджет?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2500" b="1" dirty="0" smtClean="0"/>
              <a:t>Бюджет </a:t>
            </a:r>
            <a:r>
              <a:rPr lang="ru-RU" sz="2500" dirty="0" smtClean="0"/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500" dirty="0"/>
          </a:p>
          <a:p>
            <a:pPr algn="just"/>
            <a:r>
              <a:rPr lang="ru-RU" sz="2500" dirty="0" smtClean="0"/>
              <a:t>Бюджет муниципального района «Железногорский район» составляется и утверждается сроком на три года – очередной финансовый год и плановый период.</a:t>
            </a:r>
            <a:endParaRPr lang="ru-RU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643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Бюджет муниципального района «Железногорский район»</a:t>
            </a:r>
            <a:endParaRPr lang="ru-RU" sz="25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85720" y="1285860"/>
          <a:ext cx="857256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357166"/>
            <a:ext cx="8501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Основные принципы формирования бюджета на 2015 год </a:t>
            </a:r>
            <a:br>
              <a:rPr lang="ru-RU" sz="2500" b="1" dirty="0" smtClean="0"/>
            </a:br>
            <a:r>
              <a:rPr lang="ru-RU" sz="2500" b="1" dirty="0" smtClean="0"/>
              <a:t>и на плановый период 2016 и 2017 годов</a:t>
            </a:r>
            <a:endParaRPr lang="ru-RU" sz="2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714488"/>
            <a:ext cx="8143932" cy="42564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проведение эффективной бюджетной политики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00FF"/>
                </a:solidFill>
              </a:rPr>
              <a:t> формирование устойчивой собственной доходной базы и создание стимулов по её наращиванию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00FF"/>
                </a:solidFill>
              </a:rPr>
              <a:t> обеспечение стабильности и бюджетной устойчивости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00FF"/>
                </a:solidFill>
              </a:rPr>
              <a:t> соответствие финансовых возможностей ключевым направлениям развития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00FF"/>
                </a:solidFill>
              </a:rPr>
              <a:t> обеспечение сбалансированности бюджета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00FF"/>
                </a:solidFill>
              </a:rPr>
              <a:t> программно-целевой метод бюджетного планирования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00FF"/>
                </a:solidFill>
              </a:rPr>
              <a:t> обеспечение в полном объеме социальных обязательств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64399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Основные характеристики бюджета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2500" dirty="0" smtClean="0"/>
              <a:t>Доходы – Расходы = Дефицит (</a:t>
            </a:r>
            <a:r>
              <a:rPr lang="ru-RU" sz="2500" dirty="0" err="1" smtClean="0"/>
              <a:t>Профицит</a:t>
            </a:r>
            <a:r>
              <a:rPr lang="ru-RU" sz="2500" dirty="0" smtClean="0"/>
              <a:t>)</a:t>
            </a:r>
          </a:p>
          <a:p>
            <a:pPr algn="ctr"/>
            <a:endParaRPr lang="ru-RU" sz="2500" dirty="0"/>
          </a:p>
          <a:p>
            <a:pPr algn="just"/>
            <a:r>
              <a:rPr lang="ru-RU" sz="2500" b="1" dirty="0" smtClean="0"/>
              <a:t>Дефицит</a:t>
            </a:r>
            <a:r>
              <a:rPr lang="ru-RU" sz="2500" dirty="0" smtClean="0"/>
              <a:t> – превышение расходов над доходами (принимается решение об источниках покрытия дефицита – использовать остатки, взять в долг)</a:t>
            </a:r>
          </a:p>
          <a:p>
            <a:pPr algn="just"/>
            <a:endParaRPr lang="ru-RU" sz="2500" dirty="0"/>
          </a:p>
          <a:p>
            <a:pPr algn="just"/>
            <a:endParaRPr lang="ru-RU" sz="2500" dirty="0" smtClean="0"/>
          </a:p>
          <a:p>
            <a:pPr algn="just"/>
            <a:r>
              <a:rPr lang="ru-RU" sz="2500" b="1" dirty="0" err="1" smtClean="0"/>
              <a:t>Профицит</a:t>
            </a:r>
            <a:r>
              <a:rPr lang="ru-RU" sz="2500" dirty="0" smtClean="0"/>
              <a:t> – превышение доходов над расходами (принимается решение об использовании доходов – накапливать резервы, остатки, погашать долг)</a:t>
            </a:r>
            <a:endParaRPr lang="ru-RU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285728"/>
            <a:ext cx="8643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параметры проекта бюджета муниципального района </a:t>
            </a:r>
            <a:br>
              <a:rPr lang="ru-RU" sz="2000" b="1" dirty="0" smtClean="0"/>
            </a:br>
            <a:r>
              <a:rPr lang="ru-RU" sz="2000" b="1" dirty="0" smtClean="0"/>
              <a:t>на 2015 год и на плановый период 2016 и 2017 годов</a:t>
            </a:r>
          </a:p>
          <a:p>
            <a:pPr algn="r"/>
            <a:endParaRPr lang="ru-RU" sz="1400" dirty="0" smtClean="0"/>
          </a:p>
          <a:p>
            <a:pPr algn="r"/>
            <a:r>
              <a:rPr lang="ru-RU" sz="1400" dirty="0" smtClean="0"/>
              <a:t>тыс. рублей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571612"/>
          <a:ext cx="8286810" cy="37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1333510"/>
                <a:gridCol w="1333510"/>
                <a:gridCol w="1333510"/>
              </a:tblGrid>
              <a:tr h="4643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 anchor="ctr"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Доходы,</a:t>
                      </a:r>
                      <a:r>
                        <a:rPr lang="ru-RU" b="1" baseline="0" dirty="0" smtClean="0"/>
                        <a:t> всего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295540,8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297818,4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276235,1</a:t>
                      </a:r>
                      <a:endParaRPr lang="ru-RU" b="1" dirty="0"/>
                    </a:p>
                  </a:txBody>
                  <a:tcPr anchor="ctr"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 доходы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118385,8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138570,8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143431,0</a:t>
                      </a:r>
                      <a:endParaRPr lang="ru-RU" dirty="0"/>
                    </a:p>
                  </a:txBody>
                  <a:tcPr anchor="ctr"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177155,0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159247,6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132804,1</a:t>
                      </a:r>
                      <a:endParaRPr lang="ru-RU" dirty="0"/>
                    </a:p>
                  </a:txBody>
                  <a:tcPr anchor="ctr"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Расходы,</a:t>
                      </a:r>
                      <a:r>
                        <a:rPr lang="ru-RU" b="1" baseline="0" dirty="0" smtClean="0"/>
                        <a:t> всего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295540,8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297818,4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276235,1</a:t>
                      </a:r>
                      <a:endParaRPr lang="ru-RU" b="1" dirty="0"/>
                    </a:p>
                  </a:txBody>
                  <a:tcPr anchor="ctr"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Дефицит (-), </a:t>
                      </a:r>
                      <a:r>
                        <a:rPr lang="ru-RU" b="1" dirty="0" err="1" smtClean="0"/>
                        <a:t>профицит</a:t>
                      </a:r>
                      <a:r>
                        <a:rPr lang="ru-RU" b="1" dirty="0" smtClean="0"/>
                        <a:t> (+)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 anchor="ctr"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Источники финансирования дефицита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87154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/>
              <a:t>Доходы бюджета</a:t>
            </a:r>
            <a:endParaRPr lang="ru-RU" sz="35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928670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Структура собственных доходов бюджета муниципального района в 2015 году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397000"/>
          <a:ext cx="8429684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1585</Words>
  <Application>Microsoft Office PowerPoint</Application>
  <PresentationFormat>Экран (4:3)</PresentationFormat>
  <Paragraphs>356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Zinakov</dc:creator>
  <cp:lastModifiedBy>Zinakov</cp:lastModifiedBy>
  <cp:revision>48</cp:revision>
  <dcterms:created xsi:type="dcterms:W3CDTF">2014-12-11T05:36:28Z</dcterms:created>
  <dcterms:modified xsi:type="dcterms:W3CDTF">2014-12-23T05:55:04Z</dcterms:modified>
</cp:coreProperties>
</file>