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59" r:id="rId6"/>
    <p:sldId id="261" r:id="rId7"/>
    <p:sldId id="268" r:id="rId8"/>
    <p:sldId id="269" r:id="rId9"/>
    <p:sldId id="263" r:id="rId10"/>
    <p:sldId id="264" r:id="rId11"/>
    <p:sldId id="266" r:id="rId12"/>
    <p:sldId id="265" r:id="rId13"/>
    <p:sldId id="273" r:id="rId14"/>
    <p:sldId id="274" r:id="rId15"/>
    <p:sldId id="275" r:id="rId16"/>
    <p:sldId id="276" r:id="rId17"/>
    <p:sldId id="267" r:id="rId18"/>
    <p:sldId id="277" r:id="rId19"/>
    <p:sldId id="285" r:id="rId20"/>
    <p:sldId id="271" r:id="rId21"/>
    <p:sldId id="272" r:id="rId22"/>
    <p:sldId id="278" r:id="rId23"/>
    <p:sldId id="284" r:id="rId24"/>
    <p:sldId id="279" r:id="rId25"/>
    <p:sldId id="283" r:id="rId26"/>
    <p:sldId id="280" r:id="rId27"/>
    <p:sldId id="288" r:id="rId28"/>
    <p:sldId id="289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66CCFF"/>
    <a:srgbClr val="339933"/>
    <a:srgbClr val="FF3300"/>
    <a:srgbClr val="FF99CC"/>
    <a:srgbClr val="00FF99"/>
    <a:srgbClr val="CC00CC"/>
    <a:srgbClr val="3333FF"/>
    <a:srgbClr val="CCECFF"/>
    <a:srgbClr val="D4FAD2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21%20&#1075;&#1086;&#1076;%20&#1086;&#1090;&#1095;&#1077;&#1090;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21%20&#1075;&#1086;&#1076;%20&#1086;&#1090;&#1095;&#1077;&#1090;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21%20&#1075;&#1086;&#1076;%20&#1086;&#1090;&#1095;&#1077;&#1090;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21%20&#1075;&#1086;&#1076;%20&#1086;&#1090;&#1095;&#1077;&#1090;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21%20&#1075;&#1086;&#1076;%20&#1086;&#1090;&#1095;&#1077;&#1090;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73;&#1102;&#1076;&#1078;&#1077;&#1090;%20&#1076;&#1083;&#1103;%20&#1075;&#1088;&#1072;&#1078;&#1076;&#1072;&#1085;%20&#1082;%20&#1086;&#1090;&#1095;&#1077;&#1090;&#1091;%20&#1086;&#1073;%20&#1080;&#1089;&#1087;&#1086;&#1083;&#1085;&#1077;&#1085;&#1080;&#1080;%20&#1073;&#1102;&#1076;&#1078;&#1077;&#1090;&#1072;%20&#1079;&#1072;%202016%20&#1075;&#1086;&#1076;\&#1088;&#1072;&#1089;&#1093;&#1086;&#1076;&#1099;%20&#1082;%20&#1086;&#1082;&#1086;&#1085;.&#1073;&#1102;&#1076;&#1078;&#1077;&#1090;&#1091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21%20&#1075;&#1086;&#1076;%20&#1086;&#1090;&#1095;&#1077;&#1090;\&#1088;&#1072;&#1089;&#1093;&#1086;&#1076;&#1099;%20&#1082;%20&#1086;&#1082;&#1086;&#1085;.&#1073;&#1102;&#1076;&#1078;&#1077;&#1090;&#1091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21%20&#1075;&#1086;&#1076;%20&#1086;&#1090;&#1095;&#1077;&#1090;\&#1088;&#1072;&#1089;&#1093;&#1086;&#1076;&#1099;%20&#1082;%20&#1086;&#1082;&#1086;&#1085;.&#1073;&#1102;&#1076;&#1078;&#1077;&#1090;&#1091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88;&#1072;&#1089;&#1093;&#1086;&#1076;&#1099;%20&#1082;%20&#1086;&#1082;&#1086;&#1085;.&#1073;&#1102;&#1076;&#1078;&#1077;&#1090;&#1091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21%20&#1075;&#1086;&#1076;%20&#1086;&#1090;&#1095;&#1077;&#1090;\&#1088;&#1072;&#1089;&#1093;&#1086;&#1076;&#1099;%20&#1082;%20&#1086;&#1082;&#1086;&#1085;.&#1073;&#1102;&#1076;&#1078;&#1077;&#1090;&#1091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21%20&#1075;&#1086;&#1076;%20&#1086;&#1090;&#1095;&#1077;&#1090;\&#1088;&#1072;&#1089;&#1093;&#1086;&#1076;&#1099;%20&#1082;%20&#1086;&#1082;&#1086;&#1085;.&#1073;&#1102;&#1076;&#1078;&#1077;&#1090;&#109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21%20&#1075;&#1086;&#1076;%20&#1086;&#1090;&#1095;&#1077;&#1090;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7;&#1089;&#1090;\Desktop\&#1075;&#1088;&#1072;&#1078;&#1076;&#1072;&#1085;&#1077;,\20-08-2018_15-15-27\&#1088;&#1072;&#1089;&#1093;&#1086;&#1076;&#1099;%20&#1082;%20&#1086;&#1082;&#1086;&#1085;.&#1073;&#1102;&#1076;&#1078;&#1077;&#1090;&#1091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21%20&#1075;&#1086;&#1076;%20&#1086;&#1090;&#1095;&#1077;&#1090;\&#1088;&#1072;&#1089;&#1093;&#1086;&#1076;&#1099;%20&#1082;%20&#1086;&#1082;&#1086;&#1085;.&#1073;&#1102;&#1076;&#1078;&#1077;&#1090;&#1091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21%20&#1075;&#1086;&#1076;%20&#1086;&#1090;&#1095;&#1077;&#1090;\&#1088;&#1072;&#1089;&#1093;&#1086;&#1076;&#1099;%20&#1082;%20&#1086;&#1082;&#1086;&#1085;.&#1073;&#1102;&#1076;&#1078;&#1077;&#1090;&#109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21%20&#1075;&#1086;&#1076;%20&#1086;&#1090;&#1095;&#1077;&#1090;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21%20&#1075;&#1086;&#1076;%20&#1086;&#1090;&#1095;&#1077;&#1090;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85;&#1077;&#1094;&#1082;&#1086;&#1077;\Desktop\&#1073;&#1102;&#1076;&#1078;&#1077;&#1090;%20&#1076;&#1083;&#1103;%20&#1075;&#1088;&#1072;&#1078;&#1076;&#1072;&#1085;%20&#1078;&#1077;&#1083;.&#1088;&#1072;&#1081;&#1086;&#1085;\&#1073;&#1102;&#1076;&#1078;&#1077;&#1090;%20&#1076;&#1083;&#1103;%20&#1075;&#1088;&#1072;&#1078;&#1076;&#1072;&#1085;%20&#1082;%20&#1086;&#1090;&#1095;&#1077;&#1090;&#1091;%20&#1086;&#1073;%20&#1080;&#1089;&#1087;&#1086;&#1083;&#1085;&#1077;&#1085;&#1080;&#1080;%20&#1073;&#1102;&#1076;&#1078;&#1077;&#1090;&#1072;%20&#1079;&#1072;%202016%20&#1075;&#1086;&#1076;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21%20&#1075;&#1086;&#1076;%20&#1086;&#1090;&#1095;&#1077;&#1090;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21%20&#1075;&#1086;&#1076;%20&#1086;&#1090;&#1095;&#1077;&#1090;\&#1076;&#1086;&#1093;&#1086;&#1076;&#1099;%20&#1080;%20&#1088;&#1072;&#1089;&#1093;&#1086;&#1076;&#1099;%20&#1082;%20&#1086;&#1082;&#1086;&#1085;.&#1073;&#1102;&#1076;&#1078;&#1077;&#1090;&#1091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1\WORK\&#1058;&#1080;&#1084;&#1086;&#1085;&#1080;&#1085;&#1072;\&#1075;&#1088;&#1072;&#1078;&#1076;&#1072;&#1085;&#1077;,\2021%20&#1075;&#1086;&#1076;%20&#1086;&#1090;&#1095;&#1077;&#1090;\&#1076;&#1086;&#1093;&#1086;&#1076;&#1099;%20&#1080;%20&#1088;&#1072;&#1089;&#1093;&#1086;&#1076;&#1099;%20&#1082;%20&#1086;&#1082;&#1086;&#1085;.&#1073;&#1102;&#1076;&#1078;&#1077;&#1090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дох.расх.!$A$2</c:f>
              <c:strCache>
                <c:ptCount val="1"/>
                <c:pt idx="0">
                  <c:v>Доходы, тыс.руб.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5.5555555555555558E-3"/>
                  <c:y val="-4.6206585672635796E-2"/>
                </c:manualLayout>
              </c:layout>
              <c:showVal val="1"/>
            </c:dLbl>
            <c:dLbl>
              <c:idx val="1"/>
              <c:layout>
                <c:manualLayout>
                  <c:x val="1.3888670166229225E-2"/>
                  <c:y val="-3.6972975330992211E-2"/>
                </c:manualLayout>
              </c:layout>
              <c:showVal val="1"/>
            </c:dLbl>
            <c:dLbl>
              <c:idx val="2"/>
              <c:layout>
                <c:manualLayout>
                  <c:x val="3.0555555555555558E-2"/>
                  <c:y val="-4.1615227459448477E-2"/>
                </c:manualLayout>
              </c:layout>
              <c:showVal val="1"/>
            </c:dLbl>
            <c:dLbl>
              <c:idx val="3"/>
              <c:layout>
                <c:manualLayout>
                  <c:x val="5.5555555555556564E-3"/>
                  <c:y val="-2.777777777777837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дох.расх.!$B$1:$D$1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дох.расх.!$B$2:$D$2</c:f>
              <c:numCache>
                <c:formatCode>General</c:formatCode>
                <c:ptCount val="3"/>
                <c:pt idx="0">
                  <c:v>410345.2</c:v>
                </c:pt>
                <c:pt idx="1">
                  <c:v>461892.5</c:v>
                </c:pt>
                <c:pt idx="2">
                  <c:v>650167.19999999902</c:v>
                </c:pt>
              </c:numCache>
            </c:numRef>
          </c:val>
        </c:ser>
        <c:shape val="box"/>
        <c:axId val="126615936"/>
        <c:axId val="126617472"/>
        <c:axId val="0"/>
      </c:bar3DChart>
      <c:catAx>
        <c:axId val="126615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617472"/>
        <c:crosses val="autoZero"/>
        <c:auto val="1"/>
        <c:lblAlgn val="ctr"/>
        <c:lblOffset val="100"/>
      </c:catAx>
      <c:valAx>
        <c:axId val="126617472"/>
        <c:scaling>
          <c:orientation val="minMax"/>
        </c:scaling>
        <c:delete val="1"/>
        <c:axPos val="l"/>
        <c:numFmt formatCode="General" sourceLinked="1"/>
        <c:tickLblPos val="none"/>
        <c:crossAx val="12661593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D4FAD2"/>
    </a:solidFill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0843722659667541E-2"/>
          <c:y val="1.868988332803543E-2"/>
          <c:w val="0.92915627734033268"/>
          <c:h val="0.8196296263593098"/>
        </c:manualLayout>
      </c:layout>
      <c:lineChart>
        <c:grouping val="stacked"/>
        <c:ser>
          <c:idx val="0"/>
          <c:order val="0"/>
          <c:tx>
            <c:strRef>
              <c:f>Лист4!$A$2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ln>
              <a:solidFill>
                <a:srgbClr val="6600CC"/>
              </a:solidFill>
            </a:ln>
          </c:spPr>
          <c:marker>
            <c:spPr>
              <a:solidFill>
                <a:srgbClr val="CC00CC"/>
              </a:solidFill>
              <a:ln>
                <a:solidFill>
                  <a:srgbClr val="6600CC"/>
                </a:solidFill>
              </a:ln>
            </c:spPr>
          </c:marker>
          <c:dLbls>
            <c:dLbl>
              <c:idx val="0"/>
              <c:layout>
                <c:manualLayout>
                  <c:x val="2.6388888888888878E-2"/>
                  <c:y val="2.4919844437380548E-2"/>
                </c:manualLayout>
              </c:layout>
              <c:showVal val="1"/>
            </c:dLbl>
            <c:dLbl>
              <c:idx val="1"/>
              <c:layout>
                <c:manualLayout>
                  <c:x val="-2.9166666666666667E-2"/>
                  <c:y val="8.098949442148679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n>
                      <a:solidFill>
                        <a:srgbClr val="3333FF"/>
                      </a:solidFill>
                    </a:ln>
                    <a:solidFill>
                      <a:srgbClr val="3333F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Лист4!$B$1:$D$1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Лист4!$B$2:$D$2</c:f>
              <c:numCache>
                <c:formatCode>General</c:formatCode>
                <c:ptCount val="3"/>
                <c:pt idx="0">
                  <c:v>10805.9</c:v>
                </c:pt>
                <c:pt idx="1">
                  <c:v>14989.4</c:v>
                </c:pt>
                <c:pt idx="2">
                  <c:v>13329.5</c:v>
                </c:pt>
              </c:numCache>
            </c:numRef>
          </c:val>
        </c:ser>
        <c:marker val="1"/>
        <c:axId val="126509056"/>
        <c:axId val="126510592"/>
      </c:lineChart>
      <c:catAx>
        <c:axId val="126509056"/>
        <c:scaling>
          <c:orientation val="minMax"/>
        </c:scaling>
        <c:axPos val="b"/>
        <c:tickLblPos val="nextTo"/>
        <c:crossAx val="126510592"/>
        <c:crosses val="autoZero"/>
        <c:auto val="1"/>
        <c:lblAlgn val="ctr"/>
        <c:lblOffset val="100"/>
      </c:catAx>
      <c:valAx>
        <c:axId val="126510592"/>
        <c:scaling>
          <c:orientation val="minMax"/>
        </c:scaling>
        <c:axPos val="l"/>
        <c:majorGridlines/>
        <c:numFmt formatCode="General" sourceLinked="1"/>
        <c:tickLblPos val="nextTo"/>
        <c:crossAx val="12650905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128495188101474"/>
          <c:y val="5.1400554097404488E-2"/>
          <c:w val="0.86766426071741021"/>
          <c:h val="0.77380235623393157"/>
        </c:manualLayout>
      </c:layout>
      <c:bar3DChart>
        <c:barDir val="col"/>
        <c:grouping val="standard"/>
        <c:ser>
          <c:idx val="0"/>
          <c:order val="0"/>
          <c:tx>
            <c:strRef>
              <c:f>Лист2!$A$3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9.7222222222222224E-3"/>
                  <c:y val="-6.1351783447782082E-2"/>
                </c:manualLayout>
              </c:layout>
              <c:showVal val="1"/>
            </c:dLbl>
            <c:dLbl>
              <c:idx val="1"/>
              <c:layout>
                <c:manualLayout>
                  <c:x val="3.333333333333334E-2"/>
                  <c:y val="-5.4893700979594527E-2"/>
                </c:manualLayout>
              </c:layout>
              <c:showVal val="1"/>
            </c:dLbl>
            <c:dLbl>
              <c:idx val="2"/>
              <c:layout>
                <c:manualLayout>
                  <c:x val="8.3333333333332395E-3"/>
                  <c:y val="-7.426794838415726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n>
                      <a:solidFill>
                        <a:srgbClr val="3333FF"/>
                      </a:solidFill>
                    </a:ln>
                    <a:solidFill>
                      <a:srgbClr val="3333F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Лист2!$B$2:$D$2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Лист2!$B$3:$D$3</c:f>
              <c:numCache>
                <c:formatCode>General</c:formatCode>
                <c:ptCount val="3"/>
                <c:pt idx="0">
                  <c:v>6665</c:v>
                </c:pt>
                <c:pt idx="1">
                  <c:v>3946.9</c:v>
                </c:pt>
                <c:pt idx="2">
                  <c:v>3225.8</c:v>
                </c:pt>
              </c:numCache>
            </c:numRef>
          </c:val>
        </c:ser>
        <c:shape val="box"/>
        <c:axId val="128850944"/>
        <c:axId val="128885504"/>
        <c:axId val="126505856"/>
      </c:bar3DChart>
      <c:catAx>
        <c:axId val="128850944"/>
        <c:scaling>
          <c:orientation val="minMax"/>
        </c:scaling>
        <c:axPos val="b"/>
        <c:tickLblPos val="nextTo"/>
        <c:crossAx val="128885504"/>
        <c:crosses val="autoZero"/>
        <c:auto val="1"/>
        <c:lblAlgn val="ctr"/>
        <c:lblOffset val="100"/>
      </c:catAx>
      <c:valAx>
        <c:axId val="12888550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Тыс.руб.</a:t>
                </a:r>
              </a:p>
            </c:rich>
          </c:tx>
          <c:layout>
            <c:manualLayout>
              <c:xMode val="edge"/>
              <c:yMode val="edge"/>
              <c:x val="3.8908573928259252E-3"/>
              <c:y val="1.1523767862350541E-2"/>
            </c:manualLayout>
          </c:layout>
        </c:title>
        <c:numFmt formatCode="General" sourceLinked="1"/>
        <c:tickLblPos val="nextTo"/>
        <c:crossAx val="128850944"/>
        <c:crosses val="autoZero"/>
        <c:crossBetween val="between"/>
      </c:valAx>
      <c:serAx>
        <c:axId val="126505856"/>
        <c:scaling>
          <c:orientation val="minMax"/>
        </c:scaling>
        <c:delete val="1"/>
        <c:axPos val="b"/>
        <c:tickLblPos val="none"/>
        <c:crossAx val="128885504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4.3446850393700776E-2"/>
          <c:y val="5.1400554097404488E-2"/>
          <c:w val="0.9521457786526687"/>
          <c:h val="0.6982363814031245"/>
        </c:manualLayout>
      </c:layout>
      <c:bar3DChart>
        <c:barDir val="col"/>
        <c:grouping val="standard"/>
        <c:ser>
          <c:idx val="0"/>
          <c:order val="0"/>
          <c:tx>
            <c:strRef>
              <c:f>Лист5!$A$2</c:f>
              <c:strCache>
                <c:ptCount val="1"/>
                <c:pt idx="0">
                  <c:v>Платежи за негативное воздействие на окружающую среду</c:v>
                </c:pt>
              </c:strCache>
            </c:strRef>
          </c:tx>
          <c:spPr>
            <a:solidFill>
              <a:srgbClr val="FF99CC"/>
            </a:solidFill>
          </c:spPr>
          <c:dLbls>
            <c:dLbl>
              <c:idx val="0"/>
              <c:layout>
                <c:manualLayout>
                  <c:x val="1.5277777777777781E-2"/>
                  <c:y val="-5.6069649984106289E-2"/>
                </c:manualLayout>
              </c:layout>
              <c:showVal val="1"/>
            </c:dLbl>
            <c:dLbl>
              <c:idx val="1"/>
              <c:layout>
                <c:manualLayout>
                  <c:x val="1.3888888888888904E-2"/>
                  <c:y val="-4.3609727765415947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4.360972776541594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Лист5!$B$1:$D$1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Лист5!$B$2:$D$2</c:f>
              <c:numCache>
                <c:formatCode>General</c:formatCode>
                <c:ptCount val="3"/>
                <c:pt idx="0">
                  <c:v>5345.2</c:v>
                </c:pt>
                <c:pt idx="1">
                  <c:v>6182.5</c:v>
                </c:pt>
                <c:pt idx="2">
                  <c:v>6215.1</c:v>
                </c:pt>
              </c:numCache>
            </c:numRef>
          </c:val>
        </c:ser>
        <c:shape val="cylinder"/>
        <c:axId val="128859520"/>
        <c:axId val="128799872"/>
        <c:axId val="128572480"/>
      </c:bar3DChart>
      <c:catAx>
        <c:axId val="128859520"/>
        <c:scaling>
          <c:orientation val="minMax"/>
        </c:scaling>
        <c:axPos val="b"/>
        <c:tickLblPos val="nextTo"/>
        <c:crossAx val="128799872"/>
        <c:crosses val="autoZero"/>
        <c:auto val="1"/>
        <c:lblAlgn val="ctr"/>
        <c:lblOffset val="100"/>
      </c:catAx>
      <c:valAx>
        <c:axId val="12879987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Тыс.руб.</a:t>
                </a:r>
              </a:p>
            </c:rich>
          </c:tx>
          <c:layout>
            <c:manualLayout>
              <c:xMode val="edge"/>
              <c:yMode val="edge"/>
              <c:x val="3.8908573928258991E-3"/>
              <c:y val="3.0042286380869056E-2"/>
            </c:manualLayout>
          </c:layout>
        </c:title>
        <c:numFmt formatCode="General" sourceLinked="1"/>
        <c:tickLblPos val="nextTo"/>
        <c:crossAx val="128859520"/>
        <c:crosses val="autoZero"/>
        <c:crossBetween val="between"/>
      </c:valAx>
      <c:serAx>
        <c:axId val="128572480"/>
        <c:scaling>
          <c:orientation val="minMax"/>
        </c:scaling>
        <c:delete val="1"/>
        <c:axPos val="b"/>
        <c:tickLblPos val="none"/>
        <c:crossAx val="128799872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Лист7!$A$2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(Лист7!$C$1,Лист7!$D$1)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(Лист7!$C$2,Лист7!$E$2)</c:f>
              <c:numCache>
                <c:formatCode>0.00</c:formatCode>
                <c:ptCount val="2"/>
                <c:pt idx="0">
                  <c:v>0.66345248302714255</c:v>
                </c:pt>
                <c:pt idx="1">
                  <c:v>5.8373211462899555</c:v>
                </c:pt>
              </c:numCache>
            </c:numRef>
          </c:val>
        </c:ser>
        <c:ser>
          <c:idx val="1"/>
          <c:order val="1"/>
          <c:tx>
            <c:strRef>
              <c:f>Лист7!$A$3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99CC"/>
            </a:solidFill>
          </c:spPr>
          <c:dLbls>
            <c:showVal val="1"/>
          </c:dLbls>
          <c:cat>
            <c:strRef>
              <c:f>(Лист7!$C$1,Лист7!$D$1)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(Лист7!$C$3,Лист7!$E$3)</c:f>
              <c:numCache>
                <c:formatCode>0.00</c:formatCode>
                <c:ptCount val="2"/>
                <c:pt idx="0">
                  <c:v>15.085110270862922</c:v>
                </c:pt>
                <c:pt idx="1">
                  <c:v>31.397922750024531</c:v>
                </c:pt>
              </c:numCache>
            </c:numRef>
          </c:val>
        </c:ser>
        <c:ser>
          <c:idx val="2"/>
          <c:order val="2"/>
          <c:tx>
            <c:strRef>
              <c:f>Лист7!$A$4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strRef>
              <c:f>(Лист7!$C$1,Лист7!$D$1)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(Лист7!$C$4,Лист7!$E$4)</c:f>
              <c:numCache>
                <c:formatCode>0.00</c:formatCode>
                <c:ptCount val="2"/>
                <c:pt idx="0">
                  <c:v>79.558210310185927</c:v>
                </c:pt>
                <c:pt idx="1">
                  <c:v>62.16056955774134</c:v>
                </c:pt>
              </c:numCache>
            </c:numRef>
          </c:val>
        </c:ser>
        <c:ser>
          <c:idx val="3"/>
          <c:order val="3"/>
          <c:tx>
            <c:strRef>
              <c:f>Лист7!$A$5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showVal val="1"/>
          </c:dLbls>
          <c:cat>
            <c:strRef>
              <c:f>(Лист7!$C$1,Лист7!$D$1)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(Лист7!$C$5,Лист7!$E$5)</c:f>
              <c:numCache>
                <c:formatCode>0.00</c:formatCode>
                <c:ptCount val="2"/>
                <c:pt idx="0">
                  <c:v>0.40224720873074943</c:v>
                </c:pt>
                <c:pt idx="1">
                  <c:v>0.12660558796027255</c:v>
                </c:pt>
              </c:numCache>
            </c:numRef>
          </c:val>
        </c:ser>
        <c:ser>
          <c:idx val="4"/>
          <c:order val="4"/>
          <c:tx>
            <c:strRef>
              <c:f>Лист7!$A$6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4.7222222222222263E-2"/>
                  <c:y val="-8.3963488003432063E-2"/>
                </c:manualLayout>
              </c:layout>
              <c:showVal val="1"/>
            </c:dLbl>
            <c:dLbl>
              <c:idx val="1"/>
              <c:layout>
                <c:manualLayout>
                  <c:x val="4.8611111111111112E-2"/>
                  <c:y val="-7.2301892447399804E-2"/>
                </c:manualLayout>
              </c:layout>
              <c:showVal val="1"/>
            </c:dLbl>
            <c:showVal val="1"/>
          </c:dLbls>
          <c:cat>
            <c:strRef>
              <c:f>(Лист7!$C$1,Лист7!$D$1)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(Лист7!$C$6,Лист7!$E$6)</c:f>
              <c:numCache>
                <c:formatCode>0.00</c:formatCode>
                <c:ptCount val="2"/>
                <c:pt idx="0">
                  <c:v>4.6416304091073179</c:v>
                </c:pt>
                <c:pt idx="1">
                  <c:v>1.1305539412984373</c:v>
                </c:pt>
              </c:numCache>
            </c:numRef>
          </c:val>
        </c:ser>
        <c:shape val="box"/>
        <c:axId val="128873600"/>
        <c:axId val="128875136"/>
        <c:axId val="0"/>
      </c:bar3DChart>
      <c:catAx>
        <c:axId val="128873600"/>
        <c:scaling>
          <c:orientation val="minMax"/>
        </c:scaling>
        <c:axPos val="b"/>
        <c:tickLblPos val="nextTo"/>
        <c:crossAx val="128875136"/>
        <c:crosses val="autoZero"/>
        <c:auto val="1"/>
        <c:lblAlgn val="ctr"/>
        <c:lblOffset val="100"/>
      </c:catAx>
      <c:valAx>
        <c:axId val="128875136"/>
        <c:scaling>
          <c:orientation val="minMax"/>
        </c:scaling>
        <c:axPos val="l"/>
        <c:majorGridlines/>
        <c:numFmt formatCode="0.00" sourceLinked="1"/>
        <c:tickLblPos val="nextTo"/>
        <c:crossAx val="128873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00546806649228"/>
          <c:y val="0.21104255766153973"/>
          <c:w val="0.23160564304461931"/>
          <c:h val="0.60823484947543061"/>
        </c:manualLayout>
      </c:layout>
    </c:legend>
    <c:plotVisOnly val="1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otY val="80"/>
      <c:perspective val="30"/>
    </c:view3D>
    <c:plotArea>
      <c:layout>
        <c:manualLayout>
          <c:layoutTarget val="inner"/>
          <c:xMode val="edge"/>
          <c:yMode val="edge"/>
          <c:x val="3.1746031746031744E-2"/>
          <c:y val="0"/>
          <c:w val="0.95131087780694057"/>
          <c:h val="1"/>
        </c:manualLayout>
      </c:layout>
      <c:pie3DChart>
        <c:varyColors val="1"/>
      </c:pie3DChart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2681352830152698"/>
          <c:w val="0.91224912596943897"/>
          <c:h val="0.87318647169847363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FF99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339933"/>
              </a:solidFill>
            </c:spPr>
          </c:dPt>
          <c:dPt>
            <c:idx val="3"/>
            <c:spPr>
              <a:solidFill>
                <a:srgbClr val="6600CC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3333FF"/>
              </a:solidFill>
            </c:spPr>
          </c:dPt>
          <c:dPt>
            <c:idx val="7"/>
            <c:spPr>
              <a:solidFill>
                <a:srgbClr val="FF99CC"/>
              </a:solidFill>
            </c:spPr>
          </c:dPt>
          <c:dPt>
            <c:idx val="8"/>
            <c:spPr>
              <a:solidFill>
                <a:srgbClr val="FFFF00"/>
              </a:solidFill>
            </c:spPr>
          </c:dPt>
          <c:dPt>
            <c:idx val="10"/>
            <c:spPr>
              <a:solidFill>
                <a:srgbClr val="CC00CC"/>
              </a:solidFill>
            </c:spPr>
          </c:dPt>
          <c:dLbls>
            <c:dLbl>
              <c:idx val="0"/>
              <c:layout>
                <c:manualLayout>
                  <c:x val="-1.6551543994136785E-2"/>
                  <c:y val="-7.1259925552399295E-2"/>
                </c:manualLayout>
              </c:layout>
              <c:showVal val="1"/>
            </c:dLbl>
            <c:dLbl>
              <c:idx val="1"/>
              <c:layout>
                <c:manualLayout>
                  <c:x val="5.2019138267287036E-3"/>
                  <c:y val="-8.9141112043162468E-2"/>
                </c:manualLayout>
              </c:layout>
              <c:showVal val="1"/>
            </c:dLbl>
            <c:dLbl>
              <c:idx val="3"/>
              <c:layout>
                <c:manualLayout>
                  <c:x val="4.8555278896147372E-2"/>
                  <c:y val="-6.5262890111147123E-2"/>
                </c:manualLayout>
              </c:layout>
              <c:showVal val="1"/>
            </c:dLbl>
            <c:dLbl>
              <c:idx val="5"/>
              <c:layout>
                <c:manualLayout>
                  <c:x val="4.9938441748088765E-3"/>
                  <c:y val="-0.1134572259927935"/>
                </c:manualLayout>
              </c:layout>
              <c:showVal val="1"/>
            </c:dLbl>
            <c:dLbl>
              <c:idx val="6"/>
              <c:layout>
                <c:manualLayout>
                  <c:x val="2.0479160599406248E-4"/>
                  <c:y val="-0.15593453901588097"/>
                </c:manualLayout>
              </c:layout>
              <c:showVal val="1"/>
            </c:dLbl>
            <c:dLbl>
              <c:idx val="7"/>
              <c:layout>
                <c:manualLayout>
                  <c:x val="-1.1845132688397932E-2"/>
                  <c:y val="-9.947089537300067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n>
                      <a:solidFill>
                        <a:srgbClr val="6600CC"/>
                      </a:solidFill>
                    </a:ln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Лист1!$A$1:$A$11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Лист1!$C$1:$C$11</c:f>
              <c:numCache>
                <c:formatCode>0.00</c:formatCode>
                <c:ptCount val="11"/>
                <c:pt idx="0">
                  <c:v>8.9613507974551734</c:v>
                </c:pt>
                <c:pt idx="1">
                  <c:v>5.3105301007267652E-2</c:v>
                </c:pt>
                <c:pt idx="2">
                  <c:v>3.3115195997053397</c:v>
                </c:pt>
                <c:pt idx="3">
                  <c:v>8.0393508273736582</c:v>
                </c:pt>
                <c:pt idx="4">
                  <c:v>58.006203341310375</c:v>
                </c:pt>
                <c:pt idx="5">
                  <c:v>7.6054416606069548</c:v>
                </c:pt>
                <c:pt idx="6">
                  <c:v>0.1223921210778972</c:v>
                </c:pt>
                <c:pt idx="7">
                  <c:v>12.045033879029379</c:v>
                </c:pt>
                <c:pt idx="8">
                  <c:v>2.9498891009533415E-2</c:v>
                </c:pt>
                <c:pt idx="9">
                  <c:v>0.47442681483854443</c:v>
                </c:pt>
                <c:pt idx="10">
                  <c:v>1.3516767665858747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2.0946746657778775E-2"/>
          <c:y val="4.290325766272883E-2"/>
          <c:w val="0.58530832297008817"/>
          <c:h val="0.85148440296757189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FF99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339933"/>
              </a:solidFill>
            </c:spPr>
          </c:dPt>
          <c:dPt>
            <c:idx val="3"/>
            <c:spPr>
              <a:solidFill>
                <a:srgbClr val="6600CC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3333FF"/>
              </a:solidFill>
            </c:spPr>
          </c:dPt>
          <c:dPt>
            <c:idx val="7"/>
            <c:spPr>
              <a:solidFill>
                <a:srgbClr val="FF99CC"/>
              </a:solidFill>
            </c:spPr>
          </c:dPt>
          <c:dPt>
            <c:idx val="9"/>
            <c:spPr>
              <a:solidFill>
                <a:srgbClr val="FFFF00"/>
              </a:solidFill>
            </c:spPr>
          </c:dPt>
          <c:dPt>
            <c:idx val="10"/>
            <c:spPr>
              <a:solidFill>
                <a:srgbClr val="CC00CC"/>
              </a:solidFill>
            </c:spPr>
          </c:dPt>
          <c:dLbls>
            <c:dLbl>
              <c:idx val="1"/>
              <c:layout>
                <c:manualLayout>
                  <c:x val="-9.8314195674793665E-3"/>
                  <c:y val="-0.10094680837931588"/>
                </c:manualLayout>
              </c:layout>
              <c:showVal val="1"/>
            </c:dLbl>
            <c:dLbl>
              <c:idx val="2"/>
              <c:layout>
                <c:manualLayout>
                  <c:x val="0.11738756924260502"/>
                  <c:y val="-3.3083669715710605E-2"/>
                </c:manualLayout>
              </c:layout>
              <c:showVal val="1"/>
            </c:dLbl>
            <c:dLbl>
              <c:idx val="3"/>
              <c:layout>
                <c:manualLayout>
                  <c:x val="9.702229919495213E-2"/>
                  <c:y val="-2.4472898073053626E-2"/>
                </c:manualLayout>
              </c:layout>
              <c:showVal val="1"/>
            </c:dLbl>
            <c:dLbl>
              <c:idx val="5"/>
              <c:layout>
                <c:manualLayout>
                  <c:x val="-8.9780197660236077E-3"/>
                  <c:y val="-7.3863089286375583E-2"/>
                </c:manualLayout>
              </c:layout>
              <c:showVal val="1"/>
            </c:dLbl>
            <c:dLbl>
              <c:idx val="6"/>
              <c:layout>
                <c:manualLayout>
                  <c:x val="-1.6760458515362113E-2"/>
                  <c:y val="-0.1584290017158588"/>
                </c:manualLayout>
              </c:layout>
              <c:showVal val="1"/>
            </c:dLbl>
            <c:dLbl>
              <c:idx val="7"/>
              <c:layout>
                <c:manualLayout>
                  <c:x val="-5.2234339553669691E-4"/>
                  <c:y val="-6.9118246120801433E-2"/>
                </c:manualLayout>
              </c:layout>
              <c:showVal val="1"/>
            </c:dLbl>
            <c:dLbl>
              <c:idx val="10"/>
              <c:layout>
                <c:manualLayout>
                  <c:x val="5.2138397406261923E-2"/>
                  <c:y val="-5.554814897110195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n>
                      <a:solidFill>
                        <a:srgbClr val="6600CC"/>
                      </a:solidFill>
                    </a:ln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Лист1!$A$16:$A$26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Лист1!$C$16:$C$26</c:f>
              <c:numCache>
                <c:formatCode>0.00</c:formatCode>
                <c:ptCount val="11"/>
                <c:pt idx="0">
                  <c:v>9.5361470884892228</c:v>
                </c:pt>
                <c:pt idx="1">
                  <c:v>4.0655760604395484E-2</c:v>
                </c:pt>
                <c:pt idx="2">
                  <c:v>0.18993526335383301</c:v>
                </c:pt>
                <c:pt idx="3">
                  <c:v>9.500104441760401</c:v>
                </c:pt>
                <c:pt idx="4">
                  <c:v>56.776416382245202</c:v>
                </c:pt>
                <c:pt idx="5">
                  <c:v>9.535241710999621</c:v>
                </c:pt>
                <c:pt idx="6">
                  <c:v>9.60562403251254E-2</c:v>
                </c:pt>
                <c:pt idx="7">
                  <c:v>11.912116300480996</c:v>
                </c:pt>
                <c:pt idx="8">
                  <c:v>6.0617178589374404E-2</c:v>
                </c:pt>
                <c:pt idx="9">
                  <c:v>0.54913300404897769</c:v>
                </c:pt>
                <c:pt idx="10">
                  <c:v>1.8035766291028419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328306492022395"/>
          <c:y val="2.988556827019174E-4"/>
          <c:w val="0.30591881514298902"/>
          <c:h val="0.99970114431729806"/>
        </c:manualLayout>
      </c:layout>
      <c:txPr>
        <a:bodyPr/>
        <a:lstStyle/>
        <a:p>
          <a:pPr>
            <a:defRPr sz="900" b="1"/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6244237647422997E-2"/>
          <c:y val="0.22044346146308691"/>
          <c:w val="0.57098674295747676"/>
          <c:h val="0.60524594753492633"/>
        </c:manualLayout>
      </c:layout>
      <c:doughnutChart>
        <c:varyColors val="1"/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layout/>
      <c:txPr>
        <a:bodyPr/>
        <a:lstStyle/>
        <a:p>
          <a:pPr>
            <a:defRPr>
              <a:ln>
                <a:solidFill>
                  <a:srgbClr val="FF0000"/>
                </a:solidFill>
              </a:ln>
              <a:solidFill>
                <a:srgbClr val="FF0000"/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1.1932446838267753E-2"/>
          <c:y val="5.9110376624819466E-2"/>
          <c:w val="0.66596705091467401"/>
          <c:h val="0.94088962337518089"/>
        </c:manualLayout>
      </c:layout>
      <c:doughnutChart>
        <c:varyColors val="1"/>
        <c:ser>
          <c:idx val="0"/>
          <c:order val="0"/>
          <c:tx>
            <c:strRef>
              <c:f>Лист11!$B$1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66CC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339933"/>
              </a:solidFill>
            </c:spPr>
          </c:dPt>
          <c:dLbls>
            <c:dLbl>
              <c:idx val="2"/>
              <c:layout>
                <c:manualLayout>
                  <c:x val="-8.3876191127383051E-2"/>
                  <c:y val="-0.10229418953449616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n>
                      <a:solidFill>
                        <a:srgbClr val="6600CC"/>
                      </a:solidFill>
                    </a:ln>
                    <a:solidFill>
                      <a:srgbClr val="6600CC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Лист11!$A$2:$A$5</c:f>
              <c:strCache>
                <c:ptCount val="4"/>
                <c:pt idx="0">
                  <c:v>образование</c:v>
                </c:pt>
                <c:pt idx="1">
                  <c:v>культура 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</c:strCache>
            </c:strRef>
          </c:cat>
          <c:val>
            <c:numRef>
              <c:f>Лист11!$B$2:$B$5</c:f>
              <c:numCache>
                <c:formatCode>0.0%</c:formatCode>
                <c:ptCount val="4"/>
                <c:pt idx="0">
                  <c:v>0.72500000000000009</c:v>
                </c:pt>
                <c:pt idx="1">
                  <c:v>0.12200000000000001</c:v>
                </c:pt>
                <c:pt idx="2">
                  <c:v>1.0000000000000002E-3</c:v>
                </c:pt>
                <c:pt idx="3">
                  <c:v>0.15200000000000002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layout/>
      <c:txPr>
        <a:bodyPr/>
        <a:lstStyle/>
        <a:p>
          <a:pPr>
            <a:defRPr>
              <a:ln>
                <a:solidFill>
                  <a:srgbClr val="FF0000"/>
                </a:solidFill>
              </a:ln>
              <a:solidFill>
                <a:srgbClr val="FF0000"/>
              </a:solidFill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1.3545902556272768E-2"/>
          <c:y val="0"/>
          <c:w val="0.72153652250154954"/>
          <c:h val="1"/>
        </c:manualLayout>
      </c:layout>
      <c:doughnutChart>
        <c:varyColors val="1"/>
        <c:ser>
          <c:idx val="0"/>
          <c:order val="0"/>
          <c:tx>
            <c:strRef>
              <c:f>Лист11!$C$1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spPr>
              <a:solidFill>
                <a:srgbClr val="FF3300"/>
              </a:solidFill>
            </c:spPr>
          </c:dPt>
          <c:dPt>
            <c:idx val="1"/>
            <c:spPr>
              <a:solidFill>
                <a:srgbClr val="66CC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339933"/>
              </a:solidFill>
            </c:spPr>
          </c:dPt>
          <c:dLbls>
            <c:dLbl>
              <c:idx val="2"/>
              <c:layout>
                <c:manualLayout>
                  <c:x val="-9.3184499018889894E-2"/>
                  <c:y val="-8.883431727249058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n>
                      <a:solidFill>
                        <a:srgbClr val="6600CC"/>
                      </a:solidFill>
                    </a:ln>
                    <a:solidFill>
                      <a:srgbClr val="6600CC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Лист11!$A$2:$A$5</c:f>
              <c:strCache>
                <c:ptCount val="4"/>
                <c:pt idx="0">
                  <c:v>образование</c:v>
                </c:pt>
                <c:pt idx="1">
                  <c:v>культура 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</c:strCache>
            </c:strRef>
          </c:cat>
          <c:val>
            <c:numRef>
              <c:f>Лист11!$C$2:$C$5</c:f>
              <c:numCache>
                <c:formatCode>0.0%</c:formatCode>
                <c:ptCount val="4"/>
                <c:pt idx="0">
                  <c:v>0.74500000000000011</c:v>
                </c:pt>
                <c:pt idx="1">
                  <c:v>9.8000000000000018E-2</c:v>
                </c:pt>
                <c:pt idx="2">
                  <c:v>2.0000000000000005E-3</c:v>
                </c:pt>
                <c:pt idx="3">
                  <c:v>0.15500000000000003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040000503133392"/>
          <c:y val="0.21948586937104661"/>
          <c:w val="0.29628792368025325"/>
          <c:h val="0.67664954189256388"/>
        </c:manualLayout>
      </c:layout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дох.расх.!$A$6</c:f>
              <c:strCache>
                <c:ptCount val="1"/>
                <c:pt idx="0">
                  <c:v>Расходы, тыс.руб.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dLbls>
            <c:dLbl>
              <c:idx val="0"/>
              <c:layout>
                <c:manualLayout>
                  <c:x val="-2.4011947017090783E-17"/>
                  <c:y val="-5.5555555555555594E-2"/>
                </c:manualLayout>
              </c:layout>
              <c:showVal val="1"/>
            </c:dLbl>
            <c:dLbl>
              <c:idx val="1"/>
              <c:layout>
                <c:manualLayout>
                  <c:x val="5.2390307793058304E-3"/>
                  <c:y val="-3.7037037037037084E-2"/>
                </c:manualLayout>
              </c:layout>
              <c:showVal val="1"/>
            </c:dLbl>
            <c:dLbl>
              <c:idx val="2"/>
              <c:layout>
                <c:manualLayout>
                  <c:x val="1.3097576948264477E-2"/>
                  <c:y val="-5.092592592592592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дох.расх.!$B$5:$D$5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дох.расх.!$B$6:$D$6</c:f>
              <c:numCache>
                <c:formatCode>#,##0.0</c:formatCode>
                <c:ptCount val="3"/>
                <c:pt idx="0">
                  <c:v>441292.5</c:v>
                </c:pt>
                <c:pt idx="1">
                  <c:v>463895</c:v>
                </c:pt>
                <c:pt idx="2">
                  <c:v>548156.19999999902</c:v>
                </c:pt>
              </c:numCache>
            </c:numRef>
          </c:val>
        </c:ser>
        <c:shape val="box"/>
        <c:axId val="126675200"/>
        <c:axId val="126676992"/>
        <c:axId val="0"/>
      </c:bar3DChart>
      <c:catAx>
        <c:axId val="126675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676992"/>
        <c:crosses val="autoZero"/>
        <c:auto val="1"/>
        <c:lblAlgn val="ctr"/>
        <c:lblOffset val="100"/>
      </c:catAx>
      <c:valAx>
        <c:axId val="126676992"/>
        <c:scaling>
          <c:orientation val="minMax"/>
        </c:scaling>
        <c:delete val="1"/>
        <c:axPos val="l"/>
        <c:numFmt formatCode="#,##0.0" sourceLinked="1"/>
        <c:tickLblPos val="none"/>
        <c:crossAx val="12667520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4">
        <a:lumMod val="20000"/>
        <a:lumOff val="80000"/>
      </a:schemeClr>
    </a:solidFill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</a:t>
            </a:r>
            <a:r>
              <a:rPr lang="ru-RU" dirty="0"/>
              <a:t>г.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defRPr>
            </a:pP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2021 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г.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7204164815020556"/>
          <c:w val="0.66890834893276352"/>
          <c:h val="0.82655399400066631"/>
        </c:manualLayout>
      </c:layout>
      <c:pie3DChart>
        <c:varyColors val="1"/>
        <c:ser>
          <c:idx val="0"/>
          <c:order val="0"/>
          <c:tx>
            <c:strRef>
              <c:f>Лист16!$B$1</c:f>
              <c:strCache>
                <c:ptCount val="1"/>
                <c:pt idx="0">
                  <c:v>2020 г.</c:v>
                </c:pt>
              </c:strCache>
            </c:strRef>
          </c:tx>
          <c:explosion val="25"/>
          <c:dPt>
            <c:idx val="0"/>
            <c:spPr>
              <a:solidFill>
                <a:srgbClr val="00FF99"/>
              </a:solidFill>
            </c:spPr>
          </c:dPt>
          <c:dPt>
            <c:idx val="1"/>
            <c:spPr>
              <a:solidFill>
                <a:srgbClr val="FF99CC"/>
              </a:solidFill>
            </c:spPr>
          </c:dPt>
          <c:dLbls>
            <c:txPr>
              <a:bodyPr/>
              <a:lstStyle/>
              <a:p>
                <a:pPr>
                  <a:defRPr sz="1400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Лист16!$A$2:$A$3</c:f>
              <c:strCache>
                <c:ptCount val="2"/>
                <c:pt idx="0">
                  <c:v>Расходы бюджета в рамках муниципальных программ 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Лист16!$B$2:$B$3</c:f>
              <c:numCache>
                <c:formatCode>General</c:formatCode>
                <c:ptCount val="2"/>
                <c:pt idx="0">
                  <c:v>94.73</c:v>
                </c:pt>
                <c:pt idx="1">
                  <c:v>5.2700000000000014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70C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defRPr>
            </a:pP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2020 </a:t>
            </a: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г.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1.9291545293947766E-2"/>
          <c:w val="0.72965046974887893"/>
          <c:h val="0.95679616324136252"/>
        </c:manualLayout>
      </c:layout>
      <c:pie3DChart>
        <c:varyColors val="1"/>
        <c:ser>
          <c:idx val="0"/>
          <c:order val="0"/>
          <c:tx>
            <c:strRef>
              <c:f>Лист16!$C$1</c:f>
              <c:strCache>
                <c:ptCount val="1"/>
                <c:pt idx="0">
                  <c:v>2021 г.</c:v>
                </c:pt>
              </c:strCache>
            </c:strRef>
          </c:tx>
          <c:explosion val="25"/>
          <c:dPt>
            <c:idx val="0"/>
            <c:spPr>
              <a:solidFill>
                <a:srgbClr val="00FF99"/>
              </a:solidFill>
            </c:spPr>
          </c:dPt>
          <c:dPt>
            <c:idx val="1"/>
            <c:spPr>
              <a:solidFill>
                <a:srgbClr val="FF99CC"/>
              </a:solidFill>
            </c:spPr>
          </c:dPt>
          <c:dLbls>
            <c:dLbl>
              <c:idx val="0"/>
              <c:layout>
                <c:manualLayout>
                  <c:x val="-2.6543681347790768E-2"/>
                  <c:y val="-0.23636977836091413"/>
                </c:manualLayout>
              </c:layout>
              <c:showVal val="1"/>
            </c:dLbl>
            <c:dLbl>
              <c:idx val="1"/>
              <c:layout>
                <c:manualLayout>
                  <c:x val="6.1224084342881378E-3"/>
                  <c:y val="-2.481041226795514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n>
                      <a:solidFill>
                        <a:sysClr val="windowText" lastClr="000000"/>
                      </a:solidFill>
                    </a:ln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Лист16!$A$2:$A$3</c:f>
              <c:strCache>
                <c:ptCount val="2"/>
                <c:pt idx="0">
                  <c:v>Расходы бюджета в рамках муниципальных программ 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Лист16!$C$2:$C$3</c:f>
              <c:numCache>
                <c:formatCode>General</c:formatCode>
                <c:ptCount val="2"/>
                <c:pt idx="0">
                  <c:v>91.73</c:v>
                </c:pt>
                <c:pt idx="1">
                  <c:v>8.27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70C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798553499255477E-2"/>
          <c:y val="0.30666750109993696"/>
          <c:w val="0.94894703254627133"/>
          <c:h val="0.54174290352434273"/>
        </c:manualLayout>
      </c:layout>
      <c:bar3DChart>
        <c:barDir val="col"/>
        <c:grouping val="clustered"/>
        <c:ser>
          <c:idx val="0"/>
          <c:order val="0"/>
          <c:tx>
            <c:strRef>
              <c:f>дох.расх.!$A$9</c:f>
              <c:strCache>
                <c:ptCount val="1"/>
                <c:pt idx="0">
                  <c:v>Источники, тыс.руб.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1.9444444444444445E-2"/>
                  <c:y val="-2.7777777777778283E-2"/>
                </c:manualLayout>
              </c:layout>
              <c:showVal val="1"/>
            </c:dLbl>
            <c:dLbl>
              <c:idx val="1"/>
              <c:layout>
                <c:manualLayout>
                  <c:x val="1.6666666666666701E-2"/>
                  <c:y val="-1.8518518518518583E-2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-4.1666666666666664E-2"/>
                </c:manualLayout>
              </c:layout>
              <c:showVal val="1"/>
            </c:dLbl>
            <c:dLbl>
              <c:idx val="3"/>
              <c:layout>
                <c:manualLayout>
                  <c:x val="2.2222222222222251E-2"/>
                  <c:y val="-2.314851268591453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дох.расх.!$B$8:$D$8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дох.расх.!$B$9:$D$9</c:f>
              <c:numCache>
                <c:formatCode>#,##0.0</c:formatCode>
                <c:ptCount val="3"/>
                <c:pt idx="0">
                  <c:v>30947.3</c:v>
                </c:pt>
                <c:pt idx="1">
                  <c:v>2002.5</c:v>
                </c:pt>
                <c:pt idx="2">
                  <c:v>-102011</c:v>
                </c:pt>
              </c:numCache>
            </c:numRef>
          </c:val>
        </c:ser>
        <c:shape val="box"/>
        <c:axId val="126722432"/>
        <c:axId val="126723968"/>
        <c:axId val="0"/>
      </c:bar3DChart>
      <c:catAx>
        <c:axId val="126722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723968"/>
        <c:crosses val="autoZero"/>
        <c:auto val="1"/>
        <c:lblAlgn val="ctr"/>
        <c:lblOffset val="100"/>
      </c:catAx>
      <c:valAx>
        <c:axId val="126723968"/>
        <c:scaling>
          <c:orientation val="minMax"/>
        </c:scaling>
        <c:delete val="1"/>
        <c:axPos val="l"/>
        <c:numFmt formatCode="#,##0.0" sourceLinked="1"/>
        <c:tickLblPos val="none"/>
        <c:crossAx val="12672243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chemeClr val="accent6">
        <a:lumMod val="40000"/>
        <a:lumOff val="60000"/>
      </a:schemeClr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Лист3!$A$2</c:f>
              <c:strCache>
                <c:ptCount val="1"/>
                <c:pt idx="0">
                  <c:v>Собственные доходы, тыс.руб.</c:v>
                </c:pt>
              </c:strCache>
            </c:strRef>
          </c:tx>
          <c:spPr>
            <a:solidFill>
              <a:srgbClr val="CCECFF"/>
            </a:solidFill>
          </c:spPr>
          <c:dLbls>
            <c:dLbl>
              <c:idx val="0"/>
              <c:layout>
                <c:manualLayout>
                  <c:x val="0"/>
                  <c:y val="8.036155628212239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8.9815857021195586E-2"/>
                </c:manualLayout>
              </c:layout>
              <c:showVal val="1"/>
            </c:dLbl>
            <c:dLbl>
              <c:idx val="2"/>
              <c:layout>
                <c:manualLayout>
                  <c:x val="-2.7777777777777835E-3"/>
                  <c:y val="9.217943220596377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Лист3!$B$1:$D$1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Лист3!$B$2:$D$2</c:f>
              <c:numCache>
                <c:formatCode>#,##0.0</c:formatCode>
                <c:ptCount val="3"/>
                <c:pt idx="0">
                  <c:v>171691.3</c:v>
                </c:pt>
                <c:pt idx="1">
                  <c:v>170206.2</c:v>
                </c:pt>
                <c:pt idx="2">
                  <c:v>232018.1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Безвозмездные поступления, тыс.руб.</c:v>
                </c:pt>
              </c:strCache>
            </c:strRef>
          </c:tx>
          <c:spPr>
            <a:solidFill>
              <a:srgbClr val="FF99CC"/>
            </a:solidFill>
          </c:spPr>
          <c:dLbls>
            <c:dLbl>
              <c:idx val="0"/>
              <c:layout>
                <c:manualLayout>
                  <c:x val="-8.3333333333333367E-3"/>
                  <c:y val="-2.5999327032451346E-2"/>
                </c:manualLayout>
              </c:layout>
              <c:showVal val="1"/>
            </c:dLbl>
            <c:dLbl>
              <c:idx val="1"/>
              <c:layout>
                <c:manualLayout>
                  <c:x val="-1.3888888888888909E-3"/>
                  <c:y val="-2.836290221721964E-2"/>
                </c:manualLayout>
              </c:layout>
              <c:showVal val="1"/>
            </c:dLbl>
            <c:dLbl>
              <c:idx val="2"/>
              <c:layout>
                <c:manualLayout>
                  <c:x val="2.7777777777777835E-3"/>
                  <c:y val="-1.41814511086098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Лист3!$B$1:$D$1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Лист3!$B$3:$D$3</c:f>
              <c:numCache>
                <c:formatCode>#,##0.0</c:formatCode>
                <c:ptCount val="3"/>
                <c:pt idx="0">
                  <c:v>238653.9</c:v>
                </c:pt>
                <c:pt idx="1">
                  <c:v>291686.3</c:v>
                </c:pt>
                <c:pt idx="2">
                  <c:v>418149.1</c:v>
                </c:pt>
              </c:numCache>
            </c:numRef>
          </c:val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Доходы, тыс.руб.</c:v>
                </c:pt>
              </c:strCache>
            </c:strRef>
          </c:tx>
          <c:spPr>
            <a:solidFill>
              <a:srgbClr val="D4FAD2"/>
            </a:solidFill>
          </c:spPr>
          <c:dLbls>
            <c:dLbl>
              <c:idx val="0"/>
              <c:layout>
                <c:manualLayout>
                  <c:x val="4.1666666666666683E-3"/>
                  <c:y val="-2.1272176662914768E-2"/>
                </c:manualLayout>
              </c:layout>
              <c:showVal val="1"/>
            </c:dLbl>
            <c:dLbl>
              <c:idx val="1"/>
              <c:layout>
                <c:manualLayout>
                  <c:x val="1.1111111111111122E-2"/>
                  <c:y val="-2.1272176662914768E-2"/>
                </c:manualLayout>
              </c:layout>
              <c:showVal val="1"/>
            </c:dLbl>
            <c:dLbl>
              <c:idx val="2"/>
              <c:layout>
                <c:manualLayout>
                  <c:x val="1.666666666666668E-2"/>
                  <c:y val="-1.654502629337813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n>
                      <a:solidFill>
                        <a:srgbClr val="339933"/>
                      </a:solidFill>
                    </a:ln>
                    <a:solidFill>
                      <a:srgbClr val="008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Лист3!$B$1:$D$1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Лист3!$B$4:$D$4</c:f>
              <c:numCache>
                <c:formatCode>#,##0.0</c:formatCode>
                <c:ptCount val="3"/>
                <c:pt idx="0">
                  <c:v>410345.2</c:v>
                </c:pt>
                <c:pt idx="1">
                  <c:v>461892.5</c:v>
                </c:pt>
                <c:pt idx="2">
                  <c:v>650167.19999999902</c:v>
                </c:pt>
              </c:numCache>
            </c:numRef>
          </c:val>
        </c:ser>
        <c:shape val="box"/>
        <c:axId val="126793600"/>
        <c:axId val="126795136"/>
        <c:axId val="126797120"/>
      </c:bar3DChart>
      <c:catAx>
        <c:axId val="126793600"/>
        <c:scaling>
          <c:orientation val="minMax"/>
        </c:scaling>
        <c:axPos val="b"/>
        <c:numFmt formatCode="General" sourceLinked="1"/>
        <c:tickLblPos val="nextTo"/>
        <c:crossAx val="126795136"/>
        <c:crosses val="autoZero"/>
        <c:auto val="1"/>
        <c:lblAlgn val="ctr"/>
        <c:lblOffset val="100"/>
      </c:catAx>
      <c:valAx>
        <c:axId val="126795136"/>
        <c:scaling>
          <c:orientation val="minMax"/>
        </c:scaling>
        <c:axPos val="l"/>
        <c:majorGridlines/>
        <c:numFmt formatCode="#,##0.0" sourceLinked="1"/>
        <c:tickLblPos val="nextTo"/>
        <c:crossAx val="126793600"/>
        <c:crosses val="autoZero"/>
        <c:crossBetween val="between"/>
      </c:valAx>
      <c:serAx>
        <c:axId val="126797120"/>
        <c:scaling>
          <c:orientation val="minMax"/>
        </c:scaling>
        <c:delete val="1"/>
        <c:axPos val="b"/>
        <c:tickLblPos val="none"/>
        <c:crossAx val="126795136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4614727690288758"/>
          <c:h val="0.61769072198368447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80429888451443565"/>
          <c:y val="0"/>
          <c:w val="0.19570111548556429"/>
          <c:h val="1"/>
        </c:manualLayout>
      </c:layout>
      <c:txPr>
        <a:bodyPr/>
        <a:lstStyle/>
        <a:p>
          <a:pPr>
            <a:defRPr sz="1000" b="1">
              <a:ln>
                <a:solidFill>
                  <a:srgbClr val="006600"/>
                </a:solidFill>
              </a:ln>
              <a:solidFill>
                <a:srgbClr val="0066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30"/>
      <c:perspective val="50"/>
    </c:view3D>
    <c:plotArea>
      <c:layout>
        <c:manualLayout>
          <c:layoutTarget val="inner"/>
          <c:xMode val="edge"/>
          <c:yMode val="edge"/>
          <c:x val="0"/>
          <c:y val="0.10451459229919001"/>
          <c:w val="0.93510248492190895"/>
          <c:h val="0.85933212463413333"/>
        </c:manualLayout>
      </c:layout>
      <c:pie3DChart>
        <c:varyColors val="1"/>
      </c:pie3DChart>
    </c:plotArea>
    <c:plotVisOnly val="1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defRPr>
            </a:pPr>
            <a:r>
              <a: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2020 г.</a:t>
            </a:r>
          </a:p>
        </c:rich>
      </c:tx>
      <c:layout/>
    </c:title>
    <c:view3D>
      <c:rotX val="40"/>
      <c:rotY val="2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7025699912510961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CC00CC"/>
              </a:solidFill>
            </c:spPr>
          </c:dPt>
          <c:dPt>
            <c:idx val="2"/>
            <c:spPr>
              <a:solidFill>
                <a:srgbClr val="339933"/>
              </a:solidFill>
            </c:spPr>
          </c:dPt>
          <c:dPt>
            <c:idx val="3"/>
            <c:spPr>
              <a:solidFill>
                <a:srgbClr val="D4FAD2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6600CC"/>
              </a:solidFill>
            </c:spPr>
          </c:dPt>
          <c:dPt>
            <c:idx val="8"/>
            <c:spPr>
              <a:solidFill>
                <a:srgbClr val="FFFF00"/>
              </a:solidFill>
            </c:spPr>
          </c:dPt>
          <c:dLbls>
            <c:dLbl>
              <c:idx val="4"/>
              <c:layout>
                <c:manualLayout>
                  <c:x val="2.5586286089238838E-2"/>
                  <c:y val="-0.14533506794210854"/>
                </c:manualLayout>
              </c:layout>
              <c:showVal val="1"/>
            </c:dLbl>
            <c:dLbl>
              <c:idx val="5"/>
              <c:layout>
                <c:manualLayout>
                  <c:x val="-4.8461286089238912E-3"/>
                  <c:y val="-0.13293778180658877"/>
                </c:manualLayout>
              </c:layout>
              <c:showVal val="1"/>
            </c:dLbl>
            <c:dLbl>
              <c:idx val="6"/>
              <c:layout>
                <c:manualLayout>
                  <c:x val="4.0489063867016707E-2"/>
                  <c:y val="-0.14828756356028699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доходы!$A$2:$A$11</c:f>
              <c:strCache>
                <c:ptCount val="10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Доходы от использования имущества</c:v>
                </c:pt>
                <c:pt idx="5">
                  <c:v>Платежи за негативное воздействие на окружающую среду</c:v>
                </c:pt>
                <c:pt idx="6">
                  <c:v>Доходы от оказания платных услуг</c:v>
                </c:pt>
                <c:pt idx="7">
                  <c:v>Штрафы, санкци, возмещение ущерба</c:v>
                </c:pt>
                <c:pt idx="8">
                  <c:v>Доходы от продажи материальных и нематериальных активов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доходы!$D$2:$D$11</c:f>
              <c:numCache>
                <c:formatCode>0.00</c:formatCode>
                <c:ptCount val="10"/>
                <c:pt idx="0">
                  <c:v>78.340245588129363</c:v>
                </c:pt>
                <c:pt idx="1">
                  <c:v>4.3082240487347985</c:v>
                </c:pt>
                <c:pt idx="2">
                  <c:v>0.73307175439202199</c:v>
                </c:pt>
                <c:pt idx="3">
                  <c:v>1.8356580237999867E-2</c:v>
                </c:pt>
                <c:pt idx="4">
                  <c:v>8.8066392124230592</c:v>
                </c:pt>
                <c:pt idx="5">
                  <c:v>3.632331171434664</c:v>
                </c:pt>
                <c:pt idx="6">
                  <c:v>2.3189011794521539</c:v>
                </c:pt>
                <c:pt idx="7">
                  <c:v>4.7320461757534737E-2</c:v>
                </c:pt>
                <c:pt idx="8">
                  <c:v>1.79394646603333</c:v>
                </c:pt>
                <c:pt idx="9" formatCode="0.000">
                  <c:v>9.6353740507609982E-4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24792213473316"/>
          <c:y val="0"/>
          <c:w val="0.34085411198600202"/>
          <c:h val="1"/>
        </c:manualLayout>
      </c:layout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defRPr>
            </a:pPr>
            <a:r>
              <a:rPr 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20</a:t>
            </a:r>
            <a:r>
              <a: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21 г.</a:t>
            </a:r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c:rich>
      </c:tx>
      <c:layout/>
    </c:title>
    <c:view3D>
      <c:rotX val="40"/>
      <c:rotY val="50"/>
      <c:perspective val="30"/>
    </c:view3D>
    <c:plotArea>
      <c:layout>
        <c:manualLayout>
          <c:layoutTarget val="inner"/>
          <c:xMode val="edge"/>
          <c:yMode val="edge"/>
          <c:x val="0"/>
          <c:y val="1.2796295092530847E-2"/>
          <c:w val="0.66165269848271491"/>
          <c:h val="0.98720370490746823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CC00CC"/>
              </a:solidFill>
            </c:spPr>
          </c:dPt>
          <c:dPt>
            <c:idx val="2"/>
            <c:spPr>
              <a:solidFill>
                <a:srgbClr val="339933"/>
              </a:solidFill>
            </c:spPr>
          </c:dPt>
          <c:dPt>
            <c:idx val="3"/>
            <c:spPr>
              <a:solidFill>
                <a:srgbClr val="D4FAD2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6600CC"/>
              </a:solidFill>
            </c:spPr>
          </c:dPt>
          <c:dPt>
            <c:idx val="8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-1.4480608284336095E-2"/>
                  <c:y val="-4.5977494714946318E-2"/>
                </c:manualLayout>
              </c:layout>
              <c:showVal val="1"/>
            </c:dLbl>
            <c:dLbl>
              <c:idx val="2"/>
              <c:layout>
                <c:manualLayout>
                  <c:x val="-3.2615960153917392E-2"/>
                  <c:y val="-8.6052580632397652E-2"/>
                </c:manualLayout>
              </c:layout>
              <c:showVal val="1"/>
            </c:dLbl>
            <c:dLbl>
              <c:idx val="3"/>
              <c:layout>
                <c:manualLayout>
                  <c:x val="-2.938957699460153E-2"/>
                  <c:y val="-0.14330921379879491"/>
                </c:manualLayout>
              </c:layout>
              <c:showVal val="1"/>
            </c:dLbl>
            <c:dLbl>
              <c:idx val="4"/>
              <c:layout>
                <c:manualLayout>
                  <c:x val="-4.7566073185932298E-2"/>
                  <c:y val="-0.170100832890557"/>
                </c:manualLayout>
              </c:layout>
              <c:showVal val="1"/>
            </c:dLbl>
            <c:dLbl>
              <c:idx val="5"/>
              <c:layout>
                <c:manualLayout>
                  <c:x val="-3.4745648726906997E-2"/>
                  <c:y val="-7.5519744056434274E-2"/>
                </c:manualLayout>
              </c:layout>
              <c:showVal val="1"/>
            </c:dLbl>
            <c:dLbl>
              <c:idx val="6"/>
              <c:layout>
                <c:manualLayout>
                  <c:x val="-4.5657665876361522E-3"/>
                  <c:y val="-0.13436736917372291"/>
                </c:manualLayout>
              </c:layout>
              <c:showVal val="1"/>
            </c:dLbl>
            <c:dLbl>
              <c:idx val="7"/>
              <c:layout>
                <c:manualLayout>
                  <c:x val="7.9585231820057778E-2"/>
                  <c:y val="-6.85248199690245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n>
                      <a:solidFill>
                        <a:srgbClr val="0070C0"/>
                      </a:solidFill>
                    </a:ln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доходы!$A$21:$A$29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Доходы от использования имущества</c:v>
                </c:pt>
                <c:pt idx="5">
                  <c:v>Платежи за негативное воздействие на окружающую среду</c:v>
                </c:pt>
                <c:pt idx="6">
                  <c:v>Доходы от оказания платных услуг</c:v>
                </c:pt>
                <c:pt idx="7">
                  <c:v>Штрафы, санкции, возмещение ущерба</c:v>
                </c:pt>
                <c:pt idx="8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доходы!$D$21:$D$29</c:f>
              <c:numCache>
                <c:formatCode>0.0</c:formatCode>
                <c:ptCount val="9"/>
                <c:pt idx="0">
                  <c:v>68.824007127839494</c:v>
                </c:pt>
                <c:pt idx="1">
                  <c:v>3.5484107285587378</c:v>
                </c:pt>
                <c:pt idx="2">
                  <c:v>1.7334867050217886</c:v>
                </c:pt>
                <c:pt idx="3">
                  <c:v>1.6704726726585687E-2</c:v>
                </c:pt>
                <c:pt idx="4">
                  <c:v>5.7450228494825284</c:v>
                </c:pt>
                <c:pt idx="5">
                  <c:v>2.6787275415423064</c:v>
                </c:pt>
                <c:pt idx="6">
                  <c:v>1.3903087565996179</c:v>
                </c:pt>
                <c:pt idx="7">
                  <c:v>7.3650755684855046E-2</c:v>
                </c:pt>
                <c:pt idx="8">
                  <c:v>15.991094490975083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279460587499204"/>
          <c:y val="8.4416015691239968E-4"/>
          <c:w val="0.34129068693055842"/>
          <c:h val="0.99825550832607934"/>
        </c:manualLayout>
      </c:layout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n>
                <a:solidFill>
                  <a:srgbClr val="FF0000"/>
                </a:solidFill>
              </a:ln>
              <a:solidFill>
                <a:srgbClr val="FF0000"/>
              </a:solidFill>
            </a:defRPr>
          </a:pPr>
          <a:endParaRPr lang="ru-RU"/>
        </a:p>
      </c:txPr>
    </c:title>
    <c:view3D>
      <c:rAngAx val="1"/>
    </c:view3D>
    <c:plotArea>
      <c:layout>
        <c:manualLayout>
          <c:layoutTarget val="inner"/>
          <c:xMode val="edge"/>
          <c:yMode val="edge"/>
          <c:x val="6.1521981627296593E-2"/>
          <c:y val="0.13553913292869471"/>
          <c:w val="0.72212795275590569"/>
          <c:h val="0.7835680447977340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Лист1!$A$3</c:f>
              <c:strCache>
                <c:ptCount val="1"/>
                <c:pt idx="0">
                  <c:v>Налог на доходы физических лиц, тыс. руб.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-0.18055555555555555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0.17361111111111119"/>
                  <c:y val="-3.2290412340937953E-3"/>
                </c:manualLayout>
              </c:layout>
              <c:showVal val="1"/>
            </c:dLbl>
            <c:dLbl>
              <c:idx val="2"/>
              <c:layout>
                <c:manualLayout>
                  <c:x val="-0.30000000000000027"/>
                  <c:y val="9.6871237022813812E-3"/>
                </c:manualLayout>
              </c:layout>
              <c:showVal val="1"/>
            </c:dLbl>
            <c:delete val="1"/>
          </c:dLbls>
          <c:cat>
            <c:strRef>
              <c:f>Лист1!$B$2:$D$2</c:f>
              <c:strCache>
                <c:ptCount val="3"/>
                <c:pt idx="0">
                  <c:v>2019 г.</c:v>
                </c:pt>
                <c:pt idx="1">
                  <c:v>2020 г.</c:v>
                </c:pt>
                <c:pt idx="2">
                  <c:v>2021 г.</c:v>
                </c:pt>
              </c:strCache>
            </c:strRef>
          </c:cat>
          <c:val>
            <c:numRef>
              <c:f>Лист1!$B$3:$D$3</c:f>
              <c:numCache>
                <c:formatCode>#,##0.00</c:formatCode>
                <c:ptCount val="3"/>
                <c:pt idx="0">
                  <c:v>130847.6</c:v>
                </c:pt>
                <c:pt idx="1">
                  <c:v>130692.8</c:v>
                </c:pt>
                <c:pt idx="2">
                  <c:v>134666.4</c:v>
                </c:pt>
              </c:numCache>
            </c:numRef>
          </c:val>
        </c:ser>
        <c:shape val="box"/>
        <c:axId val="128671744"/>
        <c:axId val="128673280"/>
        <c:axId val="0"/>
      </c:bar3DChart>
      <c:catAx>
        <c:axId val="128671744"/>
        <c:scaling>
          <c:orientation val="minMax"/>
        </c:scaling>
        <c:axPos val="l"/>
        <c:tickLblPos val="nextTo"/>
        <c:crossAx val="128673280"/>
        <c:crosses val="autoZero"/>
        <c:auto val="1"/>
        <c:lblAlgn val="ctr"/>
        <c:lblOffset val="100"/>
      </c:catAx>
      <c:valAx>
        <c:axId val="128673280"/>
        <c:scaling>
          <c:orientation val="minMax"/>
        </c:scaling>
        <c:axPos val="b"/>
        <c:majorGridlines/>
        <c:numFmt formatCode="#,##0.00" sourceLinked="1"/>
        <c:tickLblPos val="nextTo"/>
        <c:crossAx val="128671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4451006124236"/>
          <c:y val="0.5208146031991413"/>
          <c:w val="0.16822156605424318"/>
          <c:h val="0.21015541095778956"/>
        </c:manualLayout>
      </c:layout>
    </c:legend>
    <c:plotVisOnly val="1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9A289-2ACA-463F-937A-BB8473CE414E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8F37F-EA1B-4282-A862-519D0F0C7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75F41-4C4C-4585-AB1E-1E21C67B0C8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8F37F-EA1B-4282-A862-519D0F0C799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8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uprfin_raion@mail.ru" TargetMode="Externa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721788_large_57929344_light_texture_by_Insan_Stock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pic>
        <p:nvPicPr>
          <p:cNvPr id="8" name="Рисунок 7" descr="Cтела_-Железногорский_район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14290"/>
            <a:ext cx="2857488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андросово ценрковь казанской икон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357430"/>
            <a:ext cx="2714644" cy="1643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ихайловка церковь николая чудотворц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5357826"/>
            <a:ext cx="2286016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ажово разветье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643578"/>
            <a:ext cx="2214578" cy="1214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туденок церковь неупиваемая чаша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3857628"/>
            <a:ext cx="2857520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2786058"/>
            <a:ext cx="55721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проекту Решения Представительного Собрания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«Об исполнении бюджета муниципального района «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за 2021 год»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785926"/>
            <a:ext cx="6072230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sz="3600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3600" dirty="0">
              <a:ln>
                <a:solidFill>
                  <a:srgbClr val="00B05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Стела-в-честь-Курской-битвы-первый-памятник-на-территории-музея-заповедника-Большой-Дуб.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7686" y="5072074"/>
            <a:ext cx="300039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92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и структура доходов бюджета муниципального района за 20</a:t>
            </a:r>
            <a:r>
              <a:rPr lang="en-US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sz="20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484784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3)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214290"/>
            <a:ext cx="8001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ПОСТУПЛЕНИЙ НАЛОГОВЫХ И НЕНАЛОГОВЫХ ДОХОДОВ В БЮДЖЕТ МУНИЦИПАЛЬНОГО РАЙОНА «ЖЕЛЕЗНОГОРСКИЙ РАЙОН»  ЗА 2020 -2021 ГОДЫ </a:t>
            </a:r>
            <a:endParaRPr lang="ru-RU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375993"/>
          <a:ext cx="9144000" cy="5455920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3842016"/>
                <a:gridCol w="1921008"/>
                <a:gridCol w="1809372"/>
                <a:gridCol w="1571604"/>
              </a:tblGrid>
              <a:tr h="7158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доходов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2020  год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2021 год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 к 2020 году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7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доходы физических лиц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133 339 922,34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159 684 196,69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119,8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7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7 332 862,44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8 232 957,37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112,3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7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доход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1 247 733,27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4 022 004,0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322,3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7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31 244,03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38 758,0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124,0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70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собственности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14 989 442,47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13 329 496,45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7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за негативное воздействие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6 182 451,34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6 215 134,42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7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платных услуг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3 946 912,61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3 225 768,83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70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активов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3 053 407,36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37 102 243,6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1215,1</a:t>
                      </a:r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76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4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80 542,34</a:t>
                      </a:r>
                      <a:endParaRPr lang="ru-RU" sz="20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170 883,13</a:t>
                      </a:r>
                      <a:endParaRPr lang="ru-RU" sz="20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212,2</a:t>
                      </a:r>
                      <a:endParaRPr lang="ru-RU" sz="20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7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налоговых и неналоговых доходов</a:t>
                      </a:r>
                      <a:endParaRPr lang="ru-RU" sz="14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170 206 158,20</a:t>
                      </a:r>
                      <a:endParaRPr lang="ru-RU" sz="20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232 018 162,49</a:t>
                      </a:r>
                      <a:endParaRPr lang="ru-RU" sz="2000" b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136,3</a:t>
                      </a:r>
                      <a:endParaRPr lang="ru-RU" sz="2000" b="1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70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r>
                        <a:rPr lang="ru-RU" sz="14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налоговых и неналоговых  доходов в общей сумме доходов, %</a:t>
                      </a:r>
                      <a:endParaRPr lang="ru-RU" sz="1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37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5" y="35716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РАЙОНА В 2020 и 2021 ГОДАХ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428736"/>
          <a:ext cx="9144000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600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Содержимое 6"/>
          <p:cNvGraphicFramePr>
            <a:graphicFrameLocks/>
          </p:cNvGraphicFramePr>
          <p:nvPr/>
        </p:nvGraphicFramePr>
        <p:xfrm>
          <a:off x="0" y="1500174"/>
          <a:ext cx="4860032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0" y="1412776"/>
          <a:ext cx="4572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355976" y="1196752"/>
          <a:ext cx="478802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9c60_3dd180c6_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357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214290"/>
            <a:ext cx="792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 в бюджет </a:t>
            </a:r>
            <a:r>
              <a:rPr lang="ru-RU" sz="2000" b="1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за 2019-2021 годы</a:t>
            </a:r>
            <a:endParaRPr lang="ru-RU" sz="2000" b="1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000200" y="1285860"/>
            <a:ext cx="7143800" cy="1071570"/>
          </a:xfrm>
          <a:prstGeom prst="wedgeRectCallout">
            <a:avLst>
              <a:gd name="adj1" fmla="val 49747"/>
              <a:gd name="adj2" fmla="val 12521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графике прослеживается положительная динамика  изменения поступления налога на доходы физических лиц. Это оказалось возможно за счет создания новых рабочих мест и  повышения заработной платы  в сфере культуры и образования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качанные файлы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57298"/>
            <a:ext cx="2000232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Диаграмма 7"/>
          <p:cNvGraphicFramePr/>
          <p:nvPr/>
        </p:nvGraphicFramePr>
        <p:xfrm>
          <a:off x="0" y="2924944"/>
          <a:ext cx="9144000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14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21429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доходов от использования имущества в бюджет </a:t>
            </a:r>
            <a:r>
              <a:rPr lang="ru-RU" b="1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за 2019-2021 годы</a:t>
            </a:r>
            <a:endParaRPr lang="ru-RU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000232" y="1428736"/>
            <a:ext cx="6929486" cy="1000132"/>
          </a:xfrm>
          <a:prstGeom prst="wedgeRoundRectCallout">
            <a:avLst>
              <a:gd name="adj1" fmla="val 53780"/>
              <a:gd name="adj2" fmla="val 7773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 доходам бюджета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района от использования имущества, находящего в муниципальной собственности, относятся доходы, получаемые в виде арендной платы за пользование объектами муниципального имущества арендной платы за земельные участки.</a:t>
            </a:r>
            <a:endParaRPr lang="ru-RU" sz="1600" dirty="0">
              <a:ln>
                <a:solidFill>
                  <a:srgbClr val="0F511F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arend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57298"/>
            <a:ext cx="2071670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Диаграмма 7"/>
          <p:cNvGraphicFramePr/>
          <p:nvPr/>
        </p:nvGraphicFramePr>
        <p:xfrm>
          <a:off x="0" y="2780928"/>
          <a:ext cx="9144000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214290"/>
            <a:ext cx="792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доходов от платных услуг в бюджет </a:t>
            </a:r>
            <a:r>
              <a:rPr lang="ru-RU" b="1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за 2019-2021 годы</a:t>
            </a:r>
            <a:endParaRPr lang="ru-RU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928926" y="928670"/>
            <a:ext cx="6215074" cy="1500198"/>
          </a:xfrm>
          <a:prstGeom prst="wedgeRoundRectCallout">
            <a:avLst>
              <a:gd name="adj1" fmla="val 45154"/>
              <a:gd name="adj2" fmla="val 95175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бюджет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зачисляются доходы от оказания услуг, оказываемых населению учреждениями Управлением образования, по делам молодежи, по физической культуре и спорту Администрации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области, Управление культуры Администрации </a:t>
            </a:r>
            <a:r>
              <a:rPr lang="ru-RU" sz="1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zayavk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785794"/>
            <a:ext cx="1866900" cy="1609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8" name="Диаграмма 7"/>
          <p:cNvGraphicFramePr/>
          <p:nvPr/>
        </p:nvGraphicFramePr>
        <p:xfrm>
          <a:off x="0" y="2924944"/>
          <a:ext cx="9144000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svetlyi_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214290"/>
            <a:ext cx="7858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доходов от негативного воздействия на окружающую среду в бюджет </a:t>
            </a:r>
            <a:r>
              <a:rPr lang="ru-RU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за 2019-2021</a:t>
            </a:r>
          </a:p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071670" y="1214422"/>
            <a:ext cx="7072330" cy="1285884"/>
          </a:xfrm>
          <a:prstGeom prst="wedgeRoundRectCallout">
            <a:avLst>
              <a:gd name="adj1" fmla="val 50324"/>
              <a:gd name="adj2" fmla="val 72123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Негативное воздействие на окружающую среду – воздействие хозяйственной и иной деятельности, последствия которой приводят к негативным изменениям качества окружающей среды.  Плата взимается в соответствии с Порядком, утвержденным Правительством РФ.</a:t>
            </a:r>
          </a:p>
        </p:txBody>
      </p:sp>
      <p:pic>
        <p:nvPicPr>
          <p:cNvPr id="7" name="Рисунок 6" descr="194007_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57298"/>
            <a:ext cx="2071670" cy="119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Диаграмма 8"/>
          <p:cNvGraphicFramePr/>
          <p:nvPr/>
        </p:nvGraphicFramePr>
        <p:xfrm>
          <a:off x="0" y="2780928"/>
          <a:ext cx="9144000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6600FF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из областного бюджета за 2020-2021  годы</a:t>
            </a:r>
            <a:endParaRPr lang="ru-RU" sz="2400" dirty="0">
              <a:ln>
                <a:solidFill>
                  <a:srgbClr val="6600FF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142852"/>
            <a:ext cx="7429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rgbClr val="00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 ПОСТУПЛЕНИЯ  В  БЮДЖЕТ  ЖЕЛЕЗНОГОРСКОГО РАЙОНА КУРСКОЙ ОБЛАСТИ  ЗА 2021 ГОД  ОТ  ДРУГИХ  БЮДЖЕТОВ  БЮДЖЕТНОЙ  СИСТЕМЫ  РОССИЙСКОЙ ФЕДЕРАЦИИ </a:t>
            </a:r>
            <a:endParaRPr lang="ru-RU" sz="1400" b="1" dirty="0" smtClean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340770"/>
          <a:ext cx="9072591" cy="551723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147148"/>
                <a:gridCol w="1097699"/>
                <a:gridCol w="1097699"/>
                <a:gridCol w="730045"/>
              </a:tblGrid>
              <a:tr h="580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 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2021</a:t>
                      </a:r>
                    </a:p>
                    <a:p>
                      <a:pPr algn="ctr" fontAlgn="ctr"/>
                      <a:r>
                        <a:rPr lang="ru-RU" sz="1200" b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u="none" strike="noStrik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Поступило за 2021</a:t>
                      </a:r>
                    </a:p>
                    <a:p>
                      <a:pPr algn="ctr" fontAlgn="ctr"/>
                      <a:r>
                        <a:rPr lang="ru-RU" sz="1200" b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1200" b="0" i="0" u="none" strike="noStrike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6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муниципальных районов на выравнивание бюджетной обеспеченности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24 408 725,00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24 408 725,00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муниципальных районов на создание в общеобразовательных организациях, расположенных в сельской местности, условий для занятий физической культурой и спортом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1 413 184,00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1 374 498,99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97,3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251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муниципальных районов на обеспечение образовательных организаций материально-технической базой для внедрения цифровой образовательной среды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725 514,00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725 514,00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4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муниципальных районов на благоустройство зданий государственных и муниципальных общеобразовательных организаций в целях соблюдения требований к воздушно-тепловому режиму, водоснабжению и канализации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13 269 567,00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13 111 377,96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98,8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муниципальных районов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3 079 427,00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2 822 470,34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91,7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45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 бюджетам муниципальных районов на создание новых мест в образовательных организациях различных типов для реализации дополнительных </a:t>
                      </a:r>
                      <a:r>
                        <a:rPr lang="ru-RU" sz="1200" b="0" kern="1200" dirty="0" err="1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общеобразвивающих</a:t>
                      </a:r>
                      <a:r>
                        <a:rPr lang="ru-RU" sz="1200" b="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 всех направленностей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2 624 234,00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2 624 234,00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08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субсидии бюджетам муниципальных районов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991 207,00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631 982,15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99,7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7921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200" b="0" i="0" u="none" strike="noStrik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</a:rPr>
                        <a:t>Субвенции  бюджетам  муниципальных   районов   на обеспечение     мер     социальной      поддержки реабилитированных   лиц   и    лиц, признанных пострадавшими от политических репрессий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197 526,00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197 526,00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845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200" b="0" i="0" u="none" strike="noStrik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</a:rPr>
                        <a:t>Субвенции    бюджетам   муниципальных районов на содержание ребенка в семье опекуна  и  приемной  семье,  а также  вознаграждение,    </a:t>
                      </a:r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</a:rPr>
                        <a:t>причитающееся  </a:t>
                      </a:r>
                      <a:r>
                        <a:rPr lang="ru-RU" sz="1200" b="0" i="0" u="none" strike="noStrik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</a:rPr>
                        <a:t>приемному родителю 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4 942 218,00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4 942 218,00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муниципальных районов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 7 033,00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142852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rgbClr val="00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 ПОСТУПЛЕНИЯ  В  БЮДЖЕТ  ЖЕЛЕЗНОГОРСКОГО РАЙОНА КУРСКОЙ ОБЛАСТИ  ЗА 2021 ГОД</a:t>
            </a:r>
          </a:p>
          <a:p>
            <a:pPr algn="ctr"/>
            <a:r>
              <a:rPr lang="ru-RU" sz="1400" b="1" dirty="0" smtClean="0">
                <a:ln w="18415" cmpd="sng">
                  <a:noFill/>
                  <a:prstDash val="solid"/>
                </a:ln>
                <a:solidFill>
                  <a:srgbClr val="00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ОТ  ДРУГИХ  БЮДЖЕТОВ  БЮДЖЕТНОЙ  СИСТЕМЫ  РОССИЙСКОЙ ФЕДЕРАЦИИ </a:t>
            </a:r>
            <a:endParaRPr lang="ru-RU" sz="1400" b="1" dirty="0" smtClean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1388576"/>
          <a:ext cx="9144001" cy="469589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292081"/>
                <a:gridCol w="1584176"/>
                <a:gridCol w="1224136"/>
                <a:gridCol w="1043608"/>
              </a:tblGrid>
              <a:tr h="691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 </a:t>
                      </a:r>
                      <a:endParaRPr lang="ru-RU" sz="1200" b="1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2021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Поступило за 2021 год</a:t>
                      </a:r>
                      <a:endParaRPr lang="ru-RU" sz="1200" b="1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1200" b="1" i="0" u="none" strike="noStrike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1200" b="1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32" marR="6132" marT="6132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5290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2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муниципальных районов на осуществление ежемесячных выплат на детей в возрасте от трех до семи лет включительно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352 607,00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066 473,10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99,2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664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2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11 093 040,00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277 131,99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92,6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6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 бюджетам муниципальных районов на проведение Всероссийской переписи населения 2020 года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 263 577,00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 195 669,90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74,2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6441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Единая субвенция </a:t>
                      </a:r>
                      <a:r>
                        <a:rPr lang="ru-RU" sz="1200" b="0" i="0" u="none" strike="noStrike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бюджетам муниципальных </a:t>
                      </a:r>
                      <a:r>
                        <a:rPr lang="ru-RU" sz="1200" b="0" i="0" u="none" strike="noStrike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районов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 880 700,00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 880 700,00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3577">
                <a:tc>
                  <a:txBody>
                    <a:bodyPr/>
                    <a:lstStyle/>
                    <a:p>
                      <a:pPr algn="just" fontAlgn="auto"/>
                      <a:r>
                        <a:rPr lang="ru-RU" sz="12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субвенции бюджетам муниципальных районов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</a:t>
                      </a: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665 254,00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</a:t>
                      </a: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364 131,00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101,8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952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200" b="0" i="0" u="none" strike="noStrike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 529 376,00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 529 376,00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 безвозмездные поступления в бюджеты муниципальных районов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4 728 380,00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 4 727 434,00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  2 730 398,07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  2 730 398,07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0"/>
            <a:ext cx="81548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района!</a:t>
            </a:r>
            <a:endParaRPr lang="ru-RU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0"/>
            <a:ext cx="80010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n w="19050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Предлагаем вашему вниманию </a:t>
            </a:r>
            <a:r>
              <a:rPr lang="ru-RU" sz="200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2000" dirty="0" smtClean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котором кратко и доступно отражены основные положения отчета об исполнении бюджета муниципального района за </a:t>
            </a:r>
            <a:r>
              <a:rPr lang="ru-RU" sz="200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1428737"/>
            <a:ext cx="592932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район успешно выполняет задачу, поставленную Президентом России: на всех уровнях власти публиковать «бюджеты для граждан». </a:t>
            </a:r>
          </a:p>
          <a:p>
            <a:pPr indent="45000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данные сложнейшего финансового документа – годового отчета об исполнении бюджета муниципального района в 2021 году – в этой презентации изложены в форме, доступной для понимания не только профессиональным экономистам, но и широкому кругу заинтересованных лиц.</a:t>
            </a:r>
          </a:p>
          <a:p>
            <a:pPr indent="450000"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и осмысление материала, представленного в нашем «бюджете для граждан», дает возможность всем жителям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узнать, как наполняется районная казна, как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выполняет принятые обязательства, на какие цели и в каком объеме направляются бюджетные средства, сделать выводы об эффективности расходов бюджета района.</a:t>
            </a:r>
          </a:p>
          <a:p>
            <a:pPr indent="450000" algn="just"/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1107" y="6457890"/>
            <a:ext cx="7342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000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                     А.Д.Фролков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7148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Изложенные в презентации в текстовом и графическом виде данные наглядно показывают, что ключевыми направлениями расходования бюджетных средств в рамках реализации муниципальных программ в 2021 году были финансирование мероприятий в сфере образования, социальной защиты, культуры, физической культуры и спорта. Пристальное внимание уделялось вопросам улучшения жизни и здоровья детей. Была продолжена работа по укреплению материально-технической базы учреждений образования района. </a:t>
            </a:r>
          </a:p>
          <a:p>
            <a:pPr indent="450000" algn="just"/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полном соответствии с «дорожными картами» в районе выполнялись майский указы Президента России. Значительные средства были направлены на решение вопросов социальной и инженерной инфраструктуры муниципального района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Снимок а.д.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m_69068_4031994_744825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285728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0F511F"/>
                  </a:solidFill>
                </a:ln>
                <a:solidFill>
                  <a:srgbClr val="0F511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динамика изменения расходов бюджета муниципального района за 2020-2021</a:t>
            </a:r>
          </a:p>
          <a:p>
            <a:pPr algn="ctr"/>
            <a:r>
              <a:rPr lang="ru-RU" b="1" cap="all" dirty="0" smtClean="0">
                <a:ln w="0">
                  <a:solidFill>
                    <a:srgbClr val="0F511F"/>
                  </a:solidFill>
                </a:ln>
                <a:solidFill>
                  <a:srgbClr val="0F511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годы</a:t>
            </a:r>
            <a:endParaRPr lang="ru-RU" b="1" cap="all" dirty="0">
              <a:ln w="0">
                <a:solidFill>
                  <a:srgbClr val="0F511F"/>
                </a:solidFill>
              </a:ln>
              <a:solidFill>
                <a:srgbClr val="0F511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570854"/>
          <a:ext cx="9144001" cy="540555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764432"/>
                <a:gridCol w="1063262"/>
                <a:gridCol w="1063262"/>
                <a:gridCol w="1488565"/>
                <a:gridCol w="1382240"/>
                <a:gridCol w="1382240"/>
              </a:tblGrid>
              <a:tr h="1308011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2020 г</a:t>
                      </a:r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2021</a:t>
                      </a:r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 (+,-)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869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44 237,7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49 122,2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4884,5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9715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930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881,1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1500" baseline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152,3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17271,2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735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44 070,5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44068,2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641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263 382,9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317 964,6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54581,7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930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44 233,6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41 689,7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-2543,9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930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445,6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670,9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225,3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86710" y="1071546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m_69068_4031994_744825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285728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0F511F"/>
                  </a:solidFill>
                </a:ln>
                <a:solidFill>
                  <a:srgbClr val="0F511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динамика изменения расходов бюджета муниципального района за 2020-2021 годы</a:t>
            </a:r>
            <a:endParaRPr lang="ru-RU" b="1" cap="all" dirty="0">
              <a:ln w="0">
                <a:solidFill>
                  <a:srgbClr val="0F511F"/>
                </a:solidFill>
              </a:ln>
              <a:solidFill>
                <a:srgbClr val="0F511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1500176"/>
          <a:ext cx="9144000" cy="53578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3680"/>
                <a:gridCol w="979719"/>
                <a:gridCol w="1088577"/>
                <a:gridCol w="1524008"/>
                <a:gridCol w="1632866"/>
                <a:gridCol w="1415150"/>
              </a:tblGrid>
              <a:tr h="1122032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ПЗ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2020</a:t>
                      </a:r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2021</a:t>
                      </a:r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9327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55 259,7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66 025,6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10765,9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40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культура и спорт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281,2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161,7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-119,5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646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2 547,4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500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600,6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9321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муниципального долга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0738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8 366,7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7 409,3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-957,4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005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463 895,0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548 156,2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84261,2</a:t>
                      </a:r>
                      <a:endParaRPr lang="ru-RU" sz="15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290" y="285728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sz="20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0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 202</a:t>
            </a:r>
            <a:r>
              <a:rPr lang="en-US" sz="20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n w="10541" cmpd="sng">
                  <a:solidFill>
                    <a:srgbClr val="0F511F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годах</a:t>
            </a:r>
            <a:endParaRPr lang="ru-RU" sz="2000" b="1" dirty="0">
              <a:ln w="10541" cmpd="sng">
                <a:solidFill>
                  <a:srgbClr val="0F511F"/>
                </a:solidFill>
                <a:prstDash val="solid"/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259632" y="836712"/>
            <a:ext cx="914400" cy="3571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57158" y="2928935"/>
            <a:ext cx="914400" cy="50006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3714752"/>
          <a:ext cx="5072066" cy="314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0" y="3501008"/>
          <a:ext cx="5796136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2447256" y="908720"/>
          <a:ext cx="66967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142852"/>
            <a:ext cx="785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на отрасли социальной сферы </a:t>
            </a:r>
          </a:p>
          <a:p>
            <a:pPr algn="ctr"/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годах</a:t>
            </a:r>
            <a:endParaRPr lang="ru-RU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57158" y="1357298"/>
          <a:ext cx="378621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1268760"/>
          <a:ext cx="51480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3419872" y="3140968"/>
          <a:ext cx="5724128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143116"/>
          <a:ext cx="9144000" cy="41434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80034"/>
                <a:gridCol w="2463966"/>
              </a:tblGrid>
              <a:tr h="566992"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lang="ru-RU" sz="2000" dirty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3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дошкольных образовательных учреждений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28 243,31</a:t>
                      </a:r>
                      <a:endParaRPr lang="ru-RU" sz="2000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1003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образовательных учреждений общего образования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36 671,85</a:t>
                      </a:r>
                      <a:endParaRPr lang="ru-RU" sz="2000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1003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 учреждений дополнительного образования детей 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36 621,29</a:t>
                      </a:r>
                      <a:endParaRPr lang="ru-RU" sz="2000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566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ln>
                            <a:solidFill>
                              <a:srgbClr val="0F511F"/>
                            </a:solidFill>
                          </a:ln>
                          <a:solidFill>
                            <a:srgbClr val="0F511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культуры 	</a:t>
                      </a:r>
                      <a:endParaRPr lang="ru-RU" sz="2000" kern="1200" baseline="0" dirty="0" smtClean="0">
                        <a:ln>
                          <a:solidFill>
                            <a:srgbClr val="0F511F"/>
                          </a:solidFill>
                        </a:ln>
                        <a:solidFill>
                          <a:srgbClr val="0F511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32 833,66</a:t>
                      </a:r>
                      <a:endParaRPr lang="ru-RU" sz="2000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57290" y="500042"/>
            <a:ext cx="742955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5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Размеры средней заработной платы по отдельным категориям работников бюджетного сектора экономики, обозначенных в Указах Президента Российской Федерации 2012 года, по </a:t>
            </a:r>
            <a:r>
              <a:rPr lang="ru-RU" sz="1750" dirty="0" err="1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Железногорскому</a:t>
            </a:r>
            <a:r>
              <a:rPr lang="ru-RU" sz="1750" dirty="0" smtClean="0">
                <a:ln>
                  <a:solidFill>
                    <a:srgbClr val="390FB1"/>
                  </a:solidFill>
                </a:ln>
                <a:solidFill>
                  <a:srgbClr val="390FB1"/>
                </a:solidFill>
                <a:latin typeface="Times New Roman" pitchFamily="18" charset="0"/>
                <a:cs typeface="Times New Roman" pitchFamily="18" charset="0"/>
              </a:rPr>
              <a:t> району за 2021 год</a:t>
            </a:r>
            <a:endParaRPr lang="ru-RU" sz="1750" dirty="0">
              <a:ln>
                <a:solidFill>
                  <a:srgbClr val="390FB1"/>
                </a:solidFill>
              </a:ln>
              <a:solidFill>
                <a:srgbClr val="390F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6)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0166" y="0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00682F"/>
                  </a:solidFill>
                </a:ln>
                <a:solidFill>
                  <a:srgbClr val="00682F"/>
                </a:solidFill>
                <a:latin typeface="Times New Roman" pitchFamily="18" charset="0"/>
                <a:cs typeface="Times New Roman" pitchFamily="18" charset="0"/>
              </a:rPr>
              <a:t>СТРУКТУРА  РАСХОДОВ  БЮДЖЕТА ЖЕЛЕЗНОГОРСКОГО РАЙОНА  ПО МУНИЦИПАЛЬНЫМ  ПРОГРАММАМ  И  НЕПРОГРАММНЫМ  НАПРАВЛЕНИЯМ ДЕЯТЕЛЬНОСТИ</a:t>
            </a:r>
            <a:endParaRPr lang="ru-RU" sz="1400" b="1" dirty="0" smtClean="0">
              <a:ln>
                <a:solidFill>
                  <a:srgbClr val="00682F"/>
                </a:solidFill>
              </a:ln>
              <a:solidFill>
                <a:srgbClr val="0068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1412776"/>
          <a:ext cx="464400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0" y="1340768"/>
          <a:ext cx="54360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3707904" y="3284984"/>
          <a:ext cx="5436096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tra-300x2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9" name="Рисунок 8" descr="im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5" y="0"/>
            <a:ext cx="800102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реализацию муниципальных программ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за 2021 год</a:t>
            </a:r>
            <a:endParaRPr lang="ru-RU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28860" y="642918"/>
            <a:ext cx="4071966" cy="571504"/>
          </a:xfrm>
          <a:prstGeom prst="downArrow">
            <a:avLst>
              <a:gd name="adj1" fmla="val 50000"/>
              <a:gd name="adj2" fmla="val 5708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285860"/>
            <a:ext cx="2143108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Социальной направленности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1285860"/>
            <a:ext cx="214314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безопасных условий жизнедеятельности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29124" y="1285860"/>
            <a:ext cx="228601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отраслей экономики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58016" y="1285860"/>
            <a:ext cx="2285984" cy="8429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 характера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285992"/>
            <a:ext cx="2143108" cy="500066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–  315 098 581,54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2857496"/>
            <a:ext cx="2143108" cy="92869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 65 447 047,61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0" y="5357826"/>
            <a:ext cx="2143108" cy="1500174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работы с молодежью, организация отдыха детей, молодежи, развитие физической культуры и спорта – 1831736,00 руб.</a:t>
            </a:r>
            <a:endParaRPr lang="ru-RU" sz="12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3857628"/>
            <a:ext cx="2143108" cy="42862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 –      40 905 753,05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4357694"/>
            <a:ext cx="2143108" cy="9144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населения </a:t>
            </a:r>
            <a:r>
              <a:rPr lang="ru-RU" sz="13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 –  564 650,00 руб.</a:t>
            </a:r>
            <a:endParaRPr lang="ru-RU" sz="1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58016" y="2214554"/>
            <a:ext cx="2285984" cy="57150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имуществом и земельными ресурсами – 1 652  463,00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58016" y="2857496"/>
            <a:ext cx="228598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архивного дела -  281 043,00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500562" y="2357430"/>
            <a:ext cx="2214578" cy="150019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системы, обеспечение перевозки пассажиров на территории </a:t>
            </a:r>
            <a:r>
              <a:rPr lang="ru-RU" sz="12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района –14 573 115,73 </a:t>
            </a:r>
            <a:r>
              <a:rPr lang="ru-RU" sz="12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2143116"/>
            <a:ext cx="2143108" cy="1214446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Профилактики правонарушений в Железногорском района – 658 750,09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214546" y="3429000"/>
            <a:ext cx="2143108" cy="1714512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Зашита населения и территории от чрезвычайных ситуаций, обеспечение пожарной безопасности и безопасности на водных объектах –      364 973,63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00562" y="3929066"/>
            <a:ext cx="2286016" cy="16430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 и ответственного управления муниципальными финансами, муниципальным долгом и повышения устойчивости бюджетов –   11 064 089,12 руб.</a:t>
            </a:r>
            <a:endParaRPr lang="ru-RU" sz="1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58016" y="4214818"/>
            <a:ext cx="228598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средств массовой информации – 2 600 609,00 руб.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58016" y="4786322"/>
            <a:ext cx="2285984" cy="135732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эффективного осуществления полномочий МКУ «Управление районного хозяйства » - 16 769 096,05 руб.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6215058"/>
            <a:ext cx="2285984" cy="6429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муниципальной службы в Железногорском районе-  779 187,51 руб.</a:t>
            </a:r>
            <a:endParaRPr lang="ru-RU" sz="1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214546" y="6143644"/>
            <a:ext cx="2286016" cy="714356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Охрана окружающей среды – 1 570 000,00 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58016" y="3429000"/>
            <a:ext cx="2285984" cy="71438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F511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Обеспечение доступным и комфортным жильем и коммунальными услугами граждан – 45 095 824,40 руб.</a:t>
            </a:r>
            <a:r>
              <a:rPr lang="ru-RU" sz="13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214546" y="5214950"/>
            <a:ext cx="2286016" cy="857256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Противодействие злоупотреблению наркотиками– 10 000руб.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21824_58242245_42847237_1240322235_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928803"/>
          <a:ext cx="9144000" cy="448108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73820"/>
                <a:gridCol w="3174277"/>
                <a:gridCol w="1175093"/>
                <a:gridCol w="2006365"/>
                <a:gridCol w="2014445"/>
              </a:tblGrid>
              <a:tr h="1792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dirty="0" err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 отрасли</a:t>
                      </a: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err="1" smtClean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ность</a:t>
                      </a: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(чел.) 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 err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кие расходы, всего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рублей)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заработная плата с начислениями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</a:tr>
              <a:tr h="896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Органы местного самоуправления</a:t>
                      </a:r>
                      <a:endParaRPr lang="ru-RU" sz="1400" b="1" dirty="0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33 880 555,94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33 629 088,38</a:t>
                      </a:r>
                    </a:p>
                  </a:txBody>
                  <a:tcPr marL="68580" marR="68580" marT="0" marB="0"/>
                </a:tc>
              </a:tr>
              <a:tr h="448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 </a:t>
                      </a: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316 116 288,12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218 131 211,30</a:t>
                      </a:r>
                    </a:p>
                  </a:txBody>
                  <a:tcPr marL="68580" marR="68580" marT="0" marB="0"/>
                </a:tc>
              </a:tr>
              <a:tr h="448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 </a:t>
                      </a: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33 087 824,92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28 542 760,37</a:t>
                      </a:r>
                    </a:p>
                  </a:txBody>
                  <a:tcPr marL="68580" marR="68580" marT="0" marB="0"/>
                </a:tc>
              </a:tr>
              <a:tr h="448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учреждения</a:t>
                      </a: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19 369 705,05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10 448 884,66</a:t>
                      </a:r>
                    </a:p>
                  </a:txBody>
                  <a:tcPr marL="68580" marR="68580" marT="0" marB="0"/>
                </a:tc>
              </a:tr>
              <a:tr h="4481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endParaRPr lang="ru-RU" sz="1400" b="1">
                        <a:ln>
                          <a:solidFill>
                            <a:srgbClr val="6600CC"/>
                          </a:solidFill>
                        </a:ln>
                        <a:solidFill>
                          <a:srgbClr val="6600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1" marR="6464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402 454 374,03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8400" algn="l"/>
                        </a:tabLst>
                      </a:pPr>
                      <a:r>
                        <a:rPr lang="ru-RU" sz="1400" b="1" dirty="0">
                          <a:ln>
                            <a:solidFill>
                              <a:srgbClr val="6600CC"/>
                            </a:solidFill>
                          </a:ln>
                          <a:solidFill>
                            <a:srgbClr val="66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290 751 944,71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14414" y="428604"/>
            <a:ext cx="792958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00682F"/>
                  </a:solidFill>
                </a:ln>
                <a:solidFill>
                  <a:srgbClr val="0068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Информация о численности и фактических расходах   </a:t>
            </a:r>
            <a:endParaRPr kumimoji="0" lang="ru-RU" sz="2000" b="0" i="0" u="none" strike="noStrike" cap="none" normalizeH="0" baseline="0" dirty="0" smtClean="0">
              <a:ln>
                <a:solidFill>
                  <a:srgbClr val="00682F"/>
                </a:solidFill>
              </a:ln>
              <a:solidFill>
                <a:srgbClr val="00682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00682F"/>
                  </a:solidFill>
                </a:ln>
                <a:solidFill>
                  <a:srgbClr val="0068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муниципальному району «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rgbClr val="00682F"/>
                  </a:solidFill>
                </a:ln>
                <a:solidFill>
                  <a:srgbClr val="0068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Железногорский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rgbClr val="00682F"/>
                  </a:solidFill>
                </a:ln>
                <a:solidFill>
                  <a:srgbClr val="0068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</a:t>
            </a:r>
            <a:endParaRPr kumimoji="0" lang="ru-RU" sz="2000" b="0" i="0" u="none" strike="noStrike" cap="none" normalizeH="0" baseline="0" dirty="0" smtClean="0">
              <a:ln>
                <a:solidFill>
                  <a:srgbClr val="00682F"/>
                </a:solidFill>
              </a:ln>
              <a:solidFill>
                <a:srgbClr val="00682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00682F"/>
                  </a:solidFill>
                </a:ln>
                <a:solidFill>
                  <a:srgbClr val="00682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отчету об исполнении бюджета за 2021 год</a:t>
            </a:r>
            <a:endParaRPr kumimoji="0" lang="ru-RU" sz="2000" b="0" i="0" u="none" strike="noStrike" cap="none" normalizeH="0" baseline="0" dirty="0" smtClean="0">
              <a:ln>
                <a:solidFill>
                  <a:srgbClr val="00682F"/>
                </a:solidFill>
              </a:ln>
              <a:solidFill>
                <a:srgbClr val="00682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                                                      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0100" cy="107154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57356" y="214290"/>
            <a:ext cx="6286544" cy="714380"/>
          </a:xfrm>
          <a:prstGeom prst="roundRect">
            <a:avLst/>
          </a:prstGeom>
          <a:solidFill>
            <a:srgbClr val="FFFFCC"/>
          </a:solidFill>
          <a:ln>
            <a:solidFill>
              <a:srgbClr val="EFE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0066FF"/>
                  </a:solidFill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dirty="0">
              <a:ln>
                <a:solidFill>
                  <a:srgbClr val="0066FF"/>
                </a:solidFill>
              </a:ln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2357430"/>
            <a:ext cx="4693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году муниципальные гарантии муниципальным образованиям и юридическим лицам 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не предоставлялись.</a:t>
            </a:r>
          </a:p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Муниципальный долг по состоянию на 01.01.202</a:t>
            </a:r>
            <a:r>
              <a:rPr lang="en-US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года отсутствует. </a:t>
            </a:r>
          </a:p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 202</a:t>
            </a:r>
            <a:r>
              <a:rPr lang="en-US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году из бюджета муниципального района </a:t>
            </a:r>
          </a:p>
          <a:p>
            <a:pPr algn="just"/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600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бюджетный кредиты не предоставлялись.</a:t>
            </a:r>
            <a:endParaRPr lang="ru-RU" sz="1600" dirty="0">
              <a:ln>
                <a:solidFill>
                  <a:srgbClr val="0F511F"/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ест\Desktop\ОК\дол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364333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igh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2976" y="714356"/>
            <a:ext cx="8001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в доступной для широкого круга пользователей форме раскрывает информацию об особенностях исполнения бюджета за отчетный период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pic>
        <p:nvPicPr>
          <p:cNvPr id="11" name="Рисунок 10" descr="Admin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928802"/>
            <a:ext cx="757242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28860" y="478632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Подготовлено Управлением финансов Администрации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Тел. +7(47148)25966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uprfin_raion@mail.ru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Размещено на сайте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// zhel.rkursk.ru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14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0"/>
            <a:ext cx="7929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71604" y="2143116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43042" y="4000504"/>
            <a:ext cx="2000264" cy="1428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29322" y="2214554"/>
            <a:ext cx="2214578" cy="141446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857620" y="1071546"/>
            <a:ext cx="2214578" cy="141446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929322" y="3929066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в текущем году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857620" y="5214950"/>
            <a:ext cx="2214578" cy="14144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19875536">
            <a:off x="2315334" y="1186793"/>
            <a:ext cx="1818512" cy="58799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1945098">
            <a:off x="5863658" y="1204871"/>
            <a:ext cx="1914019" cy="662043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5400000">
            <a:off x="7601906" y="3470931"/>
            <a:ext cx="1785949" cy="701962"/>
          </a:xfrm>
          <a:prstGeom prst="curvedDownArrow">
            <a:avLst/>
          </a:prstGeom>
          <a:solidFill>
            <a:srgbClr val="0F511F"/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16200000">
            <a:off x="384842" y="3544193"/>
            <a:ext cx="1818512" cy="58799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верх стрелка 22"/>
          <p:cNvSpPr/>
          <p:nvPr/>
        </p:nvSpPr>
        <p:spPr>
          <a:xfrm rot="12440699">
            <a:off x="2171009" y="5798045"/>
            <a:ext cx="1773815" cy="691173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8892616">
            <a:off x="5900696" y="5717736"/>
            <a:ext cx="1879104" cy="697632"/>
          </a:xfrm>
          <a:prstGeom prst="curved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1571604" y="357166"/>
            <a:ext cx="1928826" cy="642942"/>
          </a:xfrm>
          <a:prstGeom prst="wedgeRectCallout">
            <a:avLst>
              <a:gd name="adj1" fmla="val 151944"/>
              <a:gd name="adj2" fmla="val 7398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4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7143768" y="428604"/>
            <a:ext cx="2000232" cy="755524"/>
          </a:xfrm>
          <a:prstGeom prst="wedgeRectCallout">
            <a:avLst>
              <a:gd name="adj1" fmla="val -16029"/>
              <a:gd name="adj2" fmla="val 21727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F511F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400" dirty="0">
              <a:ln>
                <a:solidFill>
                  <a:srgbClr val="0F511F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Выноска со стрелкой вверх 28"/>
          <p:cNvSpPr/>
          <p:nvPr/>
        </p:nvSpPr>
        <p:spPr>
          <a:xfrm rot="20252795">
            <a:off x="7539076" y="5072871"/>
            <a:ext cx="1412523" cy="1639942"/>
          </a:xfrm>
          <a:prstGeom prst="upArrowCallout">
            <a:avLst>
              <a:gd name="adj1" fmla="val 5346"/>
              <a:gd name="adj2" fmla="val 12478"/>
              <a:gd name="adj3" fmla="val 23823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власти, местная администрация</a:t>
            </a:r>
            <a:endParaRPr lang="ru-RU" sz="13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Выноска со стрелкой вверх 29"/>
          <p:cNvSpPr/>
          <p:nvPr/>
        </p:nvSpPr>
        <p:spPr>
          <a:xfrm rot="1794133">
            <a:off x="671912" y="4975128"/>
            <a:ext cx="1412523" cy="1639942"/>
          </a:xfrm>
          <a:prstGeom prst="upArrowCallout">
            <a:avLst>
              <a:gd name="adj1" fmla="val 5346"/>
              <a:gd name="adj2" fmla="val 12478"/>
              <a:gd name="adj3" fmla="val 23823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Законодательные, представительные органы власти</a:t>
            </a:r>
            <a:endParaRPr lang="ru-RU" sz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214282" y="1500174"/>
            <a:ext cx="1643074" cy="714380"/>
          </a:xfrm>
          <a:prstGeom prst="wedgeRectCallout">
            <a:avLst>
              <a:gd name="adj1" fmla="val 40404"/>
              <a:gd name="adj2" fmla="val 10053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4000496" y="4214818"/>
            <a:ext cx="1643074" cy="714380"/>
          </a:xfrm>
          <a:prstGeom prst="wedgeRectCallout">
            <a:avLst>
              <a:gd name="adj1" fmla="val 40404"/>
              <a:gd name="adj2" fmla="val 10053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m_69068_4031994_744825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612" y="142852"/>
            <a:ext cx="440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ЧТО ТАКОЕ ИСПОЛНЕНИЕ БЮДЖЕТА?</a:t>
            </a:r>
            <a:endParaRPr lang="ru-RU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rogrammn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7" y="0"/>
            <a:ext cx="1571604" cy="13572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500043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 это процесс сбора и учета доходов о осуществление расходов на основе сводной бюджетной росписи и кассового плана.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этап бюджетного процесса, который начинается с момента утверждения решения о бюджете представительным органом муниципального района и продолжается в течение всего финансового года.</a:t>
            </a:r>
          </a:p>
          <a:p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этапы исполнения бюджета: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доходам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полного и своевременного поступления в б   бюджет налогов, сборов, доходов от использования имущества и других обязательных    платежей в соответствии с утвержденными бюджетными назначениями);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расходам 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(обеспечение последовательного финансирования</a:t>
            </a:r>
          </a:p>
          <a:p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мероприятий, предусмотренных решением о бюджете в пределах утвержденных сумм с целью исполнения принятых муниципальных районом расходных обязательств.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32000" algn="just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бюджета.</a:t>
            </a:r>
          </a:p>
          <a:p>
            <a:pPr indent="432000" algn="just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Годовой отчет об исполнении бюджета муниципального района представляется на утверждение в Представительное собрание </a:t>
            </a:r>
            <a:r>
              <a:rPr lang="ru-RU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области.</a:t>
            </a:r>
          </a:p>
          <a:p>
            <a:pPr indent="432000" algn="just"/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результатам рассмотрения отчета депутаты Представительного собрания </a:t>
            </a:r>
            <a:r>
              <a:rPr lang="ru-RU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 принимают решение о его утверждении.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галоч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643182"/>
            <a:ext cx="428628" cy="50006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Рисунок 8" descr="галоч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0438"/>
            <a:ext cx="428628" cy="50006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2319042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285728"/>
            <a:ext cx="64294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ОТДЕЛЬНОГО ГРАЖДАНИНА В </a:t>
            </a:r>
          </a:p>
          <a:p>
            <a:pPr algn="ctr"/>
            <a:r>
              <a:rPr lang="ru-RU" sz="2200" b="1" cap="all" dirty="0" smtClean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БЮДЖЕТНОМ ПРОЦЕССЕ</a:t>
            </a:r>
            <a:endParaRPr lang="ru-RU" sz="2200" b="1" cap="all" dirty="0">
              <a:ln w="90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1357298"/>
            <a:ext cx="564357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  <a:p>
            <a:pPr algn="ctr"/>
            <a:r>
              <a:rPr lang="ru-RU" sz="2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68" y="2285992"/>
            <a:ext cx="5572132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отчету об</a:t>
            </a:r>
          </a:p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 бюджета </a:t>
            </a:r>
            <a:r>
              <a:rPr lang="ru-RU" sz="2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endParaRPr lang="ru-RU" sz="2000" b="1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Курской области</a:t>
            </a:r>
            <a:endParaRPr lang="ru-RU" sz="2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галоч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357298"/>
            <a:ext cx="1071570" cy="7143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2" name="Рисунок 11" descr="галоч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2285992"/>
            <a:ext cx="1071570" cy="100013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0" y="5000636"/>
            <a:ext cx="6715140" cy="18573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F5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дате и месте проведения публичных слушаний размещается в районных официальных средствах массовой информации. Проекты обсуждаемых документов публикуются на сайте  Администрации </a:t>
            </a:r>
            <a:r>
              <a:rPr lang="ru-RU" sz="20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</a:p>
          <a:p>
            <a:pPr algn="ctr"/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http://zhel.rkursk.ru/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v__TxdmIcL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08" y="5000636"/>
            <a:ext cx="2428892" cy="1857364"/>
          </a:xfrm>
          <a:prstGeom prst="roundRect">
            <a:avLst>
              <a:gd name="adj" fmla="val 16667"/>
            </a:avLst>
          </a:prstGeom>
          <a:ln>
            <a:solidFill>
              <a:srgbClr val="0F511F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hYTDrEmyXo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0100" y="2285992"/>
            <a:ext cx="150016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epositphotos_33075905-Multicolored-people-sitting-at-a-round-tabl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2910" y="1357298"/>
            <a:ext cx="142872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Выноска 2 17"/>
          <p:cNvSpPr/>
          <p:nvPr/>
        </p:nvSpPr>
        <p:spPr>
          <a:xfrm>
            <a:off x="1928794" y="3500438"/>
            <a:ext cx="7215206" cy="1357322"/>
          </a:xfrm>
          <a:prstGeom prst="borderCallout2">
            <a:avLst>
              <a:gd name="adj1" fmla="val 48601"/>
              <a:gd name="adj2" fmla="val 437"/>
              <a:gd name="adj3" fmla="val 43867"/>
              <a:gd name="adj4" fmla="val -6078"/>
              <a:gd name="adj5" fmla="val 63368"/>
              <a:gd name="adj6" fmla="val -948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публичных слушаний: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Достижение разумного баланса между возможностями бюджета и потребностями в расходах;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Развитие гласности и прозрачности бюджета;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Вовлечение населения в процесс формирования бюджета</a:t>
            </a:r>
            <a:r>
              <a:rPr lang="ru-RU" dirty="0" smtClean="0">
                <a:ln>
                  <a:solidFill>
                    <a:srgbClr val="0F511F"/>
                  </a:solidFill>
                </a:ln>
                <a:solidFill>
                  <a:srgbClr val="0F511F"/>
                </a:solidFill>
              </a:rPr>
              <a:t>.</a:t>
            </a:r>
            <a:endParaRPr lang="ru-RU" dirty="0">
              <a:ln>
                <a:solidFill>
                  <a:srgbClr val="0F511F"/>
                </a:solidFill>
              </a:ln>
              <a:solidFill>
                <a:srgbClr val="0F511F"/>
              </a:solidFill>
            </a:endParaRPr>
          </a:p>
        </p:txBody>
      </p:sp>
      <p:pic>
        <p:nvPicPr>
          <p:cNvPr id="19" name="Рисунок 18" descr="rash-272x27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500438"/>
            <a:ext cx="1285852" cy="135732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.jp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285728"/>
            <a:ext cx="7929586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Основы исполнения бюджета муниципального района «</a:t>
            </a:r>
            <a:r>
              <a:rPr lang="ru-RU" sz="2000" b="1" dirty="0" err="1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за 2021 год</a:t>
            </a:r>
            <a:endParaRPr lang="ru-RU" sz="20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7298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района «</a:t>
            </a:r>
            <a:r>
              <a:rPr lang="ru-RU" sz="1400" dirty="0" err="1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Железногорский</a:t>
            </a:r>
            <a:r>
              <a:rPr lang="ru-RU" sz="1400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район» Курской области (далее – районный бюджет) в 2021 году осуществлялось в рамках выполнения мероприятий, направленных на решение приоритетных задач, стоящих перед Администрацией </a:t>
            </a:r>
            <a:r>
              <a:rPr lang="ru-RU" sz="1400" dirty="0" err="1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и обозначенных в основных направлениях бюджетной и налоговой политики </a:t>
            </a:r>
            <a:r>
              <a:rPr lang="ru-RU" sz="1400" dirty="0" err="1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400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2021 год и на плановый период 2022 и 2023 годов:</a:t>
            </a:r>
            <a:endParaRPr lang="ru-RU" sz="1400" dirty="0">
              <a:ln>
                <a:solidFill>
                  <a:srgbClr val="008000"/>
                </a:solidFill>
              </a:ln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0" y="2571744"/>
            <a:ext cx="571504" cy="35320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2492896"/>
            <a:ext cx="8215370" cy="4246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как базового принципа ответственной бюджетной политики;</a:t>
            </a:r>
            <a:endParaRPr lang="ru-RU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0" y="3140968"/>
            <a:ext cx="571504" cy="432048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2996952"/>
            <a:ext cx="8215370" cy="6457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местного бюджета на основе муниципальных программ </a:t>
            </a:r>
          </a:p>
          <a:p>
            <a:pPr algn="ctr"/>
            <a:r>
              <a:rPr lang="ru-RU" sz="1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учетом интеграции в них региональных  и местных проектов, направленных на достижение соответствующих результатов федеральных проектов в рамках решения задач национальных проектов;</a:t>
            </a:r>
          </a:p>
          <a:p>
            <a:pPr algn="ctr"/>
            <a:endParaRPr lang="ru-RU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0" y="3789040"/>
            <a:ext cx="571504" cy="36004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717032"/>
            <a:ext cx="8215370" cy="500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стратегическая </a:t>
            </a:r>
            <a:r>
              <a:rPr lang="ru-RU" sz="12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приоритизация</a:t>
            </a:r>
            <a:r>
              <a:rPr lang="ru-RU" sz="1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расходов бюджета на реализацию национальных целей, определенных в указах Президента Российской Федерации от 7 мая 2018 года № 204 и от 21 июля 2020 года № 474;</a:t>
            </a:r>
            <a:endParaRPr lang="ru-RU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0" y="4365104"/>
            <a:ext cx="571504" cy="37087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4293096"/>
            <a:ext cx="8215370" cy="500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реализация мер по повышению эффективности использования бюджетных средств, в том числе путем выполнения мероприятий по оздоровлению муниципальных финансов </a:t>
            </a:r>
            <a:r>
              <a:rPr lang="ru-RU" sz="12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области;</a:t>
            </a:r>
            <a:endParaRPr lang="ru-RU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8" y="4869160"/>
            <a:ext cx="8215370" cy="500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реализация мер по оптимизации расходов местного бюджета, исключение избыточных и второстепенных расходов</a:t>
            </a:r>
            <a:endParaRPr lang="ru-RU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568" y="5445224"/>
            <a:ext cx="8215370" cy="5240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централизация бюджетного учета в части полномочий получателей бюджетных средств и бухгалтерского учета органов исполнительной власти</a:t>
            </a:r>
            <a:endParaRPr lang="ru-RU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0" y="5589240"/>
            <a:ext cx="571504" cy="30969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0" y="4941168"/>
            <a:ext cx="571504" cy="37543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6021288"/>
            <a:ext cx="8215370" cy="5240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строгое соблюдение бюджетно-финансовой дисциплины всеми главными распорядителями и получателями бюджетных средств;</a:t>
            </a:r>
            <a:endParaRPr lang="ru-RU" sz="1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с вырезом 19"/>
          <p:cNvSpPr/>
          <p:nvPr/>
        </p:nvSpPr>
        <p:spPr>
          <a:xfrm>
            <a:off x="0" y="6165304"/>
            <a:ext cx="571504" cy="309692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285860"/>
          </a:xfrm>
          <a:prstGeom prst="rect">
            <a:avLst/>
          </a:prstGeom>
        </p:spPr>
      </p:pic>
      <p:pic>
        <p:nvPicPr>
          <p:cNvPr id="4" name="Рисунок 3" descr="300px-Kurskaya_oblast_Zheleznogorsky_ray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590800"/>
            <a:ext cx="4286280" cy="23383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1500174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ЖЕЛЕЗНОГОРСКИЙ РАЙОН –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северный район Курской области с административным центов в г.Железногорске.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57488" y="2071678"/>
            <a:ext cx="571504" cy="5000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bfce056fe00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0"/>
            <a:ext cx="192882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IMG_00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71734" y="0"/>
            <a:ext cx="167226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Admin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1"/>
            <a:ext cx="2286016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image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1"/>
            <a:ext cx="2143140" cy="1285860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0" y="2500306"/>
            <a:ext cx="228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Площадь – 991 кв.км</a:t>
            </a:r>
            <a:r>
              <a:rPr lang="ru-RU" sz="1600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(без г.Железногорска)</a:t>
            </a:r>
            <a:endParaRPr lang="ru-RU" sz="1600" dirty="0"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286124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– 14,5 тыс.чел.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4500570"/>
            <a:ext cx="21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Средний возраст по </a:t>
            </a:r>
            <a:r>
              <a:rPr lang="ru-RU" sz="1600" b="1" u="sng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Железногорскому</a:t>
            </a:r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району – 68 лет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4929198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Экономически активное население </a:t>
            </a:r>
            <a:r>
              <a:rPr lang="ru-RU" sz="1600" b="1" u="sng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района занято в аграрном секторе экономики – 46% 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2617" y="2571744"/>
            <a:ext cx="2865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Уровень безработицы – 1,8%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0826" y="314324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16 сельскохозяйственных предприятий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0826" y="385762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14 крестьянско-фермерских хозяйств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0826" y="4572008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6.6</a:t>
            </a:r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 тыс. личных подсобных хозяйств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3011" y="5715016"/>
            <a:ext cx="2440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137 малых предприятий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7884" y="6273225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216 индивидуальных предпринимателя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857892"/>
            <a:ext cx="2309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1 лечебное учреждение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8728" y="6357958"/>
            <a:ext cx="2512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F511F"/>
                </a:solidFill>
                <a:latin typeface="Times New Roman" pitchFamily="18" charset="0"/>
                <a:cs typeface="Times New Roman" pitchFamily="18" charset="0"/>
              </a:rPr>
              <a:t>42 учреждения культуры</a:t>
            </a:r>
            <a:endParaRPr lang="ru-RU" sz="1600" b="1" u="sng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F511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svetlyi_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214290"/>
            <a:ext cx="771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прогноза </a:t>
            </a:r>
            <a:r>
              <a:rPr lang="ru-RU" sz="20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Железногорского</a:t>
            </a:r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556792"/>
          <a:ext cx="9144000" cy="530120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556681"/>
                <a:gridCol w="1915169"/>
                <a:gridCol w="1778371"/>
                <a:gridCol w="1893779"/>
              </a:tblGrid>
              <a:tr h="687931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г. (отчет)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  (отчет)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</a:p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990033"/>
                            </a:solidFill>
                          </a:ln>
                          <a:solidFill>
                            <a:srgbClr val="99003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500" dirty="0">
                        <a:ln>
                          <a:solidFill>
                            <a:srgbClr val="990033"/>
                          </a:solidFill>
                        </a:ln>
                        <a:solidFill>
                          <a:srgbClr val="990033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7842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начисленной заработной платы,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1 906 100</a:t>
                      </a:r>
                      <a:r>
                        <a:rPr lang="ru-RU" sz="1500" baseline="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2 114 774,0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2 205 535,0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504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плата, 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33 078,2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34 918,0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36 059,4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8762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работающих, человек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4 802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5 047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5 097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9141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капитал,</a:t>
                      </a:r>
                      <a:r>
                        <a:rPr lang="ru-RU" sz="15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2 362 463,0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3 682 739,0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1 314 348,0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478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139 529,0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163 969,0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175 229,1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8793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7 492,0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7 184,1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7 557,7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805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платных услуг, тыс.рублей</a:t>
                      </a:r>
                      <a:endParaRPr lang="ru-RU" sz="15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59 633,0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267 441,1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277 613,8</a:t>
                      </a:r>
                      <a:endParaRPr lang="ru-RU" sz="15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10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14338"/>
            <a:ext cx="9144000" cy="6857999"/>
          </a:xfrm>
          <a:prstGeom prst="rect">
            <a:avLst/>
          </a:prstGeom>
        </p:spPr>
      </p:pic>
      <p:pic>
        <p:nvPicPr>
          <p:cNvPr id="3" name="Рисунок 2" descr="im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2976" cy="1428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7" y="285728"/>
            <a:ext cx="800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D60093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ДИНАМИКА ИСПОЛНЕНИЯ ОСНОВНЫХ ПАРАМЕТРОВ БЮДЖЕТА ЗА 2019-2021 ГОДЫ</a:t>
            </a:r>
            <a:endParaRPr lang="ru-RU" sz="2000" b="1" dirty="0">
              <a:ln>
                <a:solidFill>
                  <a:srgbClr val="D60093"/>
                </a:solidFill>
              </a:ln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412776"/>
          <a:ext cx="4572000" cy="275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295775" y="1412776"/>
          <a:ext cx="48482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267744" y="4114800"/>
          <a:ext cx="41764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2574</Words>
  <Application>Microsoft Office PowerPoint</Application>
  <PresentationFormat>Экран (4:3)</PresentationFormat>
  <Paragraphs>506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Снецкое</dc:creator>
  <cp:lastModifiedBy>Timonina</cp:lastModifiedBy>
  <cp:revision>481</cp:revision>
  <dcterms:created xsi:type="dcterms:W3CDTF">2017-03-26T07:18:16Z</dcterms:created>
  <dcterms:modified xsi:type="dcterms:W3CDTF">2022-04-19T06:29:19Z</dcterms:modified>
</cp:coreProperties>
</file>