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301" r:id="rId4"/>
    <p:sldId id="273" r:id="rId5"/>
    <p:sldId id="274" r:id="rId6"/>
    <p:sldId id="275" r:id="rId7"/>
    <p:sldId id="271" r:id="rId8"/>
    <p:sldId id="272" r:id="rId9"/>
    <p:sldId id="268" r:id="rId10"/>
    <p:sldId id="270" r:id="rId11"/>
    <p:sldId id="269" r:id="rId12"/>
    <p:sldId id="267" r:id="rId13"/>
    <p:sldId id="261" r:id="rId14"/>
    <p:sldId id="262" r:id="rId15"/>
    <p:sldId id="263" r:id="rId16"/>
    <p:sldId id="264" r:id="rId17"/>
    <p:sldId id="265" r:id="rId18"/>
    <p:sldId id="266" r:id="rId19"/>
    <p:sldId id="302" r:id="rId20"/>
    <p:sldId id="303" r:id="rId21"/>
    <p:sldId id="364" r:id="rId22"/>
    <p:sldId id="278" r:id="rId23"/>
    <p:sldId id="276" r:id="rId24"/>
    <p:sldId id="372" r:id="rId25"/>
    <p:sldId id="373" r:id="rId26"/>
    <p:sldId id="374" r:id="rId27"/>
    <p:sldId id="281" r:id="rId28"/>
    <p:sldId id="282" r:id="rId29"/>
    <p:sldId id="375" r:id="rId30"/>
    <p:sldId id="376" r:id="rId31"/>
    <p:sldId id="377" r:id="rId32"/>
    <p:sldId id="378" r:id="rId33"/>
    <p:sldId id="379" r:id="rId34"/>
    <p:sldId id="380" r:id="rId35"/>
    <p:sldId id="292" r:id="rId36"/>
    <p:sldId id="293" r:id="rId37"/>
    <p:sldId id="298" r:id="rId38"/>
    <p:sldId id="304" r:id="rId39"/>
    <p:sldId id="290" r:id="rId40"/>
    <p:sldId id="288" r:id="rId41"/>
    <p:sldId id="340" r:id="rId42"/>
    <p:sldId id="341" r:id="rId43"/>
    <p:sldId id="381" r:id="rId44"/>
    <p:sldId id="333" r:id="rId45"/>
    <p:sldId id="366" r:id="rId46"/>
    <p:sldId id="367" r:id="rId47"/>
    <p:sldId id="384" r:id="rId48"/>
    <p:sldId id="368" r:id="rId49"/>
    <p:sldId id="357" r:id="rId50"/>
    <p:sldId id="311" r:id="rId51"/>
    <p:sldId id="351" r:id="rId52"/>
    <p:sldId id="352" r:id="rId53"/>
    <p:sldId id="382" r:id="rId54"/>
    <p:sldId id="383" r:id="rId55"/>
    <p:sldId id="360" r:id="rId56"/>
    <p:sldId id="305" r:id="rId57"/>
    <p:sldId id="306" r:id="rId58"/>
    <p:sldId id="307" r:id="rId59"/>
    <p:sldId id="291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FB1"/>
    <a:srgbClr val="0033CC"/>
    <a:srgbClr val="0099FF"/>
    <a:srgbClr val="FF99FF"/>
    <a:srgbClr val="CC66FF"/>
    <a:srgbClr val="006600"/>
    <a:srgbClr val="FFCCFF"/>
    <a:srgbClr val="00FFFF"/>
    <a:srgbClr val="FF66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2627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5;&#1088;&#1072;&#1078;&#1076;&#1072;&#1085;&#1077;,\2022-2024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E:\&#1075;&#1088;&#1072;&#1078;&#1076;&#1072;&#1085;&#1077;,\2022-2024\&#1088;&#1072;&#1089;&#1093;&#1086;&#1076;&#1099;%20&#1082;%20&#1086;&#1082;&#1086;&#1085;.&#1073;&#1102;&#1076;&#1078;&#1077;&#1090;&#109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5;&#1088;&#1072;&#1078;&#1076;&#1072;&#1085;&#1077;,\2022-2024\&#1088;&#1072;&#1089;&#1093;&#1086;&#1076;&#1099;%20&#1082;%20&#1086;&#1082;&#1086;&#1085;.&#1073;&#1102;&#1076;&#1078;&#1077;&#1090;&#109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5;&#1088;&#1072;&#1078;&#1076;&#1072;&#1085;&#1077;,\2022-2024\&#1088;&#1072;&#1089;&#1093;&#1086;&#1076;&#1099;%20&#1082;%20&#1086;&#1082;&#1086;&#1085;.&#1073;&#1102;&#1076;&#1078;&#1077;&#1090;&#1091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5;&#1088;&#1072;&#1078;&#1076;&#1072;&#1085;&#1077;,\2022-2024\&#1088;&#1072;&#1089;&#1093;&#1086;&#1076;&#1099;%20&#1082;%20&#1086;&#1082;&#1086;&#1085;.&#1073;&#1102;&#1076;&#1078;&#1077;&#1090;&#1091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5;&#1088;&#1072;&#1078;&#1076;&#1072;&#1085;&#1077;,\2022-2024\&#1088;&#1072;&#1089;&#1093;&#1086;&#1076;&#1099;%20&#1082;%20&#1086;&#1082;&#1086;&#1085;.&#1073;&#1102;&#1076;&#1078;&#1077;&#1090;&#1091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5;&#1088;&#1072;&#1078;&#1076;&#1072;&#1085;&#1077;,\2022-2024\&#1088;&#1072;&#1089;&#1093;&#1086;&#1076;&#1099;%20&#1082;%20&#1086;&#1082;&#1086;&#1085;%20(&#1040;&#1074;&#1090;&#1086;&#1089;&#1086;&#1093;&#1088;&#1072;&#1085;&#1077;&#1085;&#1085;&#1099;&#1081;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5;&#1088;&#1072;&#1078;&#1076;&#1072;&#1085;&#1077;,\2022-2024\&#1088;&#1072;&#1089;&#1093;&#1086;&#1076;&#1099;%20&#1082;%20&#1086;&#1082;&#1086;&#1085;%20(&#1040;&#1074;&#1090;&#1086;&#1089;&#1086;&#1093;&#1088;&#1072;&#1085;&#1077;&#1085;&#1085;&#1099;&#1081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5;&#1088;&#1072;&#1078;&#1076;&#1072;&#1085;&#1077;,\2022-2024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5;&#1088;&#1072;&#1078;&#1076;&#1072;&#1085;&#1077;,\2022-2024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5;&#1088;&#1072;&#1078;&#1076;&#1072;&#1085;&#1077;,\2022-2024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&#1075;&#1088;&#1072;&#1078;&#1076;&#1072;&#1085;&#1077;,\2022-2024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&#1075;&#1088;&#1072;&#1078;&#1076;&#1072;&#1085;&#1077;,\2022-2024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E:\&#1075;&#1088;&#1072;&#1078;&#1076;&#1072;&#1085;&#1077;,\2022-2024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E:\&#1075;&#1088;&#1072;&#1078;&#1076;&#1072;&#1085;&#1077;,\2022-2024\&#1088;&#1072;&#1089;&#1093;&#1086;&#1076;&#1099;%20&#1082;%20&#1086;&#1082;&#1086;&#1085;.&#1073;&#1102;&#1076;&#1078;&#1077;&#1090;&#1091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E:\&#1075;&#1088;&#1072;&#1078;&#1076;&#1072;&#1085;&#1077;,\2022-2024\&#1088;&#1072;&#1089;&#1093;&#1086;&#1076;&#1099;%20&#1082;%20&#1086;&#1082;&#1086;&#1085;.&#1073;&#1102;&#1076;&#1078;&#1077;&#1090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дох.расх.!$A$2</c:f>
              <c:strCache>
                <c:ptCount val="1"/>
                <c:pt idx="0">
                  <c:v>Доходы, тыс.руб.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8.3333333333333367E-3"/>
                  <c:y val="-8.11318613991695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A4-4847-8160-5011F507C52A}"/>
                </c:ext>
              </c:extLst>
            </c:dLbl>
            <c:dLbl>
              <c:idx val="1"/>
              <c:layout>
                <c:manualLayout>
                  <c:x val="1.1111111111111061E-2"/>
                  <c:y val="-5.23134175951349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A4-4847-8160-5011F507C52A}"/>
                </c:ext>
              </c:extLst>
            </c:dLbl>
            <c:dLbl>
              <c:idx val="2"/>
              <c:layout>
                <c:manualLayout>
                  <c:x val="5.5555555555555558E-3"/>
                  <c:y val="-6.63758348650223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A4-4847-8160-5011F507C52A}"/>
                </c:ext>
              </c:extLst>
            </c:dLbl>
            <c:dLbl>
              <c:idx val="3"/>
              <c:layout>
                <c:manualLayout>
                  <c:x val="5.5555555555556555E-3"/>
                  <c:y val="-2.77777777777782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A4-4847-8160-5011F507C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дох.расх.!$B$1:$D$1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01.11.2021</c:v>
                </c:pt>
              </c:strCache>
            </c:strRef>
          </c:cat>
          <c:val>
            <c:numRef>
              <c:f>дох.расх.!$B$2:$D$2</c:f>
              <c:numCache>
                <c:formatCode>General</c:formatCode>
                <c:ptCount val="3"/>
                <c:pt idx="0">
                  <c:v>410345.2</c:v>
                </c:pt>
                <c:pt idx="1">
                  <c:v>461892.5</c:v>
                </c:pt>
                <c:pt idx="2">
                  <c:v>434757.6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A4-4847-8160-5011F507C52A}"/>
            </c:ext>
          </c:extLst>
        </c:ser>
        <c:dLbls/>
        <c:shape val="box"/>
        <c:axId val="114741248"/>
        <c:axId val="114742784"/>
        <c:axId val="0"/>
      </c:bar3DChart>
      <c:catAx>
        <c:axId val="1147412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742784"/>
        <c:crosses val="autoZero"/>
        <c:auto val="1"/>
        <c:lblAlgn val="ctr"/>
        <c:lblOffset val="100"/>
      </c:catAx>
      <c:valAx>
        <c:axId val="114742784"/>
        <c:scaling>
          <c:orientation val="minMax"/>
        </c:scaling>
        <c:delete val="1"/>
        <c:axPos val="l"/>
        <c:numFmt formatCode="General" sourceLinked="1"/>
        <c:tickLblPos val="none"/>
        <c:crossAx val="11474124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76DC78"/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676976266541514E-2"/>
          <c:w val="0.75786592300962385"/>
          <c:h val="0.93771231009988665"/>
        </c:manualLayout>
      </c:layout>
      <c:pie3DChart>
        <c:varyColors val="1"/>
        <c:ser>
          <c:idx val="0"/>
          <c:order val="0"/>
          <c:explosion val="30"/>
          <c:dPt>
            <c:idx val="0"/>
            <c:spPr>
              <a:solidFill>
                <a:srgbClr val="00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AA-4D7F-9D90-173AD36EA4A4}"/>
              </c:ext>
            </c:extLst>
          </c:dPt>
          <c:dPt>
            <c:idx val="1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AA-4D7F-9D90-173AD36EA4A4}"/>
              </c:ext>
            </c:extLst>
          </c:dPt>
          <c:dPt>
            <c:idx val="2"/>
            <c:spPr>
              <a:solidFill>
                <a:srgbClr val="00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AA-4D7F-9D90-173AD36EA4A4}"/>
              </c:ext>
            </c:extLst>
          </c:dPt>
          <c:dPt>
            <c:idx val="3"/>
            <c:spPr>
              <a:solidFill>
                <a:srgbClr val="5DD5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AA-4D7F-9D90-173AD36EA4A4}"/>
              </c:ext>
            </c:extLst>
          </c:dPt>
          <c:dPt>
            <c:idx val="4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7AA-4D7F-9D90-173AD36EA4A4}"/>
              </c:ext>
            </c:extLst>
          </c:dPt>
          <c:dPt>
            <c:idx val="5"/>
            <c:spPr>
              <a:solidFill>
                <a:srgbClr val="FF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7AA-4D7F-9D90-173AD36EA4A4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7AA-4D7F-9D90-173AD36EA4A4}"/>
              </c:ext>
            </c:extLst>
          </c:dPt>
          <c:dPt>
            <c:idx val="7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7AA-4D7F-9D90-173AD36EA4A4}"/>
              </c:ext>
            </c:extLst>
          </c:dPt>
          <c:dPt>
            <c:idx val="8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7AA-4D7F-9D90-173AD36EA4A4}"/>
              </c:ext>
            </c:extLst>
          </c:dPt>
          <c:dLbls>
            <c:dLbl>
              <c:idx val="0"/>
              <c:layout>
                <c:manualLayout>
                  <c:x val="2.1403105861767299E-2"/>
                  <c:y val="-4.748653514444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AA-4D7F-9D90-173AD36EA4A4}"/>
                </c:ext>
              </c:extLst>
            </c:dLbl>
            <c:dLbl>
              <c:idx val="1"/>
              <c:layout>
                <c:manualLayout>
                  <c:x val="3.3617235345581802E-2"/>
                  <c:y val="-6.2121501363462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A-4D7F-9D90-173AD36EA4A4}"/>
                </c:ext>
              </c:extLst>
            </c:dLbl>
            <c:dLbl>
              <c:idx val="3"/>
              <c:layout>
                <c:manualLayout>
                  <c:x val="1.0416666666666667E-3"/>
                  <c:y val="-8.794599268694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AA-4D7F-9D90-173AD36EA4A4}"/>
                </c:ext>
              </c:extLst>
            </c:dLbl>
            <c:dLbl>
              <c:idx val="4"/>
              <c:layout>
                <c:manualLayout>
                  <c:x val="-5.8953412073490833E-3"/>
                  <c:y val="-7.4554893903427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AA-4D7F-9D90-173AD36EA4A4}"/>
                </c:ext>
              </c:extLst>
            </c:dLbl>
            <c:dLbl>
              <c:idx val="5"/>
              <c:layout>
                <c:manualLayout>
                  <c:x val="-9.8035870516185591E-3"/>
                  <c:y val="-6.15225812682694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A-4D7F-9D90-173AD36EA4A4}"/>
                </c:ext>
              </c:extLst>
            </c:dLbl>
            <c:dLbl>
              <c:idx val="6"/>
              <c:layout>
                <c:manualLayout>
                  <c:x val="-9.0642716535433071E-2"/>
                  <c:y val="-2.54311847412891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AA-4D7F-9D90-173AD36EA4A4}"/>
                </c:ext>
              </c:extLst>
            </c:dLbl>
            <c:dLbl>
              <c:idx val="7"/>
              <c:layout>
                <c:manualLayout>
                  <c:x val="-1.2150371828521437E-2"/>
                  <c:y val="-6.67566713096336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AA-4D7F-9D90-173AD36EA4A4}"/>
                </c:ext>
              </c:extLst>
            </c:dLbl>
            <c:dLbl>
              <c:idx val="8"/>
              <c:layout>
                <c:manualLayout>
                  <c:x val="5.1908573928258969E-2"/>
                  <c:y val="-6.55588311192468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A-4D7F-9D90-173AD36EA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Лист2!$A$25:$A$33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 кинематография</c:v>
                </c:pt>
                <c:pt idx="4">
                  <c:v>Здравоохранение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Лист2!$C$25:$C$33</c:f>
              <c:numCache>
                <c:formatCode>0.00</c:formatCode>
                <c:ptCount val="9"/>
                <c:pt idx="0">
                  <c:v>8.8648734200778367</c:v>
                </c:pt>
                <c:pt idx="1">
                  <c:v>2.1249666120539685</c:v>
                </c:pt>
                <c:pt idx="2">
                  <c:v>59.088331342351694</c:v>
                </c:pt>
                <c:pt idx="3">
                  <c:v>9.931965883465768</c:v>
                </c:pt>
                <c:pt idx="4">
                  <c:v>0.28231892949376286</c:v>
                </c:pt>
                <c:pt idx="5">
                  <c:v>15.542190212368908</c:v>
                </c:pt>
                <c:pt idx="6">
                  <c:v>0</c:v>
                </c:pt>
                <c:pt idx="7">
                  <c:v>0.57854081928727219</c:v>
                </c:pt>
                <c:pt idx="8">
                  <c:v>1.6105279797086982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7AA-4D7F-9D90-173AD36EA4A4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46380139982505"/>
          <c:y val="0"/>
          <c:w val="0.2412028652668417"/>
          <c:h val="0.9999900022787260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4916666666666701E-2"/>
          <c:y val="2.6620370370370516E-2"/>
          <c:w val="0.6303055555555559"/>
          <c:h val="0.89914107408984489"/>
        </c:manualLayout>
      </c:layout>
      <c:barChart>
        <c:barDir val="col"/>
        <c:grouping val="clustered"/>
        <c:ser>
          <c:idx val="0"/>
          <c:order val="0"/>
          <c:tx>
            <c:strRef>
              <c:f>Лист10!$A$2</c:f>
              <c:strCache>
                <c:ptCount val="1"/>
                <c:pt idx="0">
                  <c:v>расходы бюджета, всего</c:v>
                </c:pt>
              </c:strCache>
            </c:strRef>
          </c:tx>
          <c:spPr>
            <a:solidFill>
              <a:srgbClr val="00CC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Лист10!$B$2:$D$2</c:f>
              <c:numCache>
                <c:formatCode>General</c:formatCode>
                <c:ptCount val="3"/>
                <c:pt idx="0">
                  <c:v>474.9</c:v>
                </c:pt>
                <c:pt idx="1">
                  <c:v>456.5</c:v>
                </c:pt>
                <c:pt idx="2">
                  <c:v>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C-49E9-A1D5-1A113622E762}"/>
            </c:ext>
          </c:extLst>
        </c:ser>
        <c:ser>
          <c:idx val="1"/>
          <c:order val="1"/>
          <c:tx>
            <c:strRef>
              <c:f>Лист10!$A$3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8888888888889E-3"/>
                  <c:y val="-1.90192321339864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FC-49E9-A1D5-1A113622E762}"/>
                </c:ext>
              </c:extLst>
            </c:dLbl>
            <c:dLbl>
              <c:idx val="1"/>
              <c:layout>
                <c:manualLayout>
                  <c:x val="-3.0993000874890653E-4"/>
                  <c:y val="-9.145243417784405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FC-49E9-A1D5-1A113622E762}"/>
                </c:ext>
              </c:extLst>
            </c:dLbl>
            <c:dLbl>
              <c:idx val="2"/>
              <c:layout>
                <c:manualLayout>
                  <c:x val="5.5783027121609832E-3"/>
                  <c:y val="-1.21571393087786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FC-49E9-A1D5-1A113622E762}"/>
                </c:ext>
              </c:extLst>
            </c:dLbl>
            <c:dLbl>
              <c:idx val="3"/>
              <c:layout>
                <c:manualLayout>
                  <c:x val="2.7777777777778113E-3"/>
                  <c:y val="0.4398148148148187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FC-49E9-A1D5-1A113622E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n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Лист10!$B$3:$D$3</c:f>
              <c:numCache>
                <c:formatCode>General</c:formatCode>
                <c:ptCount val="3"/>
                <c:pt idx="0">
                  <c:v>404.2</c:v>
                </c:pt>
                <c:pt idx="1">
                  <c:v>390.3</c:v>
                </c:pt>
                <c:pt idx="2">
                  <c:v>387.8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BFC-49E9-A1D5-1A113622E762}"/>
            </c:ext>
          </c:extLst>
        </c:ser>
        <c:dLbls/>
        <c:axId val="117384320"/>
        <c:axId val="117385856"/>
      </c:barChart>
      <c:lineChart>
        <c:grouping val="standard"/>
        <c:ser>
          <c:idx val="2"/>
          <c:order val="2"/>
          <c:tx>
            <c:strRef>
              <c:f>Лист10!$A$4</c:f>
              <c:strCache>
                <c:ptCount val="1"/>
                <c:pt idx="0">
                  <c:v>удельный вес в общем объеме расходов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7777777777777809E-3"/>
                  <c:y val="-1.9715598609041238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ln>
                        <a:solidFill>
                          <a:srgbClr val="0033CC"/>
                        </a:solidFill>
                      </a:ln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19-419D-BFCA-1878F467F18E}"/>
                </c:ext>
              </c:extLst>
            </c:dLbl>
            <c:dLbl>
              <c:idx val="1"/>
              <c:layout>
                <c:manualLayout>
                  <c:x val="-5.5555555555555046E-3"/>
                  <c:y val="-3.0981654957064796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ln>
                        <a:solidFill>
                          <a:srgbClr val="0033CC"/>
                        </a:solidFill>
                      </a:ln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19-419D-BFCA-1878F467F18E}"/>
                </c:ext>
              </c:extLst>
            </c:dLbl>
            <c:dLbl>
              <c:idx val="2"/>
              <c:layout>
                <c:manualLayout>
                  <c:x val="-8.3333333333333367E-3"/>
                  <c:y val="-3.3798169044070681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ln>
                        <a:solidFill>
                          <a:srgbClr val="0033CC"/>
                        </a:solidFill>
                      </a:ln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19-419D-BFCA-1878F467F18E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Лист10!$B$4:$D$4</c:f>
              <c:numCache>
                <c:formatCode>0.00</c:formatCode>
                <c:ptCount val="3"/>
                <c:pt idx="0">
                  <c:v>85.112655295851752</c:v>
                </c:pt>
                <c:pt idx="1">
                  <c:v>85.498357064622112</c:v>
                </c:pt>
                <c:pt idx="2">
                  <c:v>84.857768052516363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BFC-49E9-A1D5-1A113622E762}"/>
            </c:ext>
          </c:extLst>
        </c:ser>
        <c:dLbls/>
        <c:marker val="1"/>
        <c:axId val="117384320"/>
        <c:axId val="117385856"/>
      </c:lineChart>
      <c:catAx>
        <c:axId val="117384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385856"/>
        <c:crosses val="autoZero"/>
        <c:auto val="1"/>
        <c:lblAlgn val="ctr"/>
        <c:lblOffset val="100"/>
      </c:catAx>
      <c:valAx>
        <c:axId val="1173858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млн.руб.</a:t>
                </a:r>
              </a:p>
            </c:rich>
          </c:tx>
          <c:layout>
            <c:manualLayout>
              <c:xMode val="edge"/>
              <c:yMode val="edge"/>
              <c:x val="2.2222222222222233E-2"/>
              <c:y val="0.3889579341423604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38432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77419444444444474"/>
          <c:y val="0.27060535093321975"/>
          <c:w val="0.22441666666666671"/>
          <c:h val="0.4052753087076858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>
        <c:manualLayout>
          <c:xMode val="edge"/>
          <c:yMode val="edge"/>
          <c:x val="0.47020526235096932"/>
          <c:y val="0"/>
        </c:manualLayout>
      </c:layout>
      <c:txPr>
        <a:bodyPr/>
        <a:lstStyle/>
        <a:p>
          <a:pPr>
            <a:defRPr sz="14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2.3076833631638871E-2"/>
          <c:y val="7.74967895852397E-2"/>
          <c:w val="0.51124050604563986"/>
          <c:h val="0.92250321041476058"/>
        </c:manualLayout>
      </c:layout>
      <c:doughnutChart>
        <c:varyColors val="1"/>
        <c:ser>
          <c:idx val="0"/>
          <c:order val="0"/>
          <c:tx>
            <c:strRef>
              <c:f>Лист11!$B$1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0E7-489F-8C18-BDDFE6803603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E7-489F-8C18-BDDFE6803603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0E7-489F-8C18-BDDFE6803603}"/>
              </c:ext>
            </c:extLst>
          </c:dPt>
          <c:dLbls>
            <c:dLbl>
              <c:idx val="3"/>
              <c:layout>
                <c:manualLayout>
                  <c:x val="-6.0163548383206915E-2"/>
                  <c:y val="-0.1283000246730816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E7-489F-8C18-BDDFE6803603}"/>
                </c:ext>
              </c:extLst>
            </c:dLbl>
            <c:dLbl>
              <c:idx val="4"/>
              <c:layout>
                <c:manualLayout>
                  <c:x val="8.9133998046515006E-2"/>
                  <c:y val="-9.86923266716013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E7-489F-8C18-BDDFE6803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n>
                      <a:solidFill>
                        <a:srgbClr val="0033CC"/>
                      </a:solidFill>
                    </a:ln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Лист11!$A$3:$A$7</c:f>
              <c:strCache>
                <c:ptCount val="5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Лист11!$B$3:$B$7</c:f>
              <c:numCache>
                <c:formatCode>0.00%</c:formatCode>
                <c:ptCount val="5"/>
                <c:pt idx="0">
                  <c:v>0.72110000000000019</c:v>
                </c:pt>
                <c:pt idx="1">
                  <c:v>0.1125</c:v>
                </c:pt>
                <c:pt idx="2">
                  <c:v>0.16270000000000001</c:v>
                </c:pt>
                <c:pt idx="3">
                  <c:v>5.0000000000000023E-4</c:v>
                </c:pt>
                <c:pt idx="4">
                  <c:v>3.200000000000001E-3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41-48EE-94B6-DAE99A34A94C}"/>
            </c:ext>
          </c:extLst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0334374962317081"/>
          <c:y val="0.24971723094198725"/>
          <c:w val="0.27959878622086792"/>
          <c:h val="0.64354585210527493"/>
        </c:manualLayout>
      </c:layout>
      <c:txPr>
        <a:bodyPr/>
        <a:lstStyle/>
        <a:p>
          <a:pPr>
            <a:defRPr sz="1200">
              <a:ln>
                <a:solidFill>
                  <a:srgbClr val="0033CC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0503280839895019E-2"/>
          <c:y val="7.4218431029454704E-2"/>
          <c:w val="0.55288232720909891"/>
          <c:h val="0.92147054534849815"/>
        </c:manualLayout>
      </c:layout>
      <c:doughnutChart>
        <c:varyColors val="1"/>
        <c:ser>
          <c:idx val="0"/>
          <c:order val="0"/>
          <c:explosion val="25"/>
          <c:dPt>
            <c:idx val="0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7BA-45D7-BA60-185B901E34EC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BA-45D7-BA60-185B901E34EC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7BA-45D7-BA60-185B901E34EC}"/>
              </c:ext>
            </c:extLst>
          </c:dPt>
          <c:dLbls>
            <c:dLbl>
              <c:idx val="3"/>
              <c:layout>
                <c:manualLayout>
                  <c:x val="2.7777777777777801E-2"/>
                  <c:y val="-0.124999999999999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BA-45D7-BA60-185B901E34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n>
                      <a:solidFill>
                        <a:srgbClr val="0033CC"/>
                      </a:solidFill>
                    </a:ln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(Лист11!$A$3:$A$5,Лист11!$A$7)</c:f>
              <c:strCache>
                <c:ptCount val="4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  <c:pt idx="3">
                  <c:v>здравоохранение</c:v>
                </c:pt>
              </c:strCache>
            </c:strRef>
          </c:cat>
          <c:val>
            <c:numRef>
              <c:f>(Лист11!$C$3:$C$5,Лист11!$C$7)</c:f>
              <c:numCache>
                <c:formatCode>0.0%</c:formatCode>
                <c:ptCount val="4"/>
                <c:pt idx="0">
                  <c:v>0.70960000000000023</c:v>
                </c:pt>
                <c:pt idx="1">
                  <c:v>0.1163</c:v>
                </c:pt>
                <c:pt idx="2">
                  <c:v>0.17080000000000001</c:v>
                </c:pt>
                <c:pt idx="3" formatCode="0.00%">
                  <c:v>3.3000000000000008E-3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BA-45D7-BA60-185B901E34EC}"/>
            </c:ext>
          </c:extLst>
        </c:ser>
        <c:dLbls/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1200">
              <a:ln>
                <a:solidFill>
                  <a:srgbClr val="0033CC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en-US" sz="1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1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en-US" sz="14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2275000000000001"/>
          <c:y val="2.7777777777777821E-2"/>
        </c:manualLayout>
      </c:layout>
    </c:title>
    <c:plotArea>
      <c:layout>
        <c:manualLayout>
          <c:layoutTarget val="inner"/>
          <c:xMode val="edge"/>
          <c:yMode val="edge"/>
          <c:x val="0"/>
          <c:y val="5.1070282881306502E-2"/>
          <c:w val="0.56677121609798808"/>
          <c:h val="0.94461869349664651"/>
        </c:manualLayout>
      </c:layout>
      <c:doughnutChart>
        <c:varyColors val="1"/>
        <c:ser>
          <c:idx val="0"/>
          <c:order val="0"/>
          <c:explosion val="25"/>
          <c:dPt>
            <c:idx val="0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018-43E7-AEA6-E1D51BBA2E28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18-43E7-AEA6-E1D51BBA2E28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018-43E7-AEA6-E1D51BBA2E28}"/>
              </c:ext>
            </c:extLst>
          </c:dPt>
          <c:dLbls>
            <c:dLbl>
              <c:idx val="3"/>
              <c:layout>
                <c:manualLayout>
                  <c:x val="2.2222222222222233E-2"/>
                  <c:y val="-0.1155040764305870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18-43E7-AEA6-E1D51BBA2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n>
                      <a:solidFill>
                        <a:srgbClr val="0033CC"/>
                      </a:solidFill>
                    </a:ln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(Лист11!$A$3:$A$5,Лист11!$A$7)</c:f>
              <c:strCache>
                <c:ptCount val="4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  <c:pt idx="3">
                  <c:v>здравоохранение</c:v>
                </c:pt>
              </c:strCache>
            </c:strRef>
          </c:cat>
          <c:val>
            <c:numRef>
              <c:f>(Лист11!$D$3:$D$5,Лист11!$D$7)</c:f>
              <c:numCache>
                <c:formatCode>0.00%</c:formatCode>
                <c:ptCount val="4"/>
                <c:pt idx="0">
                  <c:v>0.69640000000000002</c:v>
                </c:pt>
                <c:pt idx="1">
                  <c:v>0.11710000000000002</c:v>
                </c:pt>
                <c:pt idx="2">
                  <c:v>0.18320000000000006</c:v>
                </c:pt>
                <c:pt idx="3">
                  <c:v>3.3000000000000008E-3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18-43E7-AEA6-E1D51BBA2E28}"/>
            </c:ext>
          </c:extLst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166666666666672"/>
          <c:y val="0.15872411781860601"/>
          <c:w val="0.34166666666666684"/>
          <c:h val="0.84042213473315841"/>
        </c:manualLayout>
      </c:layout>
      <c:txPr>
        <a:bodyPr/>
        <a:lstStyle/>
        <a:p>
          <a:pPr>
            <a:defRPr sz="1200">
              <a:ln>
                <a:solidFill>
                  <a:srgbClr val="0033CC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Лист13!$A$2</c:f>
              <c:strCache>
                <c:ptCount val="1"/>
                <c:pt idx="0">
                  <c:v>расходы на содержание органов местного самоуправления</c:v>
                </c:pt>
              </c:strCache>
            </c:strRef>
          </c:tx>
          <c:spPr>
            <a:solidFill>
              <a:srgbClr val="0099FF"/>
            </a:solidFill>
          </c:spPr>
          <c:dLbls>
            <c:dLbl>
              <c:idx val="0"/>
              <c:layout>
                <c:manualLayout>
                  <c:x val="1.7749428384550452E-2"/>
                  <c:y val="-3.4135992058230091E-2"/>
                </c:manualLayout>
              </c:layout>
              <c:showVal val="1"/>
            </c:dLbl>
            <c:dLbl>
              <c:idx val="1"/>
              <c:layout>
                <c:manualLayout>
                  <c:x val="1.5530749836481644E-2"/>
                  <c:y val="-2.2757328038820059E-2"/>
                </c:manualLayout>
              </c:layout>
              <c:showVal val="1"/>
            </c:dLbl>
            <c:dLbl>
              <c:idx val="2"/>
              <c:layout>
                <c:manualLayout>
                  <c:x val="1.3312071288412837E-2"/>
                  <c:y val="-2.8446660048525075E-2"/>
                </c:manualLayout>
              </c:layout>
              <c:showVal val="1"/>
            </c:dLbl>
            <c:dLbl>
              <c:idx val="3"/>
              <c:layout>
                <c:manualLayout>
                  <c:x val="2.2186785480688065E-3"/>
                  <c:y val="-3.9825324067935132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n>
                      <a:solidFill>
                        <a:srgbClr val="390FB1"/>
                      </a:solidFill>
                    </a:ln>
                    <a:solidFill>
                      <a:srgbClr val="390FB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Лист13!$B$1:$E$1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Лист13!$B$2:$E$2</c:f>
              <c:numCache>
                <c:formatCode>General</c:formatCode>
                <c:ptCount val="4"/>
                <c:pt idx="0">
                  <c:v>26449.5</c:v>
                </c:pt>
                <c:pt idx="1">
                  <c:v>26736.2</c:v>
                </c:pt>
                <c:pt idx="2">
                  <c:v>26736.2</c:v>
                </c:pt>
                <c:pt idx="3">
                  <c:v>26736.2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F4-4604-A887-C5260B8D2945}"/>
            </c:ext>
          </c:extLst>
        </c:ser>
        <c:shape val="box"/>
        <c:axId val="93026944"/>
        <c:axId val="102953728"/>
        <c:axId val="73185472"/>
      </c:bar3DChart>
      <c:catAx>
        <c:axId val="930269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defRPr>
            </a:pPr>
            <a:endParaRPr lang="ru-RU"/>
          </a:p>
        </c:txPr>
        <c:crossAx val="102953728"/>
        <c:crosses val="autoZero"/>
        <c:auto val="1"/>
        <c:lblAlgn val="ctr"/>
        <c:lblOffset val="100"/>
      </c:catAx>
      <c:valAx>
        <c:axId val="102953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defRPr>
            </a:pPr>
            <a:endParaRPr lang="ru-RU"/>
          </a:p>
        </c:txPr>
        <c:crossAx val="93026944"/>
        <c:crosses val="autoZero"/>
        <c:crossBetween val="between"/>
      </c:valAx>
      <c:serAx>
        <c:axId val="73185472"/>
        <c:scaling>
          <c:orientation val="minMax"/>
        </c:scaling>
        <c:delete val="1"/>
        <c:axPos val="b"/>
        <c:tickLblPos val="none"/>
        <c:crossAx val="102953728"/>
        <c:crosses val="autoZero"/>
      </c:ser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Лист14!$B$2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Лист14!$C$1:$F$1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Лист14!$C$2:$F$2</c:f>
              <c:numCache>
                <c:formatCode>0.0</c:formatCode>
                <c:ptCount val="4"/>
                <c:pt idx="0">
                  <c:v>8050450</c:v>
                </c:pt>
                <c:pt idx="1">
                  <c:v>9200643</c:v>
                </c:pt>
                <c:pt idx="2">
                  <c:v>8004560</c:v>
                </c:pt>
                <c:pt idx="3">
                  <c:v>7360515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C7-4BB5-98F3-B4B05614B253}"/>
            </c:ext>
          </c:extLst>
        </c:ser>
        <c:shape val="cone"/>
        <c:axId val="86468480"/>
        <c:axId val="86470016"/>
        <c:axId val="0"/>
      </c:bar3DChart>
      <c:catAx>
        <c:axId val="864684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470016"/>
        <c:crosses val="autoZero"/>
        <c:auto val="1"/>
        <c:lblAlgn val="ctr"/>
        <c:lblOffset val="100"/>
      </c:catAx>
      <c:valAx>
        <c:axId val="8647001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4684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98553499255477E-2"/>
          <c:y val="0.30666750109993623"/>
          <c:w val="0.94894703254626944"/>
          <c:h val="0.54174290352434273"/>
        </c:manualLayout>
      </c:layout>
      <c:bar3DChart>
        <c:barDir val="col"/>
        <c:grouping val="clustered"/>
        <c:ser>
          <c:idx val="0"/>
          <c:order val="0"/>
          <c:tx>
            <c:strRef>
              <c:f>дох.расх.!$A$9</c:f>
              <c:strCache>
                <c:ptCount val="1"/>
                <c:pt idx="0">
                  <c:v>Источники, тыс.руб.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9444444444444445E-2"/>
                  <c:y val="-2.77777777777781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9E-4B01-AC28-7EB787F6B317}"/>
                </c:ext>
              </c:extLst>
            </c:dLbl>
            <c:dLbl>
              <c:idx val="1"/>
              <c:layout>
                <c:manualLayout>
                  <c:x val="1.6666666666666701E-2"/>
                  <c:y val="-1.85185185185185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9E-4B01-AC28-7EB787F6B317}"/>
                </c:ext>
              </c:extLst>
            </c:dLbl>
            <c:dLbl>
              <c:idx val="2"/>
              <c:layout>
                <c:manualLayout>
                  <c:x val="2.5000000000000001E-2"/>
                  <c:y val="-4.16666666666666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9E-4B01-AC28-7EB787F6B317}"/>
                </c:ext>
              </c:extLst>
            </c:dLbl>
            <c:dLbl>
              <c:idx val="3"/>
              <c:layout>
                <c:manualLayout>
                  <c:x val="2.2222222222222251E-2"/>
                  <c:y val="-2.31485126859144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9E-4B01-AC28-7EB787F6B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дох.расх.!$B$8:$D$8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 formatCode="dd/mm/yyyy">
                  <c:v>44501</c:v>
                </c:pt>
              </c:numCache>
            </c:numRef>
          </c:cat>
          <c:val>
            <c:numRef>
              <c:f>дох.расх.!$B$9:$D$9</c:f>
              <c:numCache>
                <c:formatCode>#,##0.0</c:formatCode>
                <c:ptCount val="3"/>
                <c:pt idx="0">
                  <c:v>30947.3</c:v>
                </c:pt>
                <c:pt idx="1">
                  <c:v>2002.5</c:v>
                </c:pt>
                <c:pt idx="2">
                  <c:v>-62507.1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B9E-4B01-AC28-7EB787F6B317}"/>
            </c:ext>
          </c:extLst>
        </c:ser>
        <c:dLbls/>
        <c:shape val="box"/>
        <c:axId val="115245056"/>
        <c:axId val="115246592"/>
        <c:axId val="0"/>
      </c:bar3DChart>
      <c:catAx>
        <c:axId val="115245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246592"/>
        <c:crosses val="autoZero"/>
        <c:auto val="1"/>
        <c:lblAlgn val="ctr"/>
        <c:lblOffset val="100"/>
      </c:catAx>
      <c:valAx>
        <c:axId val="115246592"/>
        <c:scaling>
          <c:orientation val="minMax"/>
        </c:scaling>
        <c:delete val="1"/>
        <c:axPos val="l"/>
        <c:numFmt formatCode="#,##0.0" sourceLinked="1"/>
        <c:tickLblPos val="none"/>
        <c:crossAx val="1152450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6">
        <a:lumMod val="40000"/>
        <a:lumOff val="6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дох.расх.!$A$6</c:f>
              <c:strCache>
                <c:ptCount val="1"/>
                <c:pt idx="0">
                  <c:v>Расходы, тыс.руб.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dLbls>
            <c:dLbl>
              <c:idx val="0"/>
              <c:layout>
                <c:manualLayout>
                  <c:x val="3.0555555555555555E-2"/>
                  <c:y val="-3.3367163408269992E-2"/>
                </c:manualLayout>
              </c:layout>
              <c:showVal val="1"/>
            </c:dLbl>
            <c:dLbl>
              <c:idx val="1"/>
              <c:layout>
                <c:manualLayout>
                  <c:x val="5.5555555555556061E-3"/>
                  <c:y val="-4.290063866777561E-2"/>
                </c:manualLayout>
              </c:layout>
              <c:showVal val="1"/>
            </c:dLbl>
            <c:dLbl>
              <c:idx val="2"/>
              <c:layout>
                <c:manualLayout>
                  <c:x val="1.3888888888888888E-2"/>
                  <c:y val="-4.766737629752850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дох.расх.!$B$5:$D$5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 formatCode="dd/mm/yyyy">
                  <c:v>44501</c:v>
                </c:pt>
              </c:numCache>
            </c:numRef>
          </c:cat>
          <c:val>
            <c:numRef>
              <c:f>дох.расх.!$B$6:$D$6</c:f>
              <c:numCache>
                <c:formatCode>#,##0.0</c:formatCode>
                <c:ptCount val="3"/>
                <c:pt idx="0">
                  <c:v>441292.5</c:v>
                </c:pt>
                <c:pt idx="1">
                  <c:v>463895</c:v>
                </c:pt>
                <c:pt idx="2">
                  <c:v>372250.6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84-4FBE-8220-2A30DDBEE6AF}"/>
            </c:ext>
          </c:extLst>
        </c:ser>
        <c:shape val="box"/>
        <c:axId val="126220544"/>
        <c:axId val="127604992"/>
        <c:axId val="0"/>
      </c:bar3DChart>
      <c:catAx>
        <c:axId val="126220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604992"/>
        <c:crosses val="autoZero"/>
        <c:auto val="1"/>
        <c:lblAlgn val="ctr"/>
        <c:lblOffset val="100"/>
      </c:catAx>
      <c:valAx>
        <c:axId val="127604992"/>
        <c:scaling>
          <c:orientation val="minMax"/>
        </c:scaling>
        <c:delete val="1"/>
        <c:axPos val="l"/>
        <c:numFmt formatCode="#,##0.0" sourceLinked="1"/>
        <c:tickLblPos val="none"/>
        <c:crossAx val="12622054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4">
        <a:lumMod val="20000"/>
        <a:lumOff val="8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Лист3!$A$2</c:f>
              <c:strCache>
                <c:ptCount val="1"/>
                <c:pt idx="0">
                  <c:v>Собственные доходы, тыс.руб.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9.582721523094365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4A-47A6-9790-08D2228D7564}"/>
                </c:ext>
              </c:extLst>
            </c:dLbl>
            <c:dLbl>
              <c:idx val="1"/>
              <c:layout>
                <c:manualLayout>
                  <c:x val="5.5334604431648343E-3"/>
                  <c:y val="-2.63524841885094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4A-47A6-9790-08D2228D7564}"/>
                </c:ext>
              </c:extLst>
            </c:dLbl>
            <c:dLbl>
              <c:idx val="2"/>
              <c:layout>
                <c:manualLayout>
                  <c:x val="6.9168255539560344E-3"/>
                  <c:y val="-1.43740822846416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4A-47A6-9790-08D2228D7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n>
                      <a:solidFill>
                        <a:srgbClr val="390FB1"/>
                      </a:solidFill>
                    </a:ln>
                    <a:solidFill>
                      <a:srgbClr val="390FB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 formatCode="dd/mm/yyyy">
                  <c:v>44501</c:v>
                </c:pt>
              </c:numCache>
            </c:numRef>
          </c:cat>
          <c:val>
            <c:numRef>
              <c:f>Лист3!$B$2:$D$2</c:f>
              <c:numCache>
                <c:formatCode>#,##0.0</c:formatCode>
                <c:ptCount val="3"/>
                <c:pt idx="0">
                  <c:v>171691.3</c:v>
                </c:pt>
                <c:pt idx="1">
                  <c:v>170206.2</c:v>
                </c:pt>
                <c:pt idx="2">
                  <c:v>181098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4A-47A6-9790-08D2228D7564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Безвозмездные поступления, тыс.руб.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5.5334604431648343E-3"/>
                  <c:y val="-2.63524841885094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4A-47A6-9790-08D2228D7564}"/>
                </c:ext>
              </c:extLst>
            </c:dLbl>
            <c:dLbl>
              <c:idx val="1"/>
              <c:layout>
                <c:manualLayout>
                  <c:x val="1.3833651107912024E-2"/>
                  <c:y val="-2.15611234269623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4A-47A6-9790-08D2228D7564}"/>
                </c:ext>
              </c:extLst>
            </c:dLbl>
            <c:dLbl>
              <c:idx val="2"/>
              <c:layout>
                <c:manualLayout>
                  <c:x val="5.5334604431647311E-3"/>
                  <c:y val="-7.187041142320816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4A-47A6-9790-08D2228D7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 formatCode="dd/mm/yyyy">
                  <c:v>44501</c:v>
                </c:pt>
              </c:numCache>
            </c:numRef>
          </c:cat>
          <c:val>
            <c:numRef>
              <c:f>Лист3!$B$3:$D$3</c:f>
              <c:numCache>
                <c:formatCode>#,##0.0</c:formatCode>
                <c:ptCount val="3"/>
                <c:pt idx="0">
                  <c:v>238653.9</c:v>
                </c:pt>
                <c:pt idx="1">
                  <c:v>291686.3</c:v>
                </c:pt>
                <c:pt idx="2">
                  <c:v>253659.6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4A-47A6-9790-08D2228D7564}"/>
            </c:ext>
          </c:extLst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Доходы, тыс.руб.</c:v>
                </c:pt>
              </c:strCache>
            </c:strRef>
          </c:tx>
          <c:spPr>
            <a:solidFill>
              <a:srgbClr val="76DC78"/>
            </a:solidFill>
          </c:spPr>
          <c:dLbls>
            <c:dLbl>
              <c:idx val="0"/>
              <c:layout>
                <c:manualLayout>
                  <c:x val="4.1500953323736194E-3"/>
                  <c:y val="-9.582721523094365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4A-47A6-9790-08D2228D7564}"/>
                </c:ext>
              </c:extLst>
            </c:dLbl>
            <c:dLbl>
              <c:idx val="1"/>
              <c:layout>
                <c:manualLayout>
                  <c:x val="1.936711155107684E-2"/>
                  <c:y val="-1.43740822846415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A-47A6-9790-08D2228D7564}"/>
                </c:ext>
              </c:extLst>
            </c:dLbl>
            <c:dLbl>
              <c:idx val="2"/>
              <c:layout>
                <c:manualLayout>
                  <c:x val="8.300190664747251E-3"/>
                  <c:y val="-9.582721523094365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4A-47A6-9790-08D2228D7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n>
                      <a:solidFill>
                        <a:srgbClr val="19874D"/>
                      </a:solidFill>
                    </a:ln>
                    <a:solidFill>
                      <a:srgbClr val="1987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 formatCode="dd/mm/yyyy">
                  <c:v>44501</c:v>
                </c:pt>
              </c:numCache>
            </c:numRef>
          </c:cat>
          <c:val>
            <c:numRef>
              <c:f>Лист3!$B$4:$D$4</c:f>
              <c:numCache>
                <c:formatCode>#,##0.0</c:formatCode>
                <c:ptCount val="3"/>
                <c:pt idx="0">
                  <c:v>410345.2</c:v>
                </c:pt>
                <c:pt idx="1">
                  <c:v>461892.5</c:v>
                </c:pt>
                <c:pt idx="2">
                  <c:v>434757.6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4A-47A6-9790-08D2228D7564}"/>
            </c:ext>
          </c:extLst>
        </c:ser>
        <c:dLbls/>
        <c:shape val="box"/>
        <c:axId val="115968256"/>
        <c:axId val="115978240"/>
        <c:axId val="114658368"/>
      </c:bar3DChart>
      <c:catAx>
        <c:axId val="115968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978240"/>
        <c:crosses val="autoZero"/>
        <c:auto val="1"/>
        <c:lblAlgn val="ctr"/>
        <c:lblOffset val="100"/>
      </c:catAx>
      <c:valAx>
        <c:axId val="11597824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968256"/>
        <c:crosses val="autoZero"/>
        <c:crossBetween val="between"/>
      </c:valAx>
      <c:serAx>
        <c:axId val="114658368"/>
        <c:scaling>
          <c:orientation val="minMax"/>
        </c:scaling>
        <c:delete val="1"/>
        <c:axPos val="b"/>
        <c:tickLblPos val="none"/>
        <c:crossAx val="115978240"/>
        <c:crosses val="autoZero"/>
      </c:serAx>
    </c:plotArea>
    <c:legend>
      <c:legendPos val="r"/>
      <c:layout>
        <c:manualLayout>
          <c:xMode val="edge"/>
          <c:yMode val="edge"/>
          <c:x val="0.73319385672607396"/>
          <c:y val="0.43903880021308367"/>
          <c:w val="0.26680614327392632"/>
          <c:h val="0.12192221093758261"/>
        </c:manualLayout>
      </c:layout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6730609142607179"/>
          <c:h val="1"/>
        </c:manualLayout>
      </c:layout>
      <c:pie3DChart>
        <c:varyColors val="1"/>
        <c:ser>
          <c:idx val="0"/>
          <c:order val="0"/>
          <c:explosion val="30"/>
          <c:dPt>
            <c:idx val="0"/>
            <c:spPr>
              <a:solidFill>
                <a:srgbClr val="76DC7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00-4955-95DD-243F1ECAB030}"/>
              </c:ext>
            </c:extLst>
          </c:dPt>
          <c:dPt>
            <c:idx val="1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00-4955-95DD-243F1ECAB030}"/>
              </c:ext>
            </c:extLst>
          </c:dPt>
          <c:dPt>
            <c:idx val="2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00-4955-95DD-243F1ECAB030}"/>
              </c:ext>
            </c:extLst>
          </c:dPt>
          <c:dPt>
            <c:idx val="3"/>
            <c:spPr>
              <a:solidFill>
                <a:srgbClr val="9900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000-4955-95DD-243F1ECAB030}"/>
              </c:ext>
            </c:extLst>
          </c:dPt>
          <c:dPt>
            <c:idx val="4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000-4955-95DD-243F1ECAB030}"/>
              </c:ext>
            </c:extLst>
          </c:dPt>
          <c:dPt>
            <c:idx val="5"/>
            <c:spPr>
              <a:solidFill>
                <a:srgbClr val="FF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000-4955-95DD-243F1ECAB030}"/>
              </c:ext>
            </c:extLst>
          </c:dPt>
          <c:dPt>
            <c:idx val="6"/>
            <c:spPr>
              <a:solidFill>
                <a:srgbClr val="FF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000-4955-95DD-243F1ECAB030}"/>
              </c:ext>
            </c:extLst>
          </c:dPt>
          <c:dPt>
            <c:idx val="7"/>
            <c:spPr>
              <a:solidFill>
                <a:srgbClr val="390FB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000-4955-95DD-243F1ECAB030}"/>
              </c:ext>
            </c:extLst>
          </c:dPt>
          <c:dLbls>
            <c:dLbl>
              <c:idx val="2"/>
              <c:layout>
                <c:manualLayout>
                  <c:x val="-1.2929297900262468E-2"/>
                  <c:y val="-6.00057613723559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00-4955-95DD-243F1ECAB030}"/>
                </c:ext>
              </c:extLst>
            </c:dLbl>
            <c:dLbl>
              <c:idx val="3"/>
              <c:layout>
                <c:manualLayout>
                  <c:x val="-3.2777340332458445E-2"/>
                  <c:y val="-7.6549814689362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00-4955-95DD-243F1ECAB030}"/>
                </c:ext>
              </c:extLst>
            </c:dLbl>
            <c:dLbl>
              <c:idx val="4"/>
              <c:layout>
                <c:manualLayout>
                  <c:x val="-5.4861111111111138E-2"/>
                  <c:y val="-6.9340731760596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ln>
                        <a:solidFill>
                          <a:srgbClr val="990033"/>
                        </a:solidFill>
                      </a:ln>
                      <a:solidFill>
                        <a:srgbClr val="99003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8263888888888891E-2"/>
                      <c:h val="4.678352232771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000-4955-95DD-243F1ECAB030}"/>
                </c:ext>
              </c:extLst>
            </c:dLbl>
            <c:dLbl>
              <c:idx val="5"/>
              <c:layout>
                <c:manualLayout>
                  <c:x val="-4.4189796587926523E-2"/>
                  <c:y val="-9.40936355622550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00-4955-95DD-243F1ECAB030}"/>
                </c:ext>
              </c:extLst>
            </c:dLbl>
            <c:dLbl>
              <c:idx val="6"/>
              <c:layout>
                <c:manualLayout>
                  <c:x val="-2.7328685476815402E-2"/>
                  <c:y val="-6.54724343750587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00-4955-95DD-243F1ECAB030}"/>
                </c:ext>
              </c:extLst>
            </c:dLbl>
            <c:dLbl>
              <c:idx val="7"/>
              <c:layout>
                <c:manualLayout>
                  <c:x val="2.6388888888888878E-2"/>
                  <c:y val="-5.63494633340590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ln>
                        <a:solidFill>
                          <a:srgbClr val="990033"/>
                        </a:solidFill>
                      </a:ln>
                      <a:solidFill>
                        <a:srgbClr val="99003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9652777777777775E-2"/>
                      <c:h val="3.9181199949459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000-4955-95DD-243F1ECAB0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доходы!$A$2:$A$9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санкци, возмещение ущерба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доходы!$C$2:$C$9</c:f>
              <c:numCache>
                <c:formatCode>0.00</c:formatCode>
                <c:ptCount val="8"/>
                <c:pt idx="0">
                  <c:v>78.65440710352398</c:v>
                </c:pt>
                <c:pt idx="1">
                  <c:v>4.5934723964903688</c:v>
                </c:pt>
                <c:pt idx="2">
                  <c:v>2.1614447870331142</c:v>
                </c:pt>
                <c:pt idx="3">
                  <c:v>5.9542182644360215</c:v>
                </c:pt>
                <c:pt idx="4">
                  <c:v>3.5393979428877467</c:v>
                </c:pt>
                <c:pt idx="5">
                  <c:v>3.9461855919483297</c:v>
                </c:pt>
                <c:pt idx="6">
                  <c:v>5.1070804484846577E-2</c:v>
                </c:pt>
                <c:pt idx="7">
                  <c:v>1.0998031091954856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000-4955-95DD-243F1ECAB030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3770778652666"/>
          <c:y val="0"/>
          <c:w val="0.28028958880139976"/>
          <c:h val="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592300962378263E-5"/>
          <c:y val="4.0204351861385162E-3"/>
          <c:w val="0.67377395013123365"/>
          <c:h val="0.99597956481386152"/>
        </c:manualLayout>
      </c:layout>
      <c:pie3DChart>
        <c:varyColors val="1"/>
        <c:ser>
          <c:idx val="0"/>
          <c:order val="0"/>
          <c:explosion val="20"/>
          <c:dPt>
            <c:idx val="0"/>
            <c:spPr>
              <a:solidFill>
                <a:srgbClr val="76DC7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3B-42FB-A97A-E60AA39C8FDB}"/>
              </c:ext>
            </c:extLst>
          </c:dPt>
          <c:dPt>
            <c:idx val="1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3B-42FB-A97A-E60AA39C8FDB}"/>
              </c:ext>
            </c:extLst>
          </c:dPt>
          <c:dPt>
            <c:idx val="2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3B-42FB-A97A-E60AA39C8FDB}"/>
              </c:ext>
            </c:extLst>
          </c:dPt>
          <c:dPt>
            <c:idx val="3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3B-42FB-A97A-E60AA39C8FDB}"/>
              </c:ext>
            </c:extLst>
          </c:dPt>
          <c:dPt>
            <c:idx val="4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3B-42FB-A97A-E60AA39C8FDB}"/>
              </c:ext>
            </c:extLst>
          </c:dPt>
          <c:dPt>
            <c:idx val="5"/>
            <c:spPr>
              <a:solidFill>
                <a:srgbClr val="FF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3B-42FB-A97A-E60AA39C8FDB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E3B-42FB-A97A-E60AA39C8FDB}"/>
              </c:ext>
            </c:extLst>
          </c:dPt>
          <c:dPt>
            <c:idx val="7"/>
            <c:spPr>
              <a:solidFill>
                <a:srgbClr val="390FB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E3B-42FB-A97A-E60AA39C8FDB}"/>
              </c:ext>
            </c:extLst>
          </c:dPt>
          <c:dLbls>
            <c:dLbl>
              <c:idx val="1"/>
              <c:layout>
                <c:manualLayout>
                  <c:x val="-1.1246172353455827E-3"/>
                  <c:y val="-6.13479214397976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3B-42FB-A97A-E60AA39C8FDB}"/>
                </c:ext>
              </c:extLst>
            </c:dLbl>
            <c:dLbl>
              <c:idx val="2"/>
              <c:layout>
                <c:manualLayout>
                  <c:x val="-9.8839676290463762E-3"/>
                  <c:y val="-6.6002328492835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B-42FB-A97A-E60AA39C8FDB}"/>
                </c:ext>
              </c:extLst>
            </c:dLbl>
            <c:dLbl>
              <c:idx val="3"/>
              <c:layout>
                <c:manualLayout>
                  <c:x val="-1.2953849518810027E-3"/>
                  <c:y val="-5.90678698011129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3B-42FB-A97A-E60AA39C8FDB}"/>
                </c:ext>
              </c:extLst>
            </c:dLbl>
            <c:dLbl>
              <c:idx val="4"/>
              <c:layout>
                <c:manualLayout>
                  <c:x val="-6.9443897637795323E-3"/>
                  <c:y val="-6.81169801499761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ln>
                        <a:solidFill>
                          <a:srgbClr val="990033"/>
                        </a:solidFill>
                      </a:ln>
                      <a:solidFill>
                        <a:srgbClr val="99003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4513888888888883E-2"/>
                      <c:h val="3.04092839120153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E3B-42FB-A97A-E60AA39C8FDB}"/>
                </c:ext>
              </c:extLst>
            </c:dLbl>
            <c:dLbl>
              <c:idx val="5"/>
              <c:layout>
                <c:manualLayout>
                  <c:x val="-3.0918143044619411E-2"/>
                  <c:y val="-9.28107553456150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B-42FB-A97A-E60AA39C8FDB}"/>
                </c:ext>
              </c:extLst>
            </c:dLbl>
            <c:dLbl>
              <c:idx val="6"/>
              <c:layout>
                <c:manualLayout>
                  <c:x val="-3.1925688976377951E-2"/>
                  <c:y val="-7.63296970509625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3B-42FB-A97A-E60AA39C8FDB}"/>
                </c:ext>
              </c:extLst>
            </c:dLbl>
            <c:dLbl>
              <c:idx val="7"/>
              <c:layout>
                <c:manualLayout>
                  <c:x val="1.0107010061242344E-2"/>
                  <c:y val="-6.52186125446492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3B-42FB-A97A-E60AA39C8F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доходы!$A$18:$A$25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санкции, возмещение ущерба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доходы!$C$18:$C$25</c:f>
              <c:numCache>
                <c:formatCode>0.0</c:formatCode>
                <c:ptCount val="8"/>
                <c:pt idx="0">
                  <c:v>79.11731213962014</c:v>
                </c:pt>
                <c:pt idx="1">
                  <c:v>4.4882865439108324</c:v>
                </c:pt>
                <c:pt idx="2">
                  <c:v>2.1536471587273516</c:v>
                </c:pt>
                <c:pt idx="3">
                  <c:v>5.8114209494832698</c:v>
                </c:pt>
                <c:pt idx="4">
                  <c:v>3.4545141679995344</c:v>
                </c:pt>
                <c:pt idx="5">
                  <c:v>3.8515460134496324</c:v>
                </c:pt>
                <c:pt idx="6">
                  <c:v>4.9845996553892484E-2</c:v>
                </c:pt>
                <c:pt idx="7">
                  <c:v>1.0734270302553093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E3B-42FB-A97A-E60AA39C8FDB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40059055118143"/>
          <c:y val="9.3567027421585635E-3"/>
          <c:w val="0.28026607611548576"/>
          <c:h val="0.9824582084161329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67341032370953635"/>
          <c:h val="0.99195876273469108"/>
        </c:manualLayout>
      </c:layout>
      <c:pie3DChart>
        <c:varyColors val="1"/>
        <c:ser>
          <c:idx val="0"/>
          <c:order val="0"/>
          <c:explosion val="20"/>
          <c:dPt>
            <c:idx val="0"/>
            <c:spPr>
              <a:solidFill>
                <a:srgbClr val="76DC7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83-482B-AD96-E93EF62501BF}"/>
              </c:ext>
            </c:extLst>
          </c:dPt>
          <c:dPt>
            <c:idx val="1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83-482B-AD96-E93EF62501BF}"/>
              </c:ext>
            </c:extLst>
          </c:dPt>
          <c:dPt>
            <c:idx val="2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83-482B-AD96-E93EF62501BF}"/>
              </c:ext>
            </c:extLst>
          </c:dPt>
          <c:dPt>
            <c:idx val="3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83-482B-AD96-E93EF62501BF}"/>
              </c:ext>
            </c:extLst>
          </c:dPt>
          <c:dPt>
            <c:idx val="4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83-482B-AD96-E93EF62501BF}"/>
              </c:ext>
            </c:extLst>
          </c:dPt>
          <c:dPt>
            <c:idx val="5"/>
            <c:spPr>
              <a:solidFill>
                <a:srgbClr val="FF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E83-482B-AD96-E93EF62501BF}"/>
              </c:ext>
            </c:extLst>
          </c:dPt>
          <c:dPt>
            <c:idx val="6"/>
            <c:spPr>
              <a:solidFill>
                <a:srgbClr val="390FB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E83-482B-AD96-E93EF62501BF}"/>
              </c:ext>
            </c:extLst>
          </c:dPt>
          <c:dPt>
            <c:idx val="7"/>
            <c:spPr>
              <a:solidFill>
                <a:srgbClr val="FF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E83-482B-AD96-E93EF62501BF}"/>
              </c:ext>
            </c:extLst>
          </c:dPt>
          <c:dLbls>
            <c:dLbl>
              <c:idx val="1"/>
              <c:layout>
                <c:manualLayout>
                  <c:x val="1.9418744531933515E-3"/>
                  <c:y val="-1.33391929366484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83-482B-AD96-E93EF62501BF}"/>
                </c:ext>
              </c:extLst>
            </c:dLbl>
            <c:dLbl>
              <c:idx val="2"/>
              <c:layout>
                <c:manualLayout>
                  <c:x val="-1.7969214785651794E-2"/>
                  <c:y val="-7.11846025538636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83-482B-AD96-E93EF62501BF}"/>
                </c:ext>
              </c:extLst>
            </c:dLbl>
            <c:dLbl>
              <c:idx val="3"/>
              <c:layout>
                <c:manualLayout>
                  <c:x val="-1.473375984251969E-2"/>
                  <c:y val="-0.1031808362975165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83-482B-AD96-E93EF62501BF}"/>
                </c:ext>
              </c:extLst>
            </c:dLbl>
            <c:dLbl>
              <c:idx val="4"/>
              <c:layout>
                <c:manualLayout>
                  <c:x val="-2.9162839020122483E-3"/>
                  <c:y val="-6.2172699651370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83-482B-AD96-E93EF62501BF}"/>
                </c:ext>
              </c:extLst>
            </c:dLbl>
            <c:dLbl>
              <c:idx val="5"/>
              <c:layout>
                <c:manualLayout>
                  <c:x val="7.2820975503062116E-3"/>
                  <c:y val="-7.36720483660400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83-482B-AD96-E93EF62501BF}"/>
                </c:ext>
              </c:extLst>
            </c:dLbl>
            <c:dLbl>
              <c:idx val="6"/>
              <c:layout>
                <c:manualLayout>
                  <c:x val="8.3031496062992271E-3"/>
                  <c:y val="-7.06440136268930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E83-482B-AD96-E93EF62501BF}"/>
                </c:ext>
              </c:extLst>
            </c:dLbl>
            <c:dLbl>
              <c:idx val="7"/>
              <c:layout>
                <c:manualLayout>
                  <c:x val="5.7912346894138288E-2"/>
                  <c:y val="-3.14628281107715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83-482B-AD96-E93EF62501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доходы!$A$28:$A$35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санкци, возмещение ущерба</c:v>
                </c:pt>
              </c:strCache>
            </c:strRef>
          </c:cat>
          <c:val>
            <c:numRef>
              <c:f>доходы!$C$28:$C$35</c:f>
              <c:numCache>
                <c:formatCode>0.00</c:formatCode>
                <c:ptCount val="8"/>
                <c:pt idx="0">
                  <c:v>79.273720714200451</c:v>
                </c:pt>
                <c:pt idx="1">
                  <c:v>4.5335476444223266</c:v>
                </c:pt>
                <c:pt idx="2">
                  <c:v>2.154914981857023</c:v>
                </c:pt>
                <c:pt idx="3">
                  <c:v>5.7286054457861821</c:v>
                </c:pt>
                <c:pt idx="4">
                  <c:v>3.4052857033368507</c:v>
                </c:pt>
                <c:pt idx="5">
                  <c:v>3.7966596567583837</c:v>
                </c:pt>
                <c:pt idx="6">
                  <c:v>1.0581301861675363</c:v>
                </c:pt>
                <c:pt idx="7">
                  <c:v>4.9135667471250304E-2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E83-482B-AD96-E93EF62501BF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40059055118143"/>
          <c:y val="0"/>
          <c:w val="0.28026607611548576"/>
          <c:h val="0.9988322542429320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69466316710439E-4"/>
          <c:y val="6.4880476872943241E-3"/>
          <c:w val="0.71775579615048191"/>
          <c:h val="0.9935119523127055"/>
        </c:manualLayout>
      </c:layout>
      <c:pie3DChart>
        <c:varyColors val="1"/>
        <c:ser>
          <c:idx val="0"/>
          <c:order val="0"/>
          <c:explosion val="30"/>
          <c:dPt>
            <c:idx val="0"/>
            <c:spPr>
              <a:solidFill>
                <a:srgbClr val="00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49-418A-A1D8-E9586D17E297}"/>
              </c:ext>
            </c:extLst>
          </c:dPt>
          <c:dPt>
            <c:idx val="1"/>
            <c:spPr>
              <a:solidFill>
                <a:srgbClr val="00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49-418A-A1D8-E9586D17E297}"/>
              </c:ext>
            </c:extLst>
          </c:dPt>
          <c:dPt>
            <c:idx val="2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49-418A-A1D8-E9586D17E297}"/>
              </c:ext>
            </c:extLst>
          </c:dPt>
          <c:dPt>
            <c:idx val="3"/>
            <c:spPr>
              <a:solidFill>
                <a:srgbClr val="FF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49-418A-A1D8-E9586D17E297}"/>
              </c:ext>
            </c:extLst>
          </c:dPt>
          <c:dPt>
            <c:idx val="4"/>
            <c:spPr>
              <a:solidFill>
                <a:srgbClr val="00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249-418A-A1D8-E9586D17E297}"/>
              </c:ext>
            </c:extLst>
          </c:dPt>
          <c:dPt>
            <c:idx val="5"/>
            <c:spPr>
              <a:solidFill>
                <a:srgbClr val="5DD5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249-418A-A1D8-E9586D17E297}"/>
              </c:ext>
            </c:extLst>
          </c:dPt>
          <c:dPt>
            <c:idx val="6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249-418A-A1D8-E9586D17E297}"/>
              </c:ext>
            </c:extLst>
          </c:dPt>
          <c:dPt>
            <c:idx val="7"/>
            <c:spPr>
              <a:solidFill>
                <a:srgbClr val="FF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249-418A-A1D8-E9586D17E297}"/>
              </c:ext>
            </c:extLst>
          </c:dPt>
          <c:dPt>
            <c:idx val="8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249-418A-A1D8-E9586D17E297}"/>
              </c:ext>
            </c:extLst>
          </c:dPt>
          <c:dPt>
            <c:idx val="9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249-418A-A1D8-E9586D17E297}"/>
              </c:ext>
            </c:extLst>
          </c:dPt>
          <c:dPt>
            <c:idx val="10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249-418A-A1D8-E9586D17E297}"/>
              </c:ext>
            </c:extLst>
          </c:dPt>
          <c:dLbls>
            <c:dLbl>
              <c:idx val="0"/>
              <c:layout>
                <c:manualLayout>
                  <c:x val="-1.1252679352580884E-2"/>
                  <c:y val="-4.20847735770111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49-418A-A1D8-E9586D17E297}"/>
                </c:ext>
              </c:extLst>
            </c:dLbl>
            <c:dLbl>
              <c:idx val="1"/>
              <c:layout>
                <c:manualLayout>
                  <c:x val="-2.6430774278215243E-2"/>
                  <c:y val="-7.64295277406943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49-418A-A1D8-E9586D17E297}"/>
                </c:ext>
              </c:extLst>
            </c:dLbl>
            <c:dLbl>
              <c:idx val="2"/>
              <c:layout>
                <c:manualLayout>
                  <c:x val="1.693946850393702E-2"/>
                  <c:y val="-7.45505154963380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49-418A-A1D8-E9586D17E297}"/>
                </c:ext>
              </c:extLst>
            </c:dLbl>
            <c:dLbl>
              <c:idx val="3"/>
              <c:layout>
                <c:manualLayout>
                  <c:x val="1.6011811023622056E-2"/>
                  <c:y val="-5.01534619348054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49-418A-A1D8-E9586D17E297}"/>
                </c:ext>
              </c:extLst>
            </c:dLbl>
            <c:dLbl>
              <c:idx val="5"/>
              <c:layout>
                <c:manualLayout>
                  <c:x val="6.423611111111116E-3"/>
                  <c:y val="-0.1086636290037113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49-418A-A1D8-E9586D17E297}"/>
                </c:ext>
              </c:extLst>
            </c:dLbl>
            <c:dLbl>
              <c:idx val="6"/>
              <c:layout>
                <c:manualLayout>
                  <c:x val="1.0307250656167987E-2"/>
                  <c:y val="-0.125200432447026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49-418A-A1D8-E9586D17E297}"/>
                </c:ext>
              </c:extLst>
            </c:dLbl>
            <c:dLbl>
              <c:idx val="7"/>
              <c:layout>
                <c:manualLayout>
                  <c:x val="1.0449584426946637E-2"/>
                  <c:y val="-6.58833581912393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249-418A-A1D8-E9586D17E297}"/>
                </c:ext>
              </c:extLst>
            </c:dLbl>
            <c:dLbl>
              <c:idx val="9"/>
              <c:layout>
                <c:manualLayout>
                  <c:x val="2.7601159230096236E-3"/>
                  <c:y val="-7.46628842253097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249-418A-A1D8-E9586D17E297}"/>
                </c:ext>
              </c:extLst>
            </c:dLbl>
            <c:dLbl>
              <c:idx val="10"/>
              <c:layout>
                <c:manualLayout>
                  <c:x val="2.1501421697287824E-2"/>
                  <c:y val="-4.60481682171377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249-418A-A1D8-E9586D17E2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Лист2!$A$1:$A$11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Лист2!$C$1:$C$11</c:f>
              <c:numCache>
                <c:formatCode>0.00</c:formatCode>
                <c:ptCount val="11"/>
                <c:pt idx="0">
                  <c:v>9.2427812699683205</c:v>
                </c:pt>
                <c:pt idx="1">
                  <c:v>0.11582283041553269</c:v>
                </c:pt>
                <c:pt idx="2">
                  <c:v>1.8579070733257343</c:v>
                </c:pt>
                <c:pt idx="3">
                  <c:v>1.16186682572609</c:v>
                </c:pt>
                <c:pt idx="4">
                  <c:v>61.381259989442697</c:v>
                </c:pt>
                <c:pt idx="5">
                  <c:v>9.5793592563513936</c:v>
                </c:pt>
                <c:pt idx="6">
                  <c:v>0.27171362137197907</c:v>
                </c:pt>
                <c:pt idx="7">
                  <c:v>13.852828322235062</c:v>
                </c:pt>
                <c:pt idx="8">
                  <c:v>4.2117392878375522E-2</c:v>
                </c:pt>
                <c:pt idx="9">
                  <c:v>0.55680793846141841</c:v>
                </c:pt>
                <c:pt idx="10">
                  <c:v>1.9375354798233781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D249-418A-A1D8-E9586D17E297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62281277340398"/>
          <c:y val="1.1415780788168847E-2"/>
          <c:w val="0.29804385389326332"/>
          <c:h val="0.96742725850598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88888888888905E-3"/>
          <c:y val="3.7426804075101155E-2"/>
          <c:w val="0.74227559055118175"/>
          <c:h val="0.94152061863265468"/>
        </c:manualLayout>
      </c:layout>
      <c:pie3DChart>
        <c:varyColors val="1"/>
        <c:ser>
          <c:idx val="0"/>
          <c:order val="0"/>
          <c:explosion val="30"/>
          <c:dPt>
            <c:idx val="0"/>
            <c:spPr>
              <a:solidFill>
                <a:srgbClr val="00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7A-41C2-A8AA-A9E4AA9EABD7}"/>
              </c:ext>
            </c:extLst>
          </c:dPt>
          <c:dPt>
            <c:idx val="1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7A-41C2-A8AA-A9E4AA9EABD7}"/>
              </c:ext>
            </c:extLst>
          </c:dPt>
          <c:dPt>
            <c:idx val="2"/>
            <c:spPr>
              <a:solidFill>
                <a:srgbClr val="FF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7A-41C2-A8AA-A9E4AA9EABD7}"/>
              </c:ext>
            </c:extLst>
          </c:dPt>
          <c:dPt>
            <c:idx val="3"/>
            <c:spPr>
              <a:solidFill>
                <a:srgbClr val="00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7A-41C2-A8AA-A9E4AA9EABD7}"/>
              </c:ext>
            </c:extLst>
          </c:dPt>
          <c:dPt>
            <c:idx val="4"/>
            <c:spPr>
              <a:solidFill>
                <a:srgbClr val="5DD5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7A-41C2-A8AA-A9E4AA9EABD7}"/>
              </c:ext>
            </c:extLst>
          </c:dPt>
          <c:dPt>
            <c:idx val="5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77A-41C2-A8AA-A9E4AA9EABD7}"/>
              </c:ext>
            </c:extLst>
          </c:dPt>
          <c:dPt>
            <c:idx val="6"/>
            <c:spPr>
              <a:solidFill>
                <a:srgbClr val="FF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77A-41C2-A8AA-A9E4AA9EABD7}"/>
              </c:ext>
            </c:extLst>
          </c:dPt>
          <c:dPt>
            <c:idx val="7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77A-41C2-A8AA-A9E4AA9EABD7}"/>
              </c:ext>
            </c:extLst>
          </c:dPt>
          <c:dPt>
            <c:idx val="8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77A-41C2-A8AA-A9E4AA9EABD7}"/>
              </c:ext>
            </c:extLst>
          </c:dPt>
          <c:dLbls>
            <c:dLbl>
              <c:idx val="0"/>
              <c:layout>
                <c:manualLayout>
                  <c:x val="-4.3197725284339488E-4"/>
                  <c:y val="-8.52679110833439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7A-41C2-A8AA-A9E4AA9EABD7}"/>
                </c:ext>
              </c:extLst>
            </c:dLbl>
            <c:dLbl>
              <c:idx val="1"/>
              <c:layout>
                <c:manualLayout>
                  <c:x val="1.8843941382327218E-2"/>
                  <c:y val="-7.58638739983909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7A-41C2-A8AA-A9E4AA9EABD7}"/>
                </c:ext>
              </c:extLst>
            </c:dLbl>
            <c:dLbl>
              <c:idx val="2"/>
              <c:layout>
                <c:manualLayout>
                  <c:x val="2.9212598425196849E-2"/>
                  <c:y val="-2.34420356055627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7A-41C2-A8AA-A9E4AA9EABD7}"/>
                </c:ext>
              </c:extLst>
            </c:dLbl>
            <c:dLbl>
              <c:idx val="4"/>
              <c:layout>
                <c:manualLayout>
                  <c:x val="0"/>
                  <c:y val="-0.1187706105284252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7A-41C2-A8AA-A9E4AA9EABD7}"/>
                </c:ext>
              </c:extLst>
            </c:dLbl>
            <c:dLbl>
              <c:idx val="5"/>
              <c:layout>
                <c:manualLayout>
                  <c:x val="-1.8334317585301838E-2"/>
                  <c:y val="-0.1008365038060407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7A-41C2-A8AA-A9E4AA9EABD7}"/>
                </c:ext>
              </c:extLst>
            </c:dLbl>
            <c:dLbl>
              <c:idx val="6"/>
              <c:layout>
                <c:manualLayout>
                  <c:x val="3.739938757655297E-3"/>
                  <c:y val="-9.8923905708029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7A-41C2-A8AA-A9E4AA9EABD7}"/>
                </c:ext>
              </c:extLst>
            </c:dLbl>
            <c:dLbl>
              <c:idx val="7"/>
              <c:layout>
                <c:manualLayout>
                  <c:x val="-3.6839238845144388E-2"/>
                  <c:y val="-8.00649959184155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7A-41C2-A8AA-A9E4AA9EABD7}"/>
                </c:ext>
              </c:extLst>
            </c:dLbl>
            <c:dLbl>
              <c:idx val="8"/>
              <c:layout>
                <c:manualLayout>
                  <c:x val="1.8151027996500441E-2"/>
                  <c:y val="-6.54451505765790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77A-41C2-A8AA-A9E4AA9EA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Лист2!$A$14:$A$22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Средства массовой информации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Лист2!$C$14:$C$22</c:f>
              <c:numCache>
                <c:formatCode>0.00</c:formatCode>
                <c:ptCount val="9"/>
                <c:pt idx="0">
                  <c:v>8.8670653858126123</c:v>
                </c:pt>
                <c:pt idx="1">
                  <c:v>2.2849025850019591</c:v>
                </c:pt>
                <c:pt idx="2">
                  <c:v>4.145428582414673E-2</c:v>
                </c:pt>
                <c:pt idx="3">
                  <c:v>60.672040866049379</c:v>
                </c:pt>
                <c:pt idx="4">
                  <c:v>9.9422744798744933</c:v>
                </c:pt>
                <c:pt idx="5">
                  <c:v>0.28261195425208752</c:v>
                </c:pt>
                <c:pt idx="6">
                  <c:v>14.599285221311646</c:v>
                </c:pt>
                <c:pt idx="7">
                  <c:v>0.57914129897900513</c:v>
                </c:pt>
                <c:pt idx="8">
                  <c:v>1.7532670302046465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77A-41C2-A8AA-A9E4AA9EABD7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44302274715669"/>
          <c:y val="0"/>
          <c:w val="0.24022364391951007"/>
          <c:h val="0.999795736586027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91248-49D9-4A2B-9470-FC7C18C91496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810E08-93CF-49EE-AE38-6669AB76C00C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1 уровень</a:t>
          </a:r>
        </a:p>
        <a:p>
          <a:r>
            <a:rPr lang="ru-RU" sz="18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dirty="0">
            <a:ln>
              <a:solidFill>
                <a:srgbClr val="FFC000"/>
              </a:solidFill>
            </a:ln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C9598F-4D61-4E76-8997-713603DD06E7}" type="parTrans" cxnId="{F721CE1B-4374-4B90-948B-9A5C49175549}">
      <dgm:prSet/>
      <dgm:spPr/>
      <dgm:t>
        <a:bodyPr/>
        <a:lstStyle/>
        <a:p>
          <a:endParaRPr lang="ru-RU"/>
        </a:p>
      </dgm:t>
    </dgm:pt>
    <dgm:pt modelId="{F4DF48DB-89C6-4A9E-B100-3982BD3CE617}" type="sibTrans" cxnId="{F721CE1B-4374-4B90-948B-9A5C49175549}">
      <dgm:prSet/>
      <dgm:spPr>
        <a:solidFill>
          <a:srgbClr val="92D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>
            <a:ln>
              <a:solidFill>
                <a:srgbClr val="00B050"/>
              </a:solidFill>
            </a:ln>
            <a:solidFill>
              <a:srgbClr val="00B050"/>
            </a:solidFill>
          </a:endParaRPr>
        </a:p>
      </dgm:t>
    </dgm:pt>
    <dgm:pt modelId="{36126501-3FB0-4B7B-A6C7-CE0C3E8FDCF7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rPr>
            <a:t>2 уровень</a:t>
          </a:r>
        </a:p>
        <a:p>
          <a:r>
            <a:rPr lang="ru-RU" sz="1800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rPr>
            <a:t>БЮДЖЕТ РЕСПУБЛИК, КРАЕВ, ОБЛАСТЕЙ</a:t>
          </a:r>
        </a:p>
      </dgm:t>
    </dgm:pt>
    <dgm:pt modelId="{606FE92D-F20A-4425-A6BE-2585284A6400}" type="parTrans" cxnId="{74BD6345-C270-4730-A394-8F84719E5B4E}">
      <dgm:prSet/>
      <dgm:spPr/>
      <dgm:t>
        <a:bodyPr/>
        <a:lstStyle/>
        <a:p>
          <a:endParaRPr lang="ru-RU"/>
        </a:p>
      </dgm:t>
    </dgm:pt>
    <dgm:pt modelId="{63BBAF0F-66BE-4CC8-A33A-EDEDD5ED5D5C}" type="sibTrans" cxnId="{74BD6345-C270-4730-A394-8F84719E5B4E}">
      <dgm:prSet/>
      <dgm:spPr>
        <a:solidFill>
          <a:srgbClr val="92D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FA00338-41D7-4763-8382-A3E2DA2F0966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 уровень</a:t>
          </a:r>
        </a:p>
        <a:p>
          <a:r>
            <a:rPr lang="ru-RU" sz="18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МЕСТНЫЕ БЮДЖЕТЫ</a:t>
          </a:r>
          <a:endParaRPr lang="ru-RU" sz="1800" dirty="0">
            <a:ln>
              <a:solidFill>
                <a:schemeClr val="accent2">
                  <a:lumMod val="75000"/>
                </a:schemeClr>
              </a:solidFill>
            </a:ln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3B364E-7B15-48B8-9D36-6B49A8990BE0}" type="parTrans" cxnId="{BD709B9A-737C-469F-964F-126488FBA065}">
      <dgm:prSet/>
      <dgm:spPr/>
      <dgm:t>
        <a:bodyPr/>
        <a:lstStyle/>
        <a:p>
          <a:endParaRPr lang="ru-RU"/>
        </a:p>
      </dgm:t>
    </dgm:pt>
    <dgm:pt modelId="{0943CC4D-1FA7-4D2C-8F47-B7E735A0C5E9}" type="sibTrans" cxnId="{BD709B9A-737C-469F-964F-126488FBA065}">
      <dgm:prSet/>
      <dgm:spPr/>
      <dgm:t>
        <a:bodyPr/>
        <a:lstStyle/>
        <a:p>
          <a:endParaRPr lang="ru-RU"/>
        </a:p>
      </dgm:t>
    </dgm:pt>
    <dgm:pt modelId="{92ED4D08-92DA-4E82-A3B1-95C4CB7FB508}" type="pres">
      <dgm:prSet presAssocID="{EBD91248-49D9-4A2B-9470-FC7C18C914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02403E-D477-4638-BC4B-575B568D42CC}" type="pres">
      <dgm:prSet presAssocID="{EBD91248-49D9-4A2B-9470-FC7C18C91496}" presName="dummyMaxCanvas" presStyleCnt="0">
        <dgm:presLayoutVars/>
      </dgm:prSet>
      <dgm:spPr/>
    </dgm:pt>
    <dgm:pt modelId="{5364235D-4E91-4849-AED1-B2C2E2D7050B}" type="pres">
      <dgm:prSet presAssocID="{EBD91248-49D9-4A2B-9470-FC7C18C9149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71594-44B6-4075-8E25-9B28C6F463B1}" type="pres">
      <dgm:prSet presAssocID="{EBD91248-49D9-4A2B-9470-FC7C18C91496}" presName="ThreeNodes_2" presStyleLbl="node1" presStyleIdx="1" presStyleCnt="3" custScaleX="10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2695E-CF2C-4A13-BC64-848FE661A20D}" type="pres">
      <dgm:prSet presAssocID="{EBD91248-49D9-4A2B-9470-FC7C18C9149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58926-C25D-4356-819E-7ED428DDCD03}" type="pres">
      <dgm:prSet presAssocID="{EBD91248-49D9-4A2B-9470-FC7C18C9149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FA6A0-4B36-4166-A3FE-C5133ACDFCF0}" type="pres">
      <dgm:prSet presAssocID="{EBD91248-49D9-4A2B-9470-FC7C18C9149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92075-D562-48D9-99DC-C6D6DF5F2721}" type="pres">
      <dgm:prSet presAssocID="{EBD91248-49D9-4A2B-9470-FC7C18C9149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B4BC6-5B09-42CA-AEF7-93270EB7377A}" type="pres">
      <dgm:prSet presAssocID="{EBD91248-49D9-4A2B-9470-FC7C18C9149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6115F-E3B0-44D4-B8F8-C900A358220F}" type="pres">
      <dgm:prSet presAssocID="{EBD91248-49D9-4A2B-9470-FC7C18C9149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C05B3-B72F-4F6A-97FE-0E608219857E}" type="presOf" srcId="{8FA00338-41D7-4763-8382-A3E2DA2F0966}" destId="{85B2695E-CF2C-4A13-BC64-848FE661A20D}" srcOrd="0" destOrd="0" presId="urn:microsoft.com/office/officeart/2005/8/layout/vProcess5"/>
    <dgm:cxn modelId="{74BD6345-C270-4730-A394-8F84719E5B4E}" srcId="{EBD91248-49D9-4A2B-9470-FC7C18C91496}" destId="{36126501-3FB0-4B7B-A6C7-CE0C3E8FDCF7}" srcOrd="1" destOrd="0" parTransId="{606FE92D-F20A-4425-A6BE-2585284A6400}" sibTransId="{63BBAF0F-66BE-4CC8-A33A-EDEDD5ED5D5C}"/>
    <dgm:cxn modelId="{4E99266C-ACE2-460A-B5CB-8DBCD534DC74}" type="presOf" srcId="{05810E08-93CF-49EE-AE38-6669AB76C00C}" destId="{5364235D-4E91-4849-AED1-B2C2E2D7050B}" srcOrd="0" destOrd="0" presId="urn:microsoft.com/office/officeart/2005/8/layout/vProcess5"/>
    <dgm:cxn modelId="{04F1621F-C73D-4CE0-A1AE-CE26A29DDF82}" type="presOf" srcId="{EBD91248-49D9-4A2B-9470-FC7C18C91496}" destId="{92ED4D08-92DA-4E82-A3B1-95C4CB7FB508}" srcOrd="0" destOrd="0" presId="urn:microsoft.com/office/officeart/2005/8/layout/vProcess5"/>
    <dgm:cxn modelId="{F9432966-9667-44CA-9986-A8E3A0FF27C3}" type="presOf" srcId="{36126501-3FB0-4B7B-A6C7-CE0C3E8FDCF7}" destId="{F88B4BC6-5B09-42CA-AEF7-93270EB7377A}" srcOrd="1" destOrd="0" presId="urn:microsoft.com/office/officeart/2005/8/layout/vProcess5"/>
    <dgm:cxn modelId="{E6DB685E-65D8-4826-8C3D-DB2180B5A8D3}" type="presOf" srcId="{36126501-3FB0-4B7B-A6C7-CE0C3E8FDCF7}" destId="{F9D71594-44B6-4075-8E25-9B28C6F463B1}" srcOrd="0" destOrd="0" presId="urn:microsoft.com/office/officeart/2005/8/layout/vProcess5"/>
    <dgm:cxn modelId="{63B853AC-BA16-4614-A441-B5BCAB3251C8}" type="presOf" srcId="{F4DF48DB-89C6-4A9E-B100-3982BD3CE617}" destId="{E1458926-C25D-4356-819E-7ED428DDCD03}" srcOrd="0" destOrd="0" presId="urn:microsoft.com/office/officeart/2005/8/layout/vProcess5"/>
    <dgm:cxn modelId="{D3CBD91A-7924-4A94-97A6-7021C37B302F}" type="presOf" srcId="{8FA00338-41D7-4763-8382-A3E2DA2F0966}" destId="{D766115F-E3B0-44D4-B8F8-C900A358220F}" srcOrd="1" destOrd="0" presId="urn:microsoft.com/office/officeart/2005/8/layout/vProcess5"/>
    <dgm:cxn modelId="{BD709B9A-737C-469F-964F-126488FBA065}" srcId="{EBD91248-49D9-4A2B-9470-FC7C18C91496}" destId="{8FA00338-41D7-4763-8382-A3E2DA2F0966}" srcOrd="2" destOrd="0" parTransId="{703B364E-7B15-48B8-9D36-6B49A8990BE0}" sibTransId="{0943CC4D-1FA7-4D2C-8F47-B7E735A0C5E9}"/>
    <dgm:cxn modelId="{2038CA2B-B22A-4B4F-964A-E4133126A6D1}" type="presOf" srcId="{05810E08-93CF-49EE-AE38-6669AB76C00C}" destId="{1CF92075-D562-48D9-99DC-C6D6DF5F2721}" srcOrd="1" destOrd="0" presId="urn:microsoft.com/office/officeart/2005/8/layout/vProcess5"/>
    <dgm:cxn modelId="{B654BAE6-1B38-4504-9F38-44A33C9323A2}" type="presOf" srcId="{63BBAF0F-66BE-4CC8-A33A-EDEDD5ED5D5C}" destId="{FABFA6A0-4B36-4166-A3FE-C5133ACDFCF0}" srcOrd="0" destOrd="0" presId="urn:microsoft.com/office/officeart/2005/8/layout/vProcess5"/>
    <dgm:cxn modelId="{F721CE1B-4374-4B90-948B-9A5C49175549}" srcId="{EBD91248-49D9-4A2B-9470-FC7C18C91496}" destId="{05810E08-93CF-49EE-AE38-6669AB76C00C}" srcOrd="0" destOrd="0" parTransId="{65C9598F-4D61-4E76-8997-713603DD06E7}" sibTransId="{F4DF48DB-89C6-4A9E-B100-3982BD3CE617}"/>
    <dgm:cxn modelId="{D92C0D99-C58E-434A-B07E-696EAAA507AA}" type="presParOf" srcId="{92ED4D08-92DA-4E82-A3B1-95C4CB7FB508}" destId="{0202403E-D477-4638-BC4B-575B568D42CC}" srcOrd="0" destOrd="0" presId="urn:microsoft.com/office/officeart/2005/8/layout/vProcess5"/>
    <dgm:cxn modelId="{1A89701A-4020-4957-BEB7-2ED6D46BB2FF}" type="presParOf" srcId="{92ED4D08-92DA-4E82-A3B1-95C4CB7FB508}" destId="{5364235D-4E91-4849-AED1-B2C2E2D7050B}" srcOrd="1" destOrd="0" presId="urn:microsoft.com/office/officeart/2005/8/layout/vProcess5"/>
    <dgm:cxn modelId="{5C4F58BF-BFB5-4CB3-92D0-3CABCC2DC7BD}" type="presParOf" srcId="{92ED4D08-92DA-4E82-A3B1-95C4CB7FB508}" destId="{F9D71594-44B6-4075-8E25-9B28C6F463B1}" srcOrd="2" destOrd="0" presId="urn:microsoft.com/office/officeart/2005/8/layout/vProcess5"/>
    <dgm:cxn modelId="{BB10A319-4EB3-4C0D-BF80-ACEAC021DB52}" type="presParOf" srcId="{92ED4D08-92DA-4E82-A3B1-95C4CB7FB508}" destId="{85B2695E-CF2C-4A13-BC64-848FE661A20D}" srcOrd="3" destOrd="0" presId="urn:microsoft.com/office/officeart/2005/8/layout/vProcess5"/>
    <dgm:cxn modelId="{95444286-298E-48D3-805C-95D4BEEBAF28}" type="presParOf" srcId="{92ED4D08-92DA-4E82-A3B1-95C4CB7FB508}" destId="{E1458926-C25D-4356-819E-7ED428DDCD03}" srcOrd="4" destOrd="0" presId="urn:microsoft.com/office/officeart/2005/8/layout/vProcess5"/>
    <dgm:cxn modelId="{B78693B5-B2B6-4351-9985-409736560D48}" type="presParOf" srcId="{92ED4D08-92DA-4E82-A3B1-95C4CB7FB508}" destId="{FABFA6A0-4B36-4166-A3FE-C5133ACDFCF0}" srcOrd="5" destOrd="0" presId="urn:microsoft.com/office/officeart/2005/8/layout/vProcess5"/>
    <dgm:cxn modelId="{AA1F1DBE-B89A-4B75-A5F1-1BCD66E8546E}" type="presParOf" srcId="{92ED4D08-92DA-4E82-A3B1-95C4CB7FB508}" destId="{1CF92075-D562-48D9-99DC-C6D6DF5F2721}" srcOrd="6" destOrd="0" presId="urn:microsoft.com/office/officeart/2005/8/layout/vProcess5"/>
    <dgm:cxn modelId="{59E57569-0A29-4495-8461-88094E697AC1}" type="presParOf" srcId="{92ED4D08-92DA-4E82-A3B1-95C4CB7FB508}" destId="{F88B4BC6-5B09-42CA-AEF7-93270EB7377A}" srcOrd="7" destOrd="0" presId="urn:microsoft.com/office/officeart/2005/8/layout/vProcess5"/>
    <dgm:cxn modelId="{671D2453-8296-45AE-9D32-B0224CD87C54}" type="presParOf" srcId="{92ED4D08-92DA-4E82-A3B1-95C4CB7FB508}" destId="{D766115F-E3B0-44D4-B8F8-C900A358220F}" srcOrd="8" destOrd="0" presId="urn:microsoft.com/office/officeart/2005/8/layout/vProcess5"/>
  </dgm:cxnLst>
  <dgm:bg/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64235D-4E91-4849-AED1-B2C2E2D7050B}">
      <dsp:nvSpPr>
        <dsp:cNvPr id="0" name=""/>
        <dsp:cNvSpPr/>
      </dsp:nvSpPr>
      <dsp:spPr>
        <a:xfrm>
          <a:off x="0" y="0"/>
          <a:ext cx="4412469" cy="9858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1 уровень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kern="1200" dirty="0">
            <a:ln>
              <a:solidFill>
                <a:srgbClr val="FFC000"/>
              </a:solidFill>
            </a:ln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406414" cy="985844"/>
      </dsp:txXfrm>
    </dsp:sp>
    <dsp:sp modelId="{F9D71594-44B6-4075-8E25-9B28C6F463B1}">
      <dsp:nvSpPr>
        <dsp:cNvPr id="0" name=""/>
        <dsp:cNvSpPr/>
      </dsp:nvSpPr>
      <dsp:spPr>
        <a:xfrm>
          <a:off x="190509" y="1150151"/>
          <a:ext cx="4810120" cy="985844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rPr>
            <a:t>2 уровень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rPr>
            <a:t>БЮДЖЕТ РЕСПУБЛИК, КРАЕВ, ОБЛАСТЕЙ</a:t>
          </a:r>
        </a:p>
      </dsp:txBody>
      <dsp:txXfrm>
        <a:off x="190509" y="1150151"/>
        <a:ext cx="3687150" cy="985844"/>
      </dsp:txXfrm>
    </dsp:sp>
    <dsp:sp modelId="{85B2695E-CF2C-4A13-BC64-848FE661A20D}">
      <dsp:nvSpPr>
        <dsp:cNvPr id="0" name=""/>
        <dsp:cNvSpPr/>
      </dsp:nvSpPr>
      <dsp:spPr>
        <a:xfrm>
          <a:off x="778670" y="2300303"/>
          <a:ext cx="4412469" cy="98584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 уровень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МЕСТНЫЕ БЮДЖЕТЫ</a:t>
          </a:r>
          <a:endParaRPr lang="ru-RU" sz="1800" kern="1200" dirty="0">
            <a:ln>
              <a:solidFill>
                <a:schemeClr val="accent2">
                  <a:lumMod val="75000"/>
                </a:schemeClr>
              </a:solidFill>
            </a:ln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8670" y="2300303"/>
        <a:ext cx="3382334" cy="985844"/>
      </dsp:txXfrm>
    </dsp:sp>
    <dsp:sp modelId="{E1458926-C25D-4356-819E-7ED428DDCD03}">
      <dsp:nvSpPr>
        <dsp:cNvPr id="0" name=""/>
        <dsp:cNvSpPr/>
      </dsp:nvSpPr>
      <dsp:spPr>
        <a:xfrm>
          <a:off x="3771670" y="747598"/>
          <a:ext cx="640798" cy="640798"/>
        </a:xfrm>
        <a:prstGeom prst="downArrow">
          <a:avLst>
            <a:gd name="adj1" fmla="val 55000"/>
            <a:gd name="adj2" fmla="val 45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00B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n>
              <a:solidFill>
                <a:srgbClr val="00B050"/>
              </a:solidFill>
            </a:ln>
            <a:solidFill>
              <a:srgbClr val="00B050"/>
            </a:solidFill>
          </a:endParaRPr>
        </a:p>
      </dsp:txBody>
      <dsp:txXfrm>
        <a:off x="3771670" y="747598"/>
        <a:ext cx="640798" cy="640798"/>
      </dsp:txXfrm>
    </dsp:sp>
    <dsp:sp modelId="{FABFA6A0-4B36-4166-A3FE-C5133ACDFCF0}">
      <dsp:nvSpPr>
        <dsp:cNvPr id="0" name=""/>
        <dsp:cNvSpPr/>
      </dsp:nvSpPr>
      <dsp:spPr>
        <a:xfrm>
          <a:off x="4161005" y="1891178"/>
          <a:ext cx="640798" cy="640798"/>
        </a:xfrm>
        <a:prstGeom prst="downArrow">
          <a:avLst>
            <a:gd name="adj1" fmla="val 55000"/>
            <a:gd name="adj2" fmla="val 45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00B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4161005" y="1891178"/>
        <a:ext cx="640798" cy="640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53D3-7B3A-4C51-AFA7-AC002E4E639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75F41-4C4C-4585-AB1E-1E21C67B0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5.gif"/><Relationship Id="rId4" Type="http://schemas.openxmlformats.org/officeDocument/2006/relationships/diagramData" Target="../diagrams/data1.xml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3PCV/zyrwVf17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3.jpeg"/><Relationship Id="rId9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image" Target="../media/image104.jpe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image" Target="../media/image106.jpe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uprfin_raion@mail.ru" TargetMode="External"/><Relationship Id="rId4" Type="http://schemas.openxmlformats.org/officeDocument/2006/relationships/image" Target="../media/image10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721788_large_57929344_light_texture_by_Insan_Stock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8" name="Рисунок 7" descr="Cтела_-Железногорский_район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14290"/>
            <a:ext cx="2857488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ндросово ценрковь казанской ико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357430"/>
            <a:ext cx="2714644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ихайловка церковь николая чудотворц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5357826"/>
            <a:ext cx="2286016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ажово разветь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43578"/>
            <a:ext cx="2214578" cy="1214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туденок церковь неупиваемая чаша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3857628"/>
            <a:ext cx="285752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2786058"/>
            <a:ext cx="55721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 проекту Решения Представительного Собрания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«О бюджете муниципального района «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 год и плановый период 2023 и 2024 годов»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785926"/>
            <a:ext cx="6072230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6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600" dirty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Стела-в-честь-Курской-битвы-первый-памятник-на-территории-музея-заповедника-Большой-Дуб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5072074"/>
            <a:ext cx="300039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14488"/>
            <a:ext cx="7704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денежные средства,</a:t>
            </a:r>
          </a:p>
          <a:p>
            <a:pPr algn="just"/>
            <a:r>
              <a:rPr lang="ru-RU" sz="2000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перечисляемые из одного бюджета бюджетной системы РФ другому</a:t>
            </a:r>
            <a:endParaRPr lang="ru-RU" sz="2000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500306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2500306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794" y="2500306"/>
            <a:ext cx="264320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714752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дар, пожертвование)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857760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приходить на помощь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00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3714752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определенной конкретной цели их использования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54" y="4786322"/>
            <a:ext cx="2714644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7554" y="5943600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6" y="3714752"/>
            <a:ext cx="264317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даете своему ребенку «карманные деньги»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794" y="4857760"/>
            <a:ext cx="2643206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00794" y="5943600"/>
            <a:ext cx="2643206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«добавляете» денег для того, чтобы ваш ребенок купил себе новый телефон ( а остальные он накопил сам)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7" idx="3"/>
            <a:endCxn id="8" idx="1"/>
          </p:cNvCxnSpPr>
          <p:nvPr/>
        </p:nvCxnSpPr>
        <p:spPr>
          <a:xfrm>
            <a:off x="2786050" y="2957506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9" idx="1"/>
          </p:cNvCxnSpPr>
          <p:nvPr/>
        </p:nvCxnSpPr>
        <p:spPr>
          <a:xfrm>
            <a:off x="6072198" y="3000372"/>
            <a:ext cx="42859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86050" y="4214818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2" idx="3"/>
            <a:endCxn id="15" idx="1"/>
          </p:cNvCxnSpPr>
          <p:nvPr/>
        </p:nvCxnSpPr>
        <p:spPr>
          <a:xfrm>
            <a:off x="2786050" y="6400800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72198" y="4214818"/>
            <a:ext cx="35719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072198" y="6429396"/>
            <a:ext cx="42859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 descr="images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45782">
            <a:off x="6527656" y="1105717"/>
            <a:ext cx="974964" cy="950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Рисунок 108" descr="images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45782">
            <a:off x="7927297" y="1402609"/>
            <a:ext cx="1036318" cy="1010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" name="Выгнутая вверх стрелка 109"/>
          <p:cNvSpPr/>
          <p:nvPr/>
        </p:nvSpPr>
        <p:spPr>
          <a:xfrm rot="797725">
            <a:off x="7143768" y="714356"/>
            <a:ext cx="1500198" cy="642942"/>
          </a:xfrm>
          <a:prstGeom prst="curvedDownArrow">
            <a:avLst>
              <a:gd name="adj1" fmla="val 25000"/>
              <a:gd name="adj2" fmla="val 57444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2786050" y="5357826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14" idx="3"/>
            <a:endCxn id="17" idx="1"/>
          </p:cNvCxnSpPr>
          <p:nvPr/>
        </p:nvCxnSpPr>
        <p:spPr>
          <a:xfrm>
            <a:off x="6072198" y="5286388"/>
            <a:ext cx="428596" cy="285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8196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</a:t>
            </a:r>
            <a:endParaRPr lang="ru-RU" sz="2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214554"/>
            <a:ext cx="1557342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144166" y="2999578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62" y="3214686"/>
            <a:ext cx="7643866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144166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8359008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15142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3643314"/>
            <a:ext cx="257173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43240" y="3643314"/>
            <a:ext cx="264320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функциям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3643314"/>
            <a:ext cx="2857488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ведомствам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715142" y="4714090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179091" y="4679165"/>
            <a:ext cx="35719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8393933" y="4679165"/>
            <a:ext cx="35719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0" y="4857760"/>
            <a:ext cx="2643174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Документ, определяющий цели и задачи муниципальной политики в определенной сфере, способы из достижения и примерные объемы используемых финансов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3240" y="4857760"/>
            <a:ext cx="2643206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Функциональная классификация бюджетных расходов отражает направление средств на выполнение конкретных функций органов самоуправления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12" y="4857760"/>
            <a:ext cx="2857488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включает в себя группировку расходов бюджета, которая отражает распределение бюджетных средств по главным распорядителям средств бюджетов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8684">
            <a:off x="1023406" y="1867156"/>
            <a:ext cx="2428860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54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0"/>
            <a:ext cx="627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0290__jY7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3571868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14480" y="928670"/>
            <a:ext cx="399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786058"/>
            <a:ext cx="2357422" cy="4071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не должен превышать собственные доходы (ст.107 БК Р)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долга не должны превышать 15% расходов бюджета за исключение субвенций (ст.111 БК РФ)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1571612"/>
            <a:ext cx="4643470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возникает в силу осуществления заимствований.</a:t>
            </a:r>
          </a:p>
          <a:p>
            <a:pPr algn="ctr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Заимствования необходимы для: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3429000"/>
            <a:ext cx="2286016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3429000"/>
            <a:ext cx="214314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Погашения долговых обязательств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786314" y="2786058"/>
            <a:ext cx="642942" cy="5715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86644" y="2786058"/>
            <a:ext cx="642942" cy="5715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5036744" y="4535892"/>
            <a:ext cx="214314" cy="794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37074" y="4535892"/>
            <a:ext cx="214314" cy="794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43504" y="4643446"/>
            <a:ext cx="2500330" cy="1588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072992" y="4856966"/>
            <a:ext cx="428628" cy="1588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6248" y="5143512"/>
            <a:ext cx="3643338" cy="17144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заимствования подлежат учету в долговой книге: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банковские кредиты;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бюджетные кредиты;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размещение ценных бумаг;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предоставление гарантий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images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5143512"/>
            <a:ext cx="1214414" cy="1714488"/>
          </a:xfrm>
          <a:prstGeom prst="rect">
            <a:avLst/>
          </a:prstGeom>
          <a:ln>
            <a:solidFill>
              <a:srgbClr val="0F511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0" y="1571612"/>
          <a:ext cx="519114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0"/>
            <a:ext cx="8001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это совокупность всех бюджетов РФ: федерального, региональных, местных, государственных внебюджетных фондов</a:t>
            </a:r>
            <a:endParaRPr lang="ru-RU" sz="2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143504" y="4143380"/>
            <a:ext cx="714380" cy="55607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3929066"/>
            <a:ext cx="3214678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286644" y="4786322"/>
            <a:ext cx="500066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1-го городского поселения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56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 12 сельских поселений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57290" y="5357826"/>
            <a:ext cx="7358114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>
            <a:off x="1214414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572496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images (7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9124" y="1571612"/>
            <a:ext cx="2466975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map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29190" y="2786058"/>
            <a:ext cx="928694" cy="92869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857884" y="2857496"/>
            <a:ext cx="2643206" cy="83099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Курской области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9c60_3dd180c6_L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1538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886" y="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ЖЕЛЕЗНОГОРСКОГО РАЙОНА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eleznogorskiy_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0604" y="2643182"/>
            <a:ext cx="3373396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643182"/>
            <a:ext cx="5786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середине 1973 года в связи с отводом земель под Михайловский ГОК были ликвидированы два сельсовета: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Курбакинский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Гремяченский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жители их населенных пунктов переселены в город Железногорск. В январе 1985 года образован Магнитный поселковый совет с центром – поселок Магнитный.</a:t>
            </a:r>
          </a:p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1986 году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Большебобровский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 был ликвидирован и на его базе образованы два сельсовета: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Копенский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1996 году образован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Студенокский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конце 1989 года –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сельсоветы. В 1989 году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Погорельцевский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 был разделен на два: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Снецкой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 декабря 1991 года в состав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входили три сельсовета из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Фатежского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Нижнеждановский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Линецкий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объединения сельсоветов в 2018 году в состав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входят 12 сельских поселений: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Веретенинский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Линецкий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Михаловский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Рышковский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Студенокский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Троицкий – и  городское поселение  поселок Магнитный.</a:t>
            </a:r>
            <a:endParaRPr lang="ru-RU" sz="15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85794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РСФСР от 12 января 1965 года был образован        </a:t>
            </a:r>
            <a:r>
              <a:rPr lang="ru-RU" sz="1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центром в городе Железногорске. В состав района вошло 13 сельсоветов: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Андросовский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Большебобровский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Гремяченский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Курбакинский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Расторогский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Рышковский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Погорельцевский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Михайловский,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Старобузский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Трояновский,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Остаповский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07167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июне 1965 года в состав района включен из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Фатежского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Троицкий сельсовет. В 1984 году в него вошли населенные пункты ликвидированного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Старобузского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5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svetlyi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42976" cy="121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0"/>
            <a:ext cx="785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этапы подготовки бюджета муниципального района в 2022 году</a:t>
            </a:r>
            <a:endParaRPr lang="ru-RU" sz="2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714356"/>
            <a:ext cx="6429388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Определение основных подходов к формированию бюджета муниципального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42873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214311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Работа управлений по подготовке и обоснованию бюджетных ассигнований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670" y="4286256"/>
            <a:ext cx="7072330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рассматривается Представительным Собранием в  </a:t>
            </a:r>
            <a:r>
              <a:rPr lang="en-US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чтении</a:t>
            </a:r>
          </a:p>
          <a:p>
            <a:pPr algn="ctr"/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70" y="5143512"/>
            <a:ext cx="7072330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Публичные слушания  Проекта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1670" y="6072182"/>
            <a:ext cx="7072330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рассматривается Представительным Собранием во  </a:t>
            </a:r>
            <a:r>
              <a:rPr lang="en-US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чтении</a:t>
            </a:r>
            <a:r>
              <a:rPr lang="en-US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окончательном варианте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71670" y="285749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бюджета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71670" y="357187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Внесение проекта бюджета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на рассмотрение в Представительное Собрание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calend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14620"/>
            <a:ext cx="2000232" cy="92869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28596" y="3000372"/>
            <a:ext cx="1186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Сентябрь-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calend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28802"/>
            <a:ext cx="2000232" cy="85725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57158" y="2285992"/>
            <a:ext cx="116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Июль-август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14422"/>
            <a:ext cx="2000232" cy="78581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42910" y="1500174"/>
            <a:ext cx="616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calend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642918"/>
            <a:ext cx="1500198" cy="642942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428728" y="857232"/>
            <a:ext cx="989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Май-июнь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500438"/>
            <a:ext cx="2000232" cy="78581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8596" y="3786190"/>
            <a:ext cx="119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15 ноября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14818"/>
            <a:ext cx="2000232" cy="78581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85720" y="4500570"/>
            <a:ext cx="1521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20 ноября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72074"/>
            <a:ext cx="2000232" cy="928694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357158" y="5357826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10  декабря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00768"/>
            <a:ext cx="2000232" cy="85723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00034" y="6215082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20 декабря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14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0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43042" y="4000504"/>
            <a:ext cx="2000264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29322" y="2214554"/>
            <a:ext cx="2214578" cy="14144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57620" y="1071546"/>
            <a:ext cx="2214578" cy="1414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29322" y="392906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57620" y="5214950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9875536">
            <a:off x="2315334" y="11867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945098">
            <a:off x="5863658" y="1204871"/>
            <a:ext cx="1914019" cy="66204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5400000">
            <a:off x="7601906" y="3470931"/>
            <a:ext cx="1785949" cy="701962"/>
          </a:xfrm>
          <a:prstGeom prst="curvedDownArrow">
            <a:avLst/>
          </a:prstGeom>
          <a:solidFill>
            <a:srgbClr val="0F511F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16200000">
            <a:off x="384842" y="35441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2440699">
            <a:off x="2171009" y="5798045"/>
            <a:ext cx="1773815" cy="69117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8892616">
            <a:off x="5900696" y="5717736"/>
            <a:ext cx="1879104" cy="697632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571604" y="357166"/>
            <a:ext cx="1928826" cy="642942"/>
          </a:xfrm>
          <a:prstGeom prst="wedgeRectCallout">
            <a:avLst>
              <a:gd name="adj1" fmla="val 151944"/>
              <a:gd name="adj2" fmla="val 739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7143768" y="428604"/>
            <a:ext cx="2000232" cy="755524"/>
          </a:xfrm>
          <a:prstGeom prst="wedgeRectCallout">
            <a:avLst>
              <a:gd name="adj1" fmla="val -16029"/>
              <a:gd name="adj2" fmla="val 21727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 со стрелкой вверх 28"/>
          <p:cNvSpPr/>
          <p:nvPr/>
        </p:nvSpPr>
        <p:spPr>
          <a:xfrm rot="20252795">
            <a:off x="7539076" y="5072871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власти, местная администрация</a:t>
            </a:r>
            <a:endParaRPr lang="ru-RU" sz="13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верх 29"/>
          <p:cNvSpPr/>
          <p:nvPr/>
        </p:nvSpPr>
        <p:spPr>
          <a:xfrm rot="1794133">
            <a:off x="671912" y="4975128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14282" y="1500174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4000496" y="4214818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73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214290"/>
            <a:ext cx="73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ЧЕМ ОСНОВЫВАЕТСЯ СОСТАВЛЕНИЕ ПРОЕКТА БЮДЖЕТА ЖЕЛЕЗНОГОРСКОГО РАЙОНА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2857496"/>
            <a:ext cx="2786082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основывается на :</a:t>
            </a:r>
            <a:endParaRPr lang="ru-RU" sz="1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4143372" y="2143116"/>
            <a:ext cx="571504" cy="57150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4214818"/>
            <a:ext cx="571504" cy="5715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000760" y="3143248"/>
            <a:ext cx="642942" cy="5000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2214546" y="3214686"/>
            <a:ext cx="692656" cy="50006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00364" y="150017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4929198"/>
            <a:ext cx="328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sz="1600" dirty="0" err="1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000372"/>
            <a:ext cx="2214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Курскоой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области</a:t>
            </a:r>
            <a:endParaRPr lang="ru-RU" sz="1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3071810"/>
            <a:ext cx="2500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ages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2286016" cy="1500198"/>
          </a:xfrm>
          <a:prstGeom prst="rect">
            <a:avLst/>
          </a:prstGeom>
        </p:spPr>
      </p:pic>
      <p:pic>
        <p:nvPicPr>
          <p:cNvPr id="17" name="Рисунок 16" descr="images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5072074"/>
            <a:ext cx="2286016" cy="1428760"/>
          </a:xfrm>
          <a:prstGeom prst="rect">
            <a:avLst/>
          </a:prstGeom>
        </p:spPr>
      </p:pic>
      <p:pic>
        <p:nvPicPr>
          <p:cNvPr id="18" name="Рисунок 17" descr="скачанные файлы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1428736"/>
            <a:ext cx="2286000" cy="1404936"/>
          </a:xfrm>
          <a:prstGeom prst="rect">
            <a:avLst/>
          </a:prstGeom>
        </p:spPr>
      </p:pic>
      <p:pic>
        <p:nvPicPr>
          <p:cNvPr id="19" name="Рисунок 18" descr="скачанные файлы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48479" y="5000636"/>
            <a:ext cx="2295521" cy="135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ЖЕЛЕЗНОГОРСКОГО РАЙОНА КУРСКОЙ ОБЛАСТИ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1285860"/>
            <a:ext cx="1285852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принципов инициативного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57290" y="1285860"/>
            <a:ext cx="1428760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адресное решение социальных проблем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57488" y="1285860"/>
            <a:ext cx="1785950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качества муниципальных услуг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76" y="1285860"/>
            <a:ext cx="2000264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модернизации экономики и повышения ее конкурентоспособности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86050" y="3357562"/>
            <a:ext cx="3429024" cy="128588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ПОЛИТИКА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000636"/>
            <a:ext cx="2285984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57422" y="5000636"/>
            <a:ext cx="2428892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общественными финансами, эффективности расходования бюджетных средств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57752" y="5000636"/>
            <a:ext cx="1928826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бюджета на основе муниципальных программ и достижение поставленных целей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58016" y="5000636"/>
            <a:ext cx="2285984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всех решений в пределах утвержденных предельных объемов расходов на реализацию муниципальных программ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071538" y="3571876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500166" y="4357694"/>
            <a:ext cx="1214446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215074" y="3571876"/>
            <a:ext cx="107157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215074" y="4429132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50067" y="3250405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751653" y="3249611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1321571" y="4679165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680347" y="4678371"/>
            <a:ext cx="500066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32" idx="0"/>
          </p:cNvCxnSpPr>
          <p:nvPr/>
        </p:nvCxnSpPr>
        <p:spPr>
          <a:xfrm rot="5400000">
            <a:off x="3429786" y="4857760"/>
            <a:ext cx="28495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394067" y="4821247"/>
            <a:ext cx="356396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608645" y="4821247"/>
            <a:ext cx="356396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3286513" y="3142851"/>
            <a:ext cx="428628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5572529" y="3142851"/>
            <a:ext cx="428628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6858016" y="1214422"/>
            <a:ext cx="2285984" cy="17145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и прозрачности информации об управлении общественными финансами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286644" y="3071810"/>
            <a:ext cx="1857356" cy="128588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недопущение кредиторской задолженности по заработной плате и соц.выплатам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0" y="3714752"/>
            <a:ext cx="1500166" cy="1214446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усиление внутреннего и внешнего финансового контроля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rot="5400000">
            <a:off x="1750596" y="3250008"/>
            <a:ext cx="642942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6)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2071678"/>
            <a:ext cx="3571900" cy="642942"/>
          </a:xfrm>
          <a:prstGeom prst="roundRect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НАЛОГОВАЯ ПОЛИТИКА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14290"/>
            <a:ext cx="79295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ЖЕЛЕЗНОГОРСКОГО РАЙОНА КУРСКОЙ ОБЛАСТИ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00100" y="2500306"/>
            <a:ext cx="178595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57950" y="2500306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15142" y="2785264"/>
            <a:ext cx="571504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787504" y="2785264"/>
            <a:ext cx="571504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572662" y="2928140"/>
            <a:ext cx="428628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358612" y="2928140"/>
            <a:ext cx="428628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0" y="3143248"/>
            <a:ext cx="2285984" cy="32861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мобилизация резервов доходной базы консолидированного бюджета района, содействие инвестиционным процессам в экономике, применения мер налогового стимулирования в целях обеспечения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привлекатености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экономики района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7422" y="3143248"/>
            <a:ext cx="2428892" cy="32147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предложений, направленных на выравнивание  условий налогообложения граждан, организаций района, проведение работы по оптимизации недвижимого имущества с учетом их кадастровой стоимости, совершенствование специальных налоговых режимов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3143248"/>
            <a:ext cx="2000232" cy="32147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ежегодная оценка эффективности предоставляемых (планируемых к предоставлению) местных налоговых льгот, оценка общей величины и динамики налоговых расходов консолидированного бюджета района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00892" y="3143248"/>
            <a:ext cx="2143108" cy="23574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налогового администрирования, реализация мер по противодействию уклонению от уплаты налогов и других обязательных платежей в бюджет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original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071546"/>
            <a:ext cx="2009772" cy="141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0"/>
            <a:ext cx="81548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0"/>
            <a:ext cx="59293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Вашему вниманию представлен </a:t>
            </a:r>
            <a:endParaRPr lang="ru-RU" sz="2800" dirty="0" smtClean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БЮДЖЕТ ДЛЯ ГРАЖДАН!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1214422"/>
            <a:ext cx="592932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предназначен для раскрытия информации о 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бюджете в простой и доступной для любого гражданина форме. Используя материалы данного документа, любой заинтересованный житель района, в том числе, не обладающий специальными знаниями в данной сфере, сможет разобраться в языке цифр, понять, из чего формируется бюджет, и на что тратятся бюджетные средства.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4942" y="5929330"/>
            <a:ext cx="3556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А.Д.Фролков</a:t>
            </a:r>
            <a:endParaRPr lang="ru-RU" sz="20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aYO9sjL8r7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28800"/>
            <a:ext cx="3131840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429309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краткой версии главного финансового документа района изложены основные цели, задачи и приоритетные направления бюджетной политики нашего муниципального образования.</a:t>
            </a:r>
          </a:p>
          <a:p>
            <a:pPr indent="450000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форме повысит уровень общественного участия в бюджетном процессе.</a:t>
            </a:r>
          </a:p>
          <a:p>
            <a:pPr indent="450000"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214282" y="1357298"/>
            <a:ext cx="2057408" cy="5286412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формировании бюджета района применены общие подходы  к расчету бюджетных проектировок</a:t>
            </a:r>
            <a:endParaRPr lang="ru-RU" sz="1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285860"/>
            <a:ext cx="6715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85952" y="142852"/>
            <a:ext cx="6858048" cy="64294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начислениям на оплату труда в соответствии с установленными тарифами страховых взносов в государственные внебюджетные фонды в размере 30,2%;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285952" y="928670"/>
            <a:ext cx="6858048" cy="135732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исполнение вновь принимаемых обязательств осуществлено в соответствии с основаниями для возникновения расходных обязательств бюджета муниципального района согласно статьям 85 и 174.2 БК РФ, учитывая положения порядка конкурсного распределения принимаемых расходных обязательств бюджета  муниципального района (постановление Администрации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от 21.05.2012 г. № 300)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285952" y="2500306"/>
            <a:ext cx="6858048" cy="1214446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ассигнования, финансовое обеспечение которых осуществляется за счет средств областного бюджета в виде целевых субвенций и субсидий, предусматриваются в объемах, отраженных в проекте Областного закона «Об областном бюджете на 2022 год и на плановый период 2023 и 2024 годов» на момент формирования бюджета муниципального района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285952" y="3857628"/>
            <a:ext cx="6858048" cy="64294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запланирован в размере прогнозируемого объема доходов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285952" y="4714884"/>
            <a:ext cx="6858048" cy="192880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реализацию положений Указа Президента Российской Федерации от 28 декабря 2012 года №1688 и от 7 мая 2012 года №597 осуществляется в соответствии со средней заработной платой категории работников, определенных в Указах Президента Российской Федерации к средней заработной плате в регионе.     Кроме того, при формировании бюджета муниципального района на 2022 год и на плановый период 2023 и 2024 годов  учитывались предложения главных распорядителей средств бюджета муниципального района по перераспределению предельных объемов финансирования</a:t>
            </a: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1"/>
            <a:ext cx="7572428" cy="10156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 smtClean="0">
              <a:ln w="10541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Основные бюджетные риски и мероприятия по управлению рисками в Железногорском районе Курской области</a:t>
            </a:r>
            <a:endParaRPr lang="ru-RU" sz="2000" b="1" dirty="0">
              <a:ln w="10541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1214422"/>
            <a:ext cx="3643338" cy="500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Основные бюджетные риски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4358480" y="1856570"/>
            <a:ext cx="28575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2071678"/>
            <a:ext cx="7286676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0" y="2357430"/>
            <a:ext cx="2143108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Изменение социально-экономической ситуации в мире, в Российской Федерации, в Курской области, в Железногорском районе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821505" y="2178835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357422" y="2357430"/>
            <a:ext cx="1785950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Возникновение новых расходных обязательств без источников финансирования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57686" y="2357430"/>
            <a:ext cx="2357454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Необоснованное принятие решений, приводящих к нарушению бюджетного законодательства РФ, снижение качества управления муниципальными финансами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2357430"/>
            <a:ext cx="2071670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Невыполнение мероприятий по оптимизации расходов и повышению эффективности намеченных мероприятий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3251191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5394331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8108975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786050" y="3786190"/>
            <a:ext cx="3643338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Мероприятия по управлению бюджетными рисками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4465637" y="4392619"/>
            <a:ext cx="214314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28662" y="4572008"/>
            <a:ext cx="7286676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822299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465373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465637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8108975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0" y="4857760"/>
            <a:ext cx="142872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Финансирование расходов главных распорядителей бюджетных средств под фактическую потребность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71604" y="4857760"/>
            <a:ext cx="214310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Использование экономии бюджетных ассигнований, сложившейся по итогам торгов., без внесения изменения в Решение о бюджете не допускается (за исключение экономии по дорожному фонду)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57620" y="4857760"/>
            <a:ext cx="1643074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Разработка и принятие нормативных правовых актов, регулирующих отношения в сфере общественных финансов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43570" y="4857760"/>
            <a:ext cx="1928826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Контроль соблюдения ограничений, установленных бюджетным законодательством. Проведение оценки качества и распространение лучших практик управления финансами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6537339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7715272" y="4857760"/>
            <a:ext cx="142872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Осуществление межбюджетного регулирования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pic>
        <p:nvPicPr>
          <p:cNvPr id="4" name="Рисунок 3" descr="300px-Kurskaya_oblast_Zheleznogorsky_ray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590800"/>
            <a:ext cx="4286280" cy="2338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1500174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 РАЙОН –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северный район Курской области с административным центов в г.Железногорске.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7488" y="2071678"/>
            <a:ext cx="571504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fce056fe0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0"/>
            <a:ext cx="192882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71734" y="0"/>
            <a:ext cx="167226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Adm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1"/>
            <a:ext cx="228601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image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1"/>
            <a:ext cx="2143140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2500306"/>
            <a:ext cx="228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Площадь – 991 кв.км</a:t>
            </a:r>
            <a:r>
              <a:rPr lang="ru-RU" sz="1600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(без г.Железногорска)</a:t>
            </a:r>
            <a:endParaRPr lang="ru-RU" sz="1600" dirty="0"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86124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– 14,9 тыс.чел.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4500570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Средний возраст по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району – 68 лет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492919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Экономически активное население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занято в аграрном секторе экономики – 34% 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2617" y="2571744"/>
            <a:ext cx="2865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Уровень безработицы – 1,8%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314324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16 сельскохозяйственных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0826" y="385762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14 крестьянско-фермерских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0826" y="457200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6,6 тыс. личных подсобных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3011" y="5715016"/>
            <a:ext cx="2440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137 малых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6273225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400 индивидуальных предпринимателей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857892"/>
            <a:ext cx="2309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 лечебное учреждение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728" y="6357958"/>
            <a:ext cx="2512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47 учреждения культуры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7715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прогноза </a:t>
            </a:r>
            <a:r>
              <a:rPr lang="ru-RU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</a:p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2022-2024  годы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1357299"/>
          <a:ext cx="9144000" cy="548011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84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1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5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01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01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2292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(отчет)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 (оценка)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1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начисленной заработной платы,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2 114 774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2 205 535 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2 289 485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2 377 815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2 472 645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362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34 918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36 059,40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37 104,30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38 327,10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39855,70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289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работающих, человек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5 047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5 097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5 142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5 170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5 170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554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капитал,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3 682 739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1 314 348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427 810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445 500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410 000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29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163 969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175 229,10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184 256,60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194 505,70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205 927,10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229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7 184,10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7 557,70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7 860,60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8 207,70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8587,20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567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267 441,10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277 613,80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289 574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302 641,30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316 309,80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2022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14 549 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32638,89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32638,89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44824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ДОХОДЫ:</a:t>
            </a:r>
          </a:p>
          <a:p>
            <a:pPr algn="ctr"/>
            <a:r>
              <a:rPr lang="ru-RU" sz="1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172 758 195 </a:t>
            </a: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РАСХОДЫ:</a:t>
            </a:r>
          </a:p>
          <a:p>
            <a:pPr algn="ctr"/>
            <a:r>
              <a:rPr lang="ru-RU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474 863 201</a:t>
            </a:r>
          </a:p>
          <a:p>
            <a:pPr algn="ctr"/>
            <a:r>
              <a:rPr lang="ru-RU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291 477 016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43 890 567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45 488 852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65 781 984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9 200 643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135 881 934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10 286 400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6 817 359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6 114 600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557214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 – 7 935 600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88" y="5500702"/>
            <a:ext cx="2714612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хозяйство-            7 935 600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980728"/>
            <a:ext cx="1763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ДОХОДЫ:</a:t>
            </a:r>
          </a:p>
          <a:p>
            <a:pPr algn="ctr"/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474 863 201</a:t>
            </a:r>
          </a:p>
          <a:p>
            <a:pPr algn="ctr"/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1600" cy="90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2023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14 549 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31 280,24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31 280,24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456 551 105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276 998 873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40 482 685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45 391 564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66 653 198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8 004 560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140 040 160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10 286 400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6 817 359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6 144 600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557214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 – 7 944 410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88" y="5500702"/>
            <a:ext cx="2714612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хозяйство-            7 944 410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836712"/>
            <a:ext cx="1691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ДОХОДЫ:</a:t>
            </a:r>
          </a:p>
          <a:p>
            <a:pPr algn="ctr"/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456 551 105</a:t>
            </a:r>
          </a:p>
          <a:p>
            <a:pPr algn="ctr"/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1772816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ДОХОДЫ:</a:t>
            </a:r>
          </a:p>
          <a:p>
            <a:pPr algn="ctr"/>
            <a:r>
              <a:rPr lang="ru-RU" sz="1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177 003 182 </a:t>
            </a: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99592" cy="980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2024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14 549 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31 412,81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31 412,81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457 024 969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270 048 428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40 514 685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45 391 564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71 031 690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8 140 530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142 345 499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10 286 400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6 817 359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6 114 600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557214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 – 8 140 530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88" y="5500702"/>
            <a:ext cx="2714612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хозяйство-            8 140 530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844824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ДОХОДЫ:</a:t>
            </a:r>
          </a:p>
          <a:p>
            <a:pPr algn="ctr"/>
            <a:r>
              <a:rPr lang="ru-RU" sz="1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179 562 026 </a:t>
            </a: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908720"/>
            <a:ext cx="1691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ДОХОДЫ:</a:t>
            </a:r>
          </a:p>
          <a:p>
            <a:pPr algn="ctr"/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457 024 969</a:t>
            </a:r>
          </a:p>
          <a:p>
            <a:pPr algn="ctr"/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0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7" y="285728"/>
            <a:ext cx="80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ДИНАМИКА ИСПОЛНЕНИЯ ОСНОВНЫХ ПАРАМЕТРОВ БЮДЖЕТА ЗА 2019-2021  ГОДЫ</a:t>
            </a:r>
            <a:endParaRPr lang="ru-RU" sz="2000" b="1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9542904"/>
              </p:ext>
            </p:extLst>
          </p:nvPr>
        </p:nvGraphicFramePr>
        <p:xfrm>
          <a:off x="4754" y="1424542"/>
          <a:ext cx="4572000" cy="264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677240"/>
              </p:ext>
            </p:extLst>
          </p:nvPr>
        </p:nvGraphicFramePr>
        <p:xfrm>
          <a:off x="2195736" y="4174963"/>
          <a:ext cx="4464496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72000" y="1412776"/>
          <a:ext cx="4572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и структура доходов бюджета муниципального района за 2019-2021 годы</a:t>
            </a:r>
            <a:endParaRPr lang="ru-RU" sz="20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8715398"/>
              </p:ext>
            </p:extLst>
          </p:nvPr>
        </p:nvGraphicFramePr>
        <p:xfrm>
          <a:off x="-36512" y="1556793"/>
          <a:ext cx="9180512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2022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6578124"/>
              </p:ext>
            </p:extLst>
          </p:nvPr>
        </p:nvGraphicFramePr>
        <p:xfrm>
          <a:off x="0" y="1428737"/>
          <a:ext cx="9144000" cy="542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429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786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повышения прозрачности бюджета и бюджетного процесса разработан информационный ресурс "Бюджет для граждан".  </a:t>
            </a:r>
          </a:p>
          <a:p>
            <a:pPr indent="450000" algn="just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электронном издании даны определения терминов, рассмотрен механизм бюджетного процесса в районе. Ключевые параметры бюджета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текущий финансовый год и плановый период приведены в полном объеме и дают наглядное представление о сложившейся ситуации в регионе.</a:t>
            </a:r>
          </a:p>
          <a:p>
            <a:pPr indent="450000" algn="just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приоритетом бюджетной политики, как и прежде, является обеспечение населения доступными и качественными муниципальными услугами, социальными гарантиями, адресное решение социальных вопросов, создание благоприятных и комфортных условий для проживания.</a:t>
            </a:r>
          </a:p>
          <a:p>
            <a:pPr algn="just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Рассчитываем, что информационный ресурс "Бюджет для граждан" будет интересен для каждого жителя района.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14480" y="142852"/>
            <a:ext cx="749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Железногорья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2023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9854497"/>
              </p:ext>
            </p:extLst>
          </p:nvPr>
        </p:nvGraphicFramePr>
        <p:xfrm>
          <a:off x="0" y="1428735"/>
          <a:ext cx="9144000" cy="542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2024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6609563"/>
              </p:ext>
            </p:extLst>
          </p:nvPr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2022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4153647"/>
              </p:ext>
            </p:extLst>
          </p:nvPr>
        </p:nvGraphicFramePr>
        <p:xfrm>
          <a:off x="0" y="1643026"/>
          <a:ext cx="9144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2023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0400218"/>
              </p:ext>
            </p:extLst>
          </p:nvPr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2024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54042391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82153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2021-2024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973112"/>
              </p:ext>
            </p:extLst>
          </p:nvPr>
        </p:nvGraphicFramePr>
        <p:xfrm>
          <a:off x="-1" y="1214423"/>
          <a:ext cx="9115402" cy="551538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9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6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77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79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04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04289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01.11.2021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03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61 394,6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43 890,6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40 482,7</a:t>
                      </a:r>
                    </a:p>
                    <a:p>
                      <a:pPr algn="ctr"/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40 514,7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718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3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18 686,4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500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822,5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10 431,7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500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711,6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11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123 137,8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5 517,3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30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315 829,5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  <a:r>
                        <a:rPr lang="ru-RU" sz="1500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477,0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276 998,9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270 048,4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43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42 474,3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45 488,9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ru-RU" sz="1500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391,6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45 391,6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43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1 290,3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500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290,3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500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290,3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66333" y="785794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2153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2021-2024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9664991"/>
              </p:ext>
            </p:extLst>
          </p:nvPr>
        </p:nvGraphicFramePr>
        <p:xfrm>
          <a:off x="0" y="1214425"/>
          <a:ext cx="9144000" cy="56435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26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61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2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902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07914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01.11.2021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76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63 025,7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65 782,0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66 653,2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71 031,7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15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 и спорт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54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2699,7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2 644,1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2 644,1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50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644,1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157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муниципального долга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942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8050,4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9 200,6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8 004,5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7 360,5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19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637 070,4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474 863,2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456 551,1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457 025,0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66333" y="928670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0"/>
            <a:ext cx="6643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НУЖЕН ПРОГРАММНЫЙ БЮДЖЕТ?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71481"/>
            <a:ext cx="74295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endParaRPr lang="ru-RU" dirty="0" smtClean="0"/>
          </a:p>
          <a:p>
            <a:pPr indent="450000" algn="just"/>
            <a:r>
              <a:rPr lang="ru-RU" sz="1600" b="1" i="1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b="1" i="1" dirty="0" err="1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b="1" i="1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формируется в «программном» формате на основе муниципальных программ. Это связано со вступившими в силу изменениями в Бюджетный кодекс РФ в 2014 году. 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600" b="1" dirty="0"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ortgage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2390" y="0"/>
            <a:ext cx="1471610" cy="714356"/>
          </a:xfrm>
          <a:prstGeom prst="rect">
            <a:avLst/>
          </a:prstGeom>
        </p:spPr>
      </p:pic>
      <p:pic>
        <p:nvPicPr>
          <p:cNvPr id="7" name="Рисунок 6" descr="Полезная-информац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1800000">
            <a:off x="-250019" y="952425"/>
            <a:ext cx="2132195" cy="128588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4000504"/>
            <a:ext cx="2071702" cy="1128714"/>
          </a:xfrm>
          <a:prstGeom prst="roundRect">
            <a:avLst/>
          </a:prstGeom>
          <a:solidFill>
            <a:srgbClr val="CCFF99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БЮДЖЕТ 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57422" y="2714620"/>
            <a:ext cx="1071570" cy="4000528"/>
          </a:xfrm>
          <a:prstGeom prst="leftBrace">
            <a:avLst/>
          </a:prstGeom>
          <a:ln w="60325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2857496"/>
            <a:ext cx="5786478" cy="1285884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286256"/>
            <a:ext cx="5786478" cy="1071570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40" y="5572140"/>
            <a:ext cx="5786478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9121124614025ee638220c1a0449860ef0e554f6f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143512"/>
            <a:ext cx="221457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2334" y="0"/>
            <a:ext cx="5701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0"/>
            <a:ext cx="235745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241515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643182"/>
            <a:ext cx="1643074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трелка вправо 6"/>
          <p:cNvSpPr/>
          <p:nvPr/>
        </p:nvSpPr>
        <p:spPr>
          <a:xfrm>
            <a:off x="2643174" y="3143248"/>
            <a:ext cx="571504" cy="35719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643968" y="3356768"/>
            <a:ext cx="1285884" cy="1588"/>
          </a:xfrm>
          <a:prstGeom prst="line">
            <a:avLst/>
          </a:prstGeom>
          <a:ln w="41275" cmpd="sng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86116" y="2714620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86116" y="3286124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86116" y="4000504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86182" y="2571744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3143248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3857628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929190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емиугольник 20"/>
          <p:cNvSpPr/>
          <p:nvPr/>
        </p:nvSpPr>
        <p:spPr>
          <a:xfrm>
            <a:off x="5214942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857884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емиугольник 25"/>
          <p:cNvSpPr/>
          <p:nvPr/>
        </p:nvSpPr>
        <p:spPr>
          <a:xfrm>
            <a:off x="6143636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786578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емиугольник 27"/>
          <p:cNvSpPr/>
          <p:nvPr/>
        </p:nvSpPr>
        <p:spPr>
          <a:xfrm>
            <a:off x="7072330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929190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929190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емиугольник 30"/>
          <p:cNvSpPr/>
          <p:nvPr/>
        </p:nvSpPr>
        <p:spPr>
          <a:xfrm>
            <a:off x="5214942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емиугольник 31"/>
          <p:cNvSpPr/>
          <p:nvPr/>
        </p:nvSpPr>
        <p:spPr>
          <a:xfrm>
            <a:off x="5214942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857884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857884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емиугольник 34"/>
          <p:cNvSpPr/>
          <p:nvPr/>
        </p:nvSpPr>
        <p:spPr>
          <a:xfrm>
            <a:off x="6143636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емиугольник 36"/>
          <p:cNvSpPr/>
          <p:nvPr/>
        </p:nvSpPr>
        <p:spPr>
          <a:xfrm>
            <a:off x="6143636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6786578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емиугольник 38"/>
          <p:cNvSpPr/>
          <p:nvPr/>
        </p:nvSpPr>
        <p:spPr>
          <a:xfrm>
            <a:off x="7072330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786578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емиугольник 40"/>
          <p:cNvSpPr/>
          <p:nvPr/>
        </p:nvSpPr>
        <p:spPr>
          <a:xfrm>
            <a:off x="7072330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Дуга 43"/>
          <p:cNvSpPr/>
          <p:nvPr/>
        </p:nvSpPr>
        <p:spPr>
          <a:xfrm>
            <a:off x="357158" y="1857364"/>
            <a:ext cx="8001056" cy="2786082"/>
          </a:xfrm>
          <a:prstGeom prst="arc">
            <a:avLst>
              <a:gd name="adj1" fmla="val 16309722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flipH="1">
            <a:off x="642910" y="1857364"/>
            <a:ext cx="7786742" cy="2938482"/>
          </a:xfrm>
          <a:prstGeom prst="arc">
            <a:avLst>
              <a:gd name="adj1" fmla="val 16200000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0616006" flipH="1">
            <a:off x="263472" y="1714935"/>
            <a:ext cx="8116989" cy="3285252"/>
          </a:xfrm>
          <a:prstGeom prst="arc">
            <a:avLst>
              <a:gd name="adj1" fmla="val 16200000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0800000">
            <a:off x="642910" y="1500174"/>
            <a:ext cx="7858180" cy="3500462"/>
          </a:xfrm>
          <a:prstGeom prst="arc">
            <a:avLst>
              <a:gd name="adj1" fmla="val 16309722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14282" y="5214950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Наличие ответственного исполнителя (соисполнителя)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571868" y="5572140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Объем и источники финансирования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786578" y="550070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Ожидаемые конечные результаты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000860" y="121442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Программно-целевые инструменты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714876" y="50004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3504" y="2000240"/>
            <a:ext cx="18573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23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6426386">
            <a:off x="5512209" y="1579562"/>
            <a:ext cx="348329" cy="355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7970141">
            <a:off x="7821833" y="2271840"/>
            <a:ext cx="304028" cy="355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3624962">
            <a:off x="6735819" y="4806694"/>
            <a:ext cx="1157003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2be4db456eaf94d479d7caeb8b06b86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48" y="4000504"/>
            <a:ext cx="1438268" cy="1652582"/>
          </a:xfrm>
          <a:prstGeom prst="rect">
            <a:avLst/>
          </a:prstGeom>
        </p:spPr>
      </p:pic>
      <p:sp>
        <p:nvSpPr>
          <p:cNvPr id="62" name="Стрелка вправо 61"/>
          <p:cNvSpPr/>
          <p:nvPr/>
        </p:nvSpPr>
        <p:spPr>
          <a:xfrm rot="5400000">
            <a:off x="4247227" y="5111094"/>
            <a:ext cx="571503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7196437">
            <a:off x="834694" y="4601261"/>
            <a:ext cx="927356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 descr="8380736.2f45ehjsy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4786322"/>
            <a:ext cx="1928826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1538" cy="1214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5643570" cy="642942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ДОЛГОСРОЧНОГО РАЗВИТИЯ</a:t>
            </a:r>
            <a:endParaRPr lang="ru-RU" sz="1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1928794" y="1857364"/>
            <a:ext cx="1857388" cy="214314"/>
          </a:xfrm>
          <a:prstGeom prst="triangle">
            <a:avLst>
              <a:gd name="adj" fmla="val 4925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071678"/>
            <a:ext cx="2928926" cy="128588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 культуры в Муниципальном районе «</a:t>
            </a:r>
            <a:r>
              <a:rPr lang="ru-RU" sz="135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35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»</a:t>
            </a:r>
            <a:endParaRPr lang="ru-RU" sz="135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2071678"/>
            <a:ext cx="2786050" cy="128588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429000"/>
            <a:ext cx="5715008" cy="714380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основания развития личности и единства  российского общества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214818"/>
            <a:ext cx="5715008" cy="264318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 реализации программы:</a:t>
            </a:r>
          </a:p>
          <a:p>
            <a:pPr>
              <a:buFontTx/>
              <a:buChar char="-"/>
            </a:pPr>
            <a:endParaRPr lang="ru-RU" sz="1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единого культурного пространства района;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выравнивание уровня доступности культурных благ независимо от размера доходов, социального статуса и места проживания;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-преодоление диспропорций, вызванных разной степенью обеспеченности населения района учреждениями культуры в  сельской местности;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культурной среды, отвечающей растущим потребностям личности и общества, повышение качества, разнообразия и эффективности услуг в сфере культуры.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884" y="1142984"/>
            <a:ext cx="3286116" cy="571501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целевая  программа – это документ, определяющий: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в</a:t>
            </a:r>
          </a:p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способы их достижения;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примерные объемы используемых финансовых ресурсов.</a:t>
            </a:r>
          </a:p>
          <a:p>
            <a:pPr algn="ctr"/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285728"/>
            <a:ext cx="60365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муниципальная программа?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071547"/>
            <a:ext cx="2571768" cy="1285884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2143108" y="2357430"/>
            <a:ext cx="4929222" cy="642942"/>
          </a:xfrm>
          <a:prstGeom prst="downArrow">
            <a:avLst>
              <a:gd name="adj1" fmla="val 50000"/>
              <a:gd name="adj2" fmla="val 47968"/>
            </a:avLst>
          </a:prstGeom>
          <a:solidFill>
            <a:srgbClr val="A8F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3071810"/>
            <a:ext cx="7358114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Является основным звеном, формирующим доходную часть бюджета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ages (1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286256"/>
            <a:ext cx="2571750" cy="1771650"/>
          </a:xfrm>
          <a:prstGeom prst="rect">
            <a:avLst/>
          </a:prstGeom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3857628"/>
            <a:ext cx="1214414" cy="85725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Рисунок 13" descr="b2da57299c335071295cb3c9ca8d3760_XL-300x2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9586" y="5357826"/>
            <a:ext cx="1214414" cy="85725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6" name="Выноска 1 15"/>
          <p:cNvSpPr/>
          <p:nvPr/>
        </p:nvSpPr>
        <p:spPr>
          <a:xfrm>
            <a:off x="6572264" y="3857628"/>
            <a:ext cx="1343028" cy="857256"/>
          </a:xfrm>
          <a:prstGeom prst="borderCallout1">
            <a:avLst>
              <a:gd name="adj1" fmla="val 45417"/>
              <a:gd name="adj2" fmla="val -2660"/>
              <a:gd name="adj3" fmla="val 117833"/>
              <a:gd name="adj4" fmla="val -587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6572264" y="5357826"/>
            <a:ext cx="1343028" cy="857256"/>
          </a:xfrm>
          <a:prstGeom prst="borderCallout1">
            <a:avLst>
              <a:gd name="adj1" fmla="val 59639"/>
              <a:gd name="adj2" fmla="val -1525"/>
              <a:gd name="adj3" fmla="val 14723"/>
              <a:gd name="adj4" fmla="val -5762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1071538" y="3929066"/>
            <a:ext cx="1571636" cy="1143008"/>
          </a:xfrm>
          <a:prstGeom prst="borderCallout1">
            <a:avLst>
              <a:gd name="adj1" fmla="val 57861"/>
              <a:gd name="adj2" fmla="val 100933"/>
              <a:gd name="adj3" fmla="val 102278"/>
              <a:gd name="adj4" fmla="val 1340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1071538" y="5429264"/>
            <a:ext cx="1571636" cy="928694"/>
          </a:xfrm>
          <a:prstGeom prst="borderCallout1">
            <a:avLst>
              <a:gd name="adj1" fmla="val 66750"/>
              <a:gd name="adj2" fmla="val 102871"/>
              <a:gd name="adj3" fmla="val 12945"/>
              <a:gd name="adj4" fmla="val 1369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original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071538" cy="114300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1" name="Рисунок 20" descr="images (23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429264"/>
            <a:ext cx="1076291" cy="90963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2022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786050" y="571480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35092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287 981 997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708920"/>
            <a:ext cx="2143108" cy="57606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Железногорского района – 65 061 076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4725144"/>
            <a:ext cx="2143108" cy="129614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2 623 144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356992"/>
            <a:ext cx="2143108" cy="43204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44 717 092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3861048"/>
            <a:ext cx="2143108" cy="79208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Железногорского района –  501 900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04864"/>
            <a:ext cx="2285984" cy="57150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100 000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2857496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284 382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99992" y="2276872"/>
            <a:ext cx="2214578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Железногорского района –</a:t>
            </a:r>
          </a:p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7 935 600 </a:t>
            </a:r>
            <a:r>
              <a:rPr lang="ru-RU" sz="12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67744" y="2285992"/>
            <a:ext cx="2089910" cy="71096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644 700 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67744" y="3068960"/>
            <a:ext cx="2143108" cy="1368152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     509 000руб.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99992" y="3501008"/>
            <a:ext cx="2214578" cy="17281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–12 941 898руб.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средств массовой информации –                   </a:t>
            </a:r>
          </a:p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2 644 076 руб. 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94693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 -                     12 190 846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5805264"/>
            <a:ext cx="228598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Железногорском районе-  695 000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67744" y="4509120"/>
            <a:ext cx="2143108" cy="792088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            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50 000руб.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58016" y="3429000"/>
            <a:ext cx="2285984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–6 090 794 руб. 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99992" y="5301208"/>
            <a:ext cx="2214578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малого и среднего предпринимательства –         30 000 руб.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0" y="6093296"/>
            <a:ext cx="2143108" cy="76470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 1 473 669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2023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4229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274 672 998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780928"/>
            <a:ext cx="2143108" cy="648072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Железногорского района –66 102 390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4797152"/>
            <a:ext cx="2143108" cy="129614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1 483 400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50100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    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44 619 804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005064"/>
            <a:ext cx="2143108" cy="72749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Железногорского района – 334 700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2996952"/>
            <a:ext cx="2285984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284 382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29124" y="2214554"/>
            <a:ext cx="2214578" cy="10704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Железногорского района –</a:t>
            </a:r>
          </a:p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7 944 410 руб.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71096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334 700 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95736" y="3068960"/>
            <a:ext cx="2143108" cy="129386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       36 700 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27984" y="3356992"/>
            <a:ext cx="2214578" cy="17281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–11 745 815 руб.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3501008"/>
            <a:ext cx="2285984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средств массовой информации – </a:t>
            </a:r>
          </a:p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2 644 076 руб. 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149080"/>
            <a:ext cx="2285984" cy="93610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</a:t>
            </a:r>
          </a:p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10 190 846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5157192"/>
            <a:ext cx="228598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Железногорском районе- 54 000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58016" y="2214554"/>
            <a:ext cx="2285984" cy="71039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 3 747 606 руб. 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27984" y="5157192"/>
            <a:ext cx="2214578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малого и среднего предпринимательства –         30 000 руб.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0" y="6130510"/>
            <a:ext cx="2143108" cy="72749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189 260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2024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4229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267 722 553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780928"/>
            <a:ext cx="2143108" cy="643512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Железногорского района 70 480 882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013176"/>
            <a:ext cx="2143108" cy="131153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1 483 400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50100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44 619 804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005064"/>
            <a:ext cx="2143108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Железногорского района – 334 700 руб.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3068960"/>
            <a:ext cx="2285984" cy="71552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– </a:t>
            </a:r>
          </a:p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284 382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27984" y="2276872"/>
            <a:ext cx="2214578" cy="11424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Железногорского района – 8 140 530 </a:t>
            </a:r>
            <a:r>
              <a:rPr lang="ru-RU" sz="12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854976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334 700 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95736" y="3212976"/>
            <a:ext cx="2143108" cy="144016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36 700 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27984" y="3501008"/>
            <a:ext cx="2214578" cy="16567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–11 101 770 руб.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3861048"/>
            <a:ext cx="2285984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средств массовой информации – </a:t>
            </a:r>
          </a:p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2 644 076 руб. 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653136"/>
            <a:ext cx="2285984" cy="1018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</a:t>
            </a:r>
          </a:p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10 190 846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5733256"/>
            <a:ext cx="2285984" cy="6429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Железногорском – 54 000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58016" y="2214554"/>
            <a:ext cx="2285984" cy="78239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 2 831 366 руб. 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99992" y="5229200"/>
            <a:ext cx="2214578" cy="8091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малого и среднего предпринимательства –         30 000 руб.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0"/>
            <a:ext cx="517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Социально-ориентированный бюджет</a:t>
            </a:r>
            <a:endParaRPr lang="ru-RU" sz="2400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00042"/>
            <a:ext cx="81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2022 году и плановом периоде 2023 и 2024 годов на финансовое обеспечение отраслей социальной сферы (образование, культура, социальная политика, физкультура и спорт, здравоохранение) запланировано выделить 85,11% расходов бюджета района в 2022 году, в 2023 году – 85,50%, в 2024 году – 84,86% млн.руб.</a:t>
            </a:r>
            <a:endParaRPr lang="ru-RU" sz="1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689" y="1571612"/>
            <a:ext cx="8818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Планируемые расходы бюджета района на финансирование отраслей социальной сферы в 2022 году и плановом периоде 2023 и 2024 годов</a:t>
            </a:r>
            <a:endParaRPr lang="ru-RU" sz="2000" dirty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2348880"/>
          <a:ext cx="914400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541"/>
            <a:ext cx="1071538" cy="1148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142852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на отрасли социальной сферы в 2022 году и плановом периоде 2023 и 2024 годов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052736"/>
          <a:ext cx="4644008" cy="257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572000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123728" y="3861048"/>
          <a:ext cx="4572000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541"/>
            <a:ext cx="1071538" cy="11480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14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Железногорском районе Курской области» </a:t>
            </a:r>
            <a:endParaRPr lang="ru-RU" sz="1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8604"/>
            <a:ext cx="8143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Главная стратегическая цель в сфере образования Железногорского района Курской области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 обеспечение доступности  качественного дошкольного, начального общего, основного общего,  среднего общего и дополнительного образования детей, отвечающего современным  потребностям социума, каждого гражданина и соответствующего стратегическим целям государственной политики в сфере образования, сформулированным в проекте современной модели образования на период до 2024  года и национальной образовательной инициативе «Наша новая школа»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19675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(руб.):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9901866"/>
              </p:ext>
            </p:extLst>
          </p:nvPr>
        </p:nvGraphicFramePr>
        <p:xfrm>
          <a:off x="0" y="1785927"/>
          <a:ext cx="9144000" cy="51277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20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8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2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2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9443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6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493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дошкольного образования детей»</a:t>
                      </a:r>
                      <a:endParaRPr lang="ru-RU" sz="10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61 418 248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54 543 728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54 458 248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826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общего образования детей»</a:t>
                      </a:r>
                      <a:endParaRPr lang="ru-RU" sz="10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191 710 265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186 841 589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187 027 171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9088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дополнительного образования детей. Обеспечение деятельности МКОУ ДОД «Центр детского творчества»»</a:t>
                      </a:r>
                      <a:endParaRPr lang="ru-RU" sz="10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3 201 523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4 802 044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1 528 935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8582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«Руководство и управление в сфере установленных функций муниципального органа управления образованием Администрации Железногорского района Курской области, других организаций, подведомственных Управлению образования»</a:t>
                      </a:r>
                      <a:endParaRPr lang="ru-RU" sz="10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870 500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0468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noFill/>
                          </a:ln>
                          <a:solidFill>
                            <a:srgbClr val="390FB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4 839 447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3 186 923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1 624 600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29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noFill/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«Успех каждого ребенка»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5 888 823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5 888 823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3 856 708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6369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noFill/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образовательных организаций материально-технической базой для внедрения цифровой образовательной среды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10 237 141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10 237 141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10 237 141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9037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мероприятие: «Реализация программ художественно-эстетической направленности и </a:t>
                      </a:r>
                      <a:r>
                        <a:rPr lang="ru-RU" sz="1000" b="1" kern="1200" dirty="0" err="1" smtClean="0"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предпрофессиональных</a:t>
                      </a:r>
                      <a:r>
                        <a:rPr lang="ru-RU" sz="10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программ»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9 816 050</a:t>
                      </a:r>
                    </a:p>
                    <a:p>
                      <a:endParaRPr lang="ru-RU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9 172 750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989 750</a:t>
                      </a:r>
                      <a:endParaRPr lang="ru-RU" sz="1400" b="1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646333787"/>
                  </a:ext>
                </a:extLst>
              </a:tr>
              <a:tr h="56903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noFill/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на</a:t>
                      </a:r>
                      <a:r>
                        <a:rPr lang="ru-RU" sz="1000" b="1" baseline="0" dirty="0" smtClean="0">
                          <a:ln>
                            <a:noFill/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реализацию муниципальной программы: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287 981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997</a:t>
                      </a:r>
                      <a:endParaRPr lang="ru-RU" sz="1400" b="1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274 672 998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267 722 553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63241913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Железногорском районе Курской области»</a:t>
            </a:r>
            <a:endParaRPr lang="ru-RU" sz="1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099" y="500042"/>
            <a:ext cx="814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Система образования </a:t>
            </a:r>
            <a:r>
              <a:rPr lang="ru-RU" sz="1200" dirty="0" err="1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представлена 20 образовательными организациями: общеобразовательные организации – 13, дошкольные образовательные организации – 6, учреждение дополнительного образования детей -1.</a:t>
            </a:r>
            <a:endParaRPr lang="ru-RU" sz="1200" dirty="0">
              <a:ln>
                <a:solidFill>
                  <a:srgbClr val="C00000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36" y="1071547"/>
            <a:ext cx="89742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В рамках модернизации системы  общего и дошкольного образования ежегодно проводится  капитальный ремонт  учреждений общего и дошкольного образования. Сокращается очередность на зачисление детей в детские сады. В течение 2019-20</a:t>
            </a:r>
            <a:r>
              <a:rPr lang="en-US" sz="12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2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года были проведены следующие работы: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1312" y="4819012"/>
            <a:ext cx="2915816" cy="181588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</a:t>
            </a:r>
            <a:r>
              <a:rPr lang="ru-RU" sz="1600" u="sng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Интегрированный урок физики и математики в рамках ученического наставничества с применением интерактивных технологий цифровой образовательной среды (сентябрь 2021)»</a:t>
            </a:r>
            <a:endParaRPr lang="ru-RU" sz="1600" dirty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6" y="4630978"/>
            <a:ext cx="3384376" cy="219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214" y="4653136"/>
            <a:ext cx="2736304" cy="220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23928" y="1614575"/>
            <a:ext cx="49246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 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rgbClr val="6781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проекта: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создание современной и безопасной цифровой образовательной среды, обеспечивающей высокое качество и доступность образования всех видов и уровней.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 собой совокупность условий, созданных для реализации образовательных программ с применением электронного обучения, дистанционных образовательных технологий, с учетом функционирования электронной информационно-образовательной среды, включающей в себя электронные информационные ресурсы, электронные образовательные ресурсы, совокупность информационных и телекоммуникационных технологий, соответствующих технологических средств и обеспечивающих освоение  обучающимися образовательных программ в полном объеме независимо от места нахождения обучающихся.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20" y="1864898"/>
            <a:ext cx="3939848" cy="2428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Железногорском районе Курской области»</a:t>
            </a:r>
            <a:endParaRPr lang="ru-RU" sz="1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332" y="3819102"/>
            <a:ext cx="1691680" cy="30162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проекта «Современная школа» на базе МБОУ «Михайловская СОШ» с 1 сентября 2019 года начал функционировать Центр образования цифрового и гуманитарного профилей «Точка роста» как структурное подразделение образовательной </a:t>
            </a:r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 smtClean="0"/>
          </a:p>
          <a:p>
            <a:pPr algn="ctr"/>
            <a:endParaRPr lang="ru-RU" sz="1000" b="1" dirty="0" smtClean="0"/>
          </a:p>
          <a:p>
            <a:pPr algn="ctr"/>
            <a:endParaRPr lang="ru-RU" sz="1000" b="1" dirty="0" smtClean="0"/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1564" y="3793693"/>
            <a:ext cx="2000232" cy="29238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детского творчества </a:t>
            </a:r>
            <a:r>
              <a:rPr lang="ru-RU" sz="11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Железногорского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успешно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приступил к реализации федерального проекта «Образование», регионального проекта «Успех каждого ребёнка», «Создание новых мест дополнительного образования» в 2020 году. С 1 сентября в ЦДТ состоялось торжественное открытие кабинета «Робототехника», созданного на базе </a:t>
            </a:r>
            <a:r>
              <a:rPr lang="ru-RU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Новоандросовской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школы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56175"/>
            <a:ext cx="2843808" cy="2285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422851"/>
            <a:ext cx="2808312" cy="2292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58936" y="723708"/>
            <a:ext cx="7964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Ремонт спортзала в МКОУ «</a:t>
            </a:r>
            <a:r>
              <a:rPr lang="ru-RU" sz="16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Студенокская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 в рамках реализации регионального проекта «Успех каждого ребенка»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422463"/>
            <a:ext cx="3024336" cy="2282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348" y="3830154"/>
            <a:ext cx="2952328" cy="2950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564" y="3830154"/>
            <a:ext cx="2286000" cy="2913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25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 работы с молодежью, организация отдыха и оздоровления  детей, молодежи, развитие физической культуры и спорта  в Железногорском районе Курской области »</a:t>
            </a:r>
            <a:endParaRPr lang="ru-RU" sz="1600" b="1" dirty="0"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реализации молодежной политики;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повышение мотивации жителей </a:t>
            </a:r>
            <a:r>
              <a:rPr lang="ru-RU" sz="1200" dirty="0" err="1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к регулярным занятиям  физической культурой и спортом и ведению здорового образа жизни;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развитие системы оздоровления и отдыха детей в Железногорском районе  Курской области</a:t>
            </a:r>
            <a:r>
              <a:rPr lang="ru-RU" sz="10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2000240"/>
            <a:ext cx="4357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</a:t>
            </a:r>
            <a:r>
              <a:rPr lang="ru-RU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(руб.):</a:t>
            </a:r>
            <a:endParaRPr lang="ru-RU" sz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9332239"/>
              </p:ext>
            </p:extLst>
          </p:nvPr>
        </p:nvGraphicFramePr>
        <p:xfrm>
          <a:off x="2" y="2534253"/>
          <a:ext cx="4139949" cy="43587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1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8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7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012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8501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 «Создание условий для оздоровления и отдыха детей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2 423 144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1 483 400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1 483 400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5188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мероприятие: «Создание условий для развития физической культуры и массового спорта в Железногорском районе»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425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на реализацию муниципальной программы: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2 623 144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1 483 400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1 483 400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162467940"/>
                  </a:ext>
                </a:extLst>
              </a:tr>
            </a:tbl>
          </a:graphicData>
        </a:graphic>
      </p:graphicFrame>
      <p:pic>
        <p:nvPicPr>
          <p:cNvPr id="9" name="Рисунок 8" descr="xAueIpJKP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564904"/>
            <a:ext cx="2520280" cy="1944216"/>
          </a:xfrm>
          <a:prstGeom prst="rect">
            <a:avLst/>
          </a:prstGeom>
          <a:ln>
            <a:solidFill>
              <a:srgbClr val="0099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YYFKfjO6S-k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564904"/>
            <a:ext cx="2411760" cy="1944216"/>
          </a:xfrm>
          <a:prstGeom prst="rect">
            <a:avLst/>
          </a:prstGeom>
          <a:ln>
            <a:solidFill>
              <a:srgbClr val="0099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lqs-vDZghu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725144"/>
            <a:ext cx="2520280" cy="2132856"/>
          </a:xfrm>
          <a:prstGeom prst="rect">
            <a:avLst/>
          </a:prstGeom>
          <a:ln>
            <a:solidFill>
              <a:srgbClr val="0099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3RVfWlu_9r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725144"/>
            <a:ext cx="2411760" cy="2132856"/>
          </a:xfrm>
          <a:prstGeom prst="rect">
            <a:avLst/>
          </a:prstGeom>
          <a:ln>
            <a:solidFill>
              <a:srgbClr val="0099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19874D"/>
                  </a:solidFill>
                </a:ln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в Железногорском районе » </a:t>
            </a:r>
            <a:endParaRPr lang="ru-RU" dirty="0">
              <a:ln>
                <a:solidFill>
                  <a:srgbClr val="19874D"/>
                </a:solidFill>
              </a:ln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6321816"/>
              </p:ext>
            </p:extLst>
          </p:nvPr>
        </p:nvGraphicFramePr>
        <p:xfrm>
          <a:off x="0" y="2500306"/>
          <a:ext cx="5214942" cy="435769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84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6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12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32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6409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645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«Социальная поддержка отдельных категорий граждан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53 585 105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54 507 130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56 703 440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774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«Организация деятельности органов опеки и попечительства»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7 558 271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7 677 560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9 859 742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709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«Управление муниципальной программой и обеспечение условий реализации»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3 917 700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3 917 700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3 917 700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1934" y="2000240"/>
            <a:ext cx="68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(руб.)</a:t>
            </a:r>
            <a:endParaRPr lang="ru-RU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1071546"/>
            <a:ext cx="5214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формирование правовых организационных, социально-экономических условий для осуществления мер по улучшению положения и качества жизни граждан, повышению степени их социальной защищенности, активизации участия граждан в жизни общества</a:t>
            </a:r>
            <a:endParaRPr lang="ru-RU" sz="1100" b="1" dirty="0" smtClean="0">
              <a:ln>
                <a:solidFill>
                  <a:srgbClr val="C00000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78592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157192"/>
            <a:ext cx="1835696" cy="170080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Qto8kpPoV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3923928" cy="230425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Q0HGUSnB8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140968"/>
            <a:ext cx="3923928" cy="201622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4A8CYxW2ew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5157192"/>
            <a:ext cx="2088232" cy="170080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000109"/>
            <a:ext cx="2571768" cy="1071569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2357422" y="2071678"/>
            <a:ext cx="4429156" cy="8572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8F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2928934"/>
            <a:ext cx="7358114" cy="857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(расходная часть бюджета) - услуги и функции, которые не могут быть предоставлены рынком и оплачены каждым из нас в отдельности.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6d657bb7825d35429ac1819035790c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929066"/>
            <a:ext cx="1357322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009466.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4286256"/>
            <a:ext cx="1571616" cy="1285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1314186724_invalidy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5429264"/>
            <a:ext cx="2286016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ch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22" y="4000504"/>
            <a:ext cx="2214578" cy="1142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_024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5214926"/>
            <a:ext cx="2071702" cy="1428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pupil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43372" y="4000504"/>
            <a:ext cx="180517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0257" y="428604"/>
            <a:ext cx="81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Пособие на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84" y="1357298"/>
            <a:ext cx="6858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  <a:p>
            <a:pPr algn="ctr">
              <a:buFont typeface="Wingdings" pitchFamily="2" charset="2"/>
              <a:buChar char="v"/>
            </a:pPr>
            <a:r>
              <a:rPr lang="ru-RU" sz="1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 из родителей (усыновителей, опекунов, попечителей) на каждого рожденного, усыновленного, принятого под опеку (попечительство), совместно проживающего с ним ребенка, до достижения им возраста шестнадцати лет (на учащегося общеобразовательного учреждения – до окончания им обучения, но не более чем до достижения им возраста восемнадцати лет) в семьях со среднедушевым доходом, размер которого не превышает величины прожиточного минимума на душу населения, установленного в Курской области</a:t>
            </a:r>
            <a:endParaRPr lang="ru-RU" sz="12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osob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14488"/>
            <a:ext cx="23574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1214422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714620"/>
            <a:ext cx="37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00372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о назначении ежемесячно пособия на ребенка;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Копия свидетельства о рождении ребенка;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доходы семьи (либо отсутствие) за три календарных месяца, предшествующие месяцу обращения в орган местного самоуправления;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проживание родителей (родителя, усыновителя, опекуна, попечителя) с ребенком на территории Железногорского района;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правка органа местного самоуправления, наделенного отдельными государственными полномочиями Железногорского района в сфере социальной защиты населения, по месту жительства другого родителя (лица, заменяющего его) о неполучении им ежемесячного пособия на ребенка – при раздельном проживании родителей либо лиц, заменяющих их;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Справку об учебе ребенка (детей) старше 16 лет в общеобразовательном учреждении;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Выписка из решения органов местного самоуправления об установления над ребенком опеки (попечительства); (для назначения ежемесячного пособия на ребенка, находящегося под опекой (попечительством));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 из органов опеки и попечительства.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857232"/>
            <a:ext cx="1397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429264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пособия:</a:t>
            </a:r>
          </a:p>
          <a:p>
            <a:pPr>
              <a:buFont typeface="Courier New" pitchFamily="49" charset="0"/>
              <a:buChar char="o"/>
            </a:pPr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Пособие на ребенка назначается с 1-го числа месяца, в котором подано заявление с представленными документами.</a:t>
            </a:r>
          </a:p>
          <a:p>
            <a:pPr>
              <a:buFont typeface="Courier New" pitchFamily="49" charset="0"/>
              <a:buChar char="o"/>
            </a:pPr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Решение о назначении и выплате ежемесячного пособия на ребенка принимается органом соц.защиты населения по месту регистрации родителя (усыновителя, опекуна, попечителя), с которым проживает ребенок, в 10-дневный срок со дня подачи заявления со всеми необходимыми документами.</a:t>
            </a:r>
          </a:p>
          <a:p>
            <a:endParaRPr lang="ru-RU" i="1" u="sng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7" y="857232"/>
            <a:ext cx="6572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n>
                  <a:solidFill>
                    <a:srgbClr val="19874D"/>
                  </a:solidFill>
                </a:ln>
                <a:solidFill>
                  <a:srgbClr val="19874D"/>
                </a:solidFill>
                <a:latin typeface="Times New Roman" pitchFamily="18" charset="0"/>
                <a:cs typeface="Times New Roman" pitchFamily="18" charset="0"/>
              </a:rPr>
              <a:t>Закон Курской области №56-ЗКО от 01.12.2004 г. «О размере, порядке назначения и выплаты пособия на ребенка»</a:t>
            </a:r>
          </a:p>
          <a:p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20257" y="0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721824_58242245_42847237_1240322235_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8143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Ежемесячные выплаты реабилитированным лицам и лицам, признанным пострадавшими от политических репрессий</a:t>
            </a:r>
            <a:endParaRPr lang="ru-RU" sz="1700" b="1" dirty="0">
              <a:ln>
                <a:solidFill>
                  <a:srgbClr val="009999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214422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857232"/>
            <a:ext cx="1287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984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,94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100010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Законом Курской области от 01.12.2004 № 59-ЗКО «О социальной поддержке реабилитированных лиц и лиц, пострадавших от политических репрессий»</a:t>
            </a:r>
            <a:endParaRPr lang="ru-RU" sz="1200" b="1" i="1" dirty="0">
              <a:ln>
                <a:solidFill>
                  <a:srgbClr val="00B050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12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57364"/>
            <a:ext cx="6500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Гражданство РФ; 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граждане, проживающие на территории Курской области, признанные в установленном порядке реабилитированными лицами или лицами, пострадавшими от политических репрессий либо их уполномоченные представители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5643578"/>
            <a:ext cx="3000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Органы социальной защиты населения перечисляют денежные средства на счета почтовых отделений связи и в филиалы Сбербанка России в сроки, установленные для выплаты трудовой пенсии в соответствии с Федеральным законом "О трудовых пенсия»</a:t>
            </a:r>
            <a:endPara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572141"/>
            <a:ext cx="1785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Заявление о назначении ежемесячной денежной выплаты представляется в орган социальной защиты населения по месту проживания граждан или ОБУ «МФЦ»</a:t>
            </a:r>
            <a:endPara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5534561"/>
            <a:ext cx="2071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Решение о назначении ежемесячной денежной выплаты принимается руководителем органа социальной защиты населения в 3-дневный срок со дня подачи заявления со всеми необходимыми документами.</a:t>
            </a:r>
            <a:endPara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28934"/>
            <a:ext cx="61436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а) заявление на установление ежемесячной денежной выплаты, форма которого предусмотрена приложением № 3. В заявлении одновременно указывается способ получения ежемесячной денежной выплаты (через организации федеральной почтовой связи либо через кредитные организации) (далее – заявление);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б) копия паспорта;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в) копия свидетельства о праве на льготы (при наличии) или документ о реабилитации или признании лица пострадавшим от политических репрессий;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г) лица, признанные пострадавшими от политических репрессий, дополнительно представляют копию пенсионного удостоверения или копию справки, подтверждающей факт установления инвалидности, выданной федеральным государственным учреждением медико-социальной экспертизы.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Одновременно с копиями предъявляются подлинники документов для их сверки.</a:t>
            </a:r>
          </a:p>
          <a:p>
            <a:endParaRPr lang="ru-RU" sz="1300" dirty="0" smtClean="0">
              <a:ln>
                <a:solidFill>
                  <a:srgbClr val="390FB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n>
                <a:solidFill>
                  <a:srgbClr val="390FB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42292b4eaf11003c59fd5d8cbcea26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8446" y="1214422"/>
            <a:ext cx="259555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142976" y="2643182"/>
            <a:ext cx="37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286388"/>
            <a:ext cx="274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пособия: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1714480" y="6000768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2027504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429000"/>
            <a:ext cx="2714644" cy="1857388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000232" y="5929330"/>
            <a:ext cx="12144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Формирование личного дела заявителя</a:t>
            </a:r>
            <a:endParaRPr lang="ru-RU" sz="11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071802" y="6072206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786446" y="6000768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71538" y="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790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Ежемесячные денежные выплаты ветеранам труда и труженикам тыла</a:t>
            </a:r>
            <a:endParaRPr lang="ru-RU" sz="20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196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562,11/843,19 </a:t>
            </a:r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571480"/>
            <a:ext cx="7215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Законом Курской области от 01 декабря 2004 г. № 58-ЗКО «О социальной поддержке лиц, проработавших в тылу в период с 22 июня 1941 года по 9 мая 1945 года не менее шести месяцев, исключая период работы на временно оккупированных территориях СССР, либо награжденных орденами или медалями СССР за самоотверженный труд в период Великой Отечественной войны, и ветеранов труда» </a:t>
            </a:r>
            <a:endParaRPr lang="ru-RU" sz="1200" b="1" i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428736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714488"/>
            <a:ext cx="6715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Звание "Ветеран труда";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Награжденные орденами или медалями, либо удостоенные почетных званий СССР или Российской Федерации, либо награжденные ведомственными знаками отличия в труде и имеющие трудовой стаж, необходимый для назначения пенсии по старости или за выслугу лет;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Лица, начавшие трудовую деятельность в несовершеннолетнем возрасте в период Великой Отечественной войны и имеющие трудовой стаж не менее 40 лет для мужчин и 35 лет для женщин;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Лица, проработавшие в тылу в период с 22 июня 1941 года по 9 мая 1945 года не менее шести месяцев, исключая период работы на временно оккупированных территориях СССР, либо награжденные орденами и медалями СССР за самоотверженный труд в период Великой Отечественной войны.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3500438"/>
            <a:ext cx="37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7890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о назначении ежемесячной денежной выплаты с указанием в нем способа получения ежемесячной денежной выплаты (через организации федеральной почтовой связи либо через кредитные организации)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копия паспорта;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удостоверения установленного образца;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пенсионного удостоверения (при наличии)</a:t>
            </a:r>
          </a:p>
          <a:p>
            <a:endParaRPr lang="ru-RU" sz="1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органа социальной защиты населения по месту жительства или ОБУ «МФЦ» принимает и регистрирует заявления о предоставлении государственной услуги со всеми необходимыми документами;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органа социальной защиты населения по месту жительства или ОБУ «МФЦ» формирует и направляет межведомственные запросы в органы (организации), участвующие в предоставлении услуги; 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специалист органа социальной защиты населения по месту жительства или ОБУ «МФЦ» формирует личного дела заявителя;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органа  социальной защиты населения муниципального района (городского округа) по месту жительства заявителя принимает решение о назначении выплаты;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Выплата ежемесячного денежного вознаграждения производится на открытые текущие социальные либо банковские счета через отделения "Почта России", отделения (филиалы) Сбербанка России и коммерческие банки, расположенные на территории Курской области, по выбору получателя ежемесячного денежного вознаграждения.</a:t>
            </a:r>
            <a:endParaRPr lang="ru-RU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4643446"/>
            <a:ext cx="274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1538" y="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s://polevskoy.ru/wp-content/uploads/2020/02/1430976905e20r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244473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99360" cy="107100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1000080" y="0"/>
            <a:ext cx="7857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Муниципальная  программа «Развитие культуры в Муниципальном районе «</a:t>
            </a:r>
            <a:r>
              <a:rPr lang="ru-RU" sz="1800" b="1" strike="noStrike" spc="-1" dirty="0" err="1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Железногорский</a:t>
            </a:r>
            <a:r>
              <a:rPr lang="ru-RU" sz="1800" b="1" strike="noStrike" spc="-1" dirty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район» Курской области </a:t>
            </a:r>
            <a:r>
              <a:rPr lang="ru-RU" sz="1800" b="1" strike="noStrike" spc="-1" dirty="0" smtClean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90960" y="571320"/>
            <a:ext cx="385704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 программы: </a:t>
            </a:r>
            <a:r>
              <a:rPr lang="ru-RU" sz="12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реализация стратегической роли культуры как духовно-нравственного основания развития личности и единства  российского общества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250920" y="1214280"/>
            <a:ext cx="435708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направления реализации программных мероприятий  (руб.):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" name="Table 3"/>
          <p:cNvGraphicFramePr/>
          <p:nvPr>
            <p:extLst>
              <p:ext uri="{D42A27DB-BD31-4B8C-83A1-F6EECF244321}">
                <p14:modId xmlns:p14="http://schemas.microsoft.com/office/powerpoint/2010/main" xmlns="" val="3216283158"/>
              </p:ext>
            </p:extLst>
          </p:nvPr>
        </p:nvGraphicFramePr>
        <p:xfrm>
          <a:off x="0" y="1581784"/>
          <a:ext cx="5148064" cy="2994697"/>
        </p:xfrm>
        <a:graphic>
          <a:graphicData uri="http://schemas.openxmlformats.org/drawingml/2006/table">
            <a:tbl>
              <a:tblPr/>
              <a:tblGrid>
                <a:gridCol w="2305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0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82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8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 </a:t>
                      </a:r>
                      <a:r>
                        <a:rPr lang="ru-RU" sz="900" b="1" strike="noStrike" spc="-1" dirty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2023 </a:t>
                      </a:r>
                      <a:r>
                        <a:rPr lang="ru-RU" sz="900" b="1" strike="noStrike" spc="-1" dirty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2024 </a:t>
                      </a:r>
                      <a:r>
                        <a:rPr lang="ru-RU" sz="900" b="1" strike="noStrike" spc="-1" dirty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Основное мероприятие  «Сохранение и развитие самодеятельного искусства, традиционной народной культуры и киновидиообслуживания населения»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</a:t>
                      </a:r>
                      <a:r>
                        <a:rPr lang="ru-RU" sz="1000" b="0" strike="noStrike" spc="-1" baseline="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572 147</a:t>
                      </a:r>
                      <a:endParaRPr lang="ru-RU" sz="1000" b="0" strike="noStrike" spc="-1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</a:t>
                      </a:r>
                      <a:r>
                        <a:rPr lang="ru-RU" sz="1000" b="0" strike="noStrike" spc="-1" baseline="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571 875</a:t>
                      </a:r>
                      <a:endParaRPr lang="ru-RU" sz="1000" b="0" strike="noStrike" spc="-1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</a:t>
                      </a:r>
                      <a:r>
                        <a:rPr lang="ru-RU" sz="1000" b="0" strike="noStrike" spc="-1" baseline="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571 875</a:t>
                      </a:r>
                      <a:endParaRPr lang="ru-RU" sz="1000" b="0" strike="noStrike" spc="-1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Основное мероприятие  «Развитие библиотечного дела»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18</a:t>
                      </a:r>
                      <a:r>
                        <a:rPr lang="ru-RU" sz="1000" b="0" strike="noStrike" spc="-1" baseline="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420 980</a:t>
                      </a:r>
                      <a:endParaRPr lang="ru-RU" sz="1000" b="0" strike="noStrike" spc="-1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18</a:t>
                      </a:r>
                      <a:r>
                        <a:rPr lang="ru-RU" sz="1000" b="0" strike="noStrike" spc="-1" baseline="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323 964</a:t>
                      </a:r>
                      <a:endParaRPr lang="ru-RU" sz="1000" b="0" strike="noStrike" spc="-1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18</a:t>
                      </a:r>
                      <a:r>
                        <a:rPr lang="ru-RU" sz="1000" b="0" strike="noStrike" spc="-1" baseline="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323 964</a:t>
                      </a:r>
                      <a:r>
                        <a:rPr lang="ru-RU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lang="ru-RU" sz="1000" b="0" strike="noStrike" spc="-1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3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Основное мероприятие  «Обеспечение деятельности подведомственных учреждений, финансовое обеспечение Муниципальной программы, повышение эффективности использования средств областного и местного бюджетов»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r>
                        <a:rPr lang="ru-RU" sz="1000" b="0" strike="noStrike" spc="-1" baseline="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723 965</a:t>
                      </a:r>
                      <a:endParaRPr lang="ru-RU" sz="1000" b="0" strike="noStrike" spc="-1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r>
                        <a:rPr lang="ru-RU" sz="1000" b="0" strike="noStrike" spc="-1" baseline="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723 965</a:t>
                      </a:r>
                      <a:endParaRPr lang="ru-RU" sz="1000" b="0" strike="noStrike" spc="-1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r>
                        <a:rPr lang="ru-RU" sz="1000" b="0" strike="noStrike" spc="-1" baseline="0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723 965</a:t>
                      </a:r>
                      <a:endParaRPr lang="ru-RU" sz="1000" b="0" strike="noStrike" spc="-1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72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n>
                            <a:noFill/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на реализацию муниципальной программы: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44 717 092</a:t>
                      </a:r>
                      <a:endParaRPr lang="ru-RU" sz="1000" b="0" strike="noStrike" spc="-1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44 619 804</a:t>
                      </a:r>
                      <a:endParaRPr lang="ru-RU" sz="1000" b="0" strike="noStrike" spc="-1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strike="noStrike" spc="-1" dirty="0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44 619 804</a:t>
                      </a:r>
                      <a:endParaRPr lang="ru-RU" sz="1000" b="0" strike="noStrike" spc="-1" dirty="0">
                        <a:ln>
                          <a:solidFill>
                            <a:srgbClr val="006600"/>
                          </a:solidFill>
                        </a:ln>
                        <a:solidFill>
                          <a:srgbClr val="0066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0725543"/>
                  </a:ext>
                </a:extLst>
              </a:tr>
            </a:tbl>
          </a:graphicData>
        </a:graphic>
      </p:graphicFrame>
      <p:sp>
        <p:nvSpPr>
          <p:cNvPr id="10" name="CustomShape 5"/>
          <p:cNvSpPr/>
          <p:nvPr/>
        </p:nvSpPr>
        <p:spPr>
          <a:xfrm>
            <a:off x="1606641" y="4569172"/>
            <a:ext cx="1714512" cy="285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Целевые индикаторы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229536" y="4951525"/>
            <a:ext cx="2285280" cy="5000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Подписка и приобретение книжного фонда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7"/>
          <p:cNvSpPr/>
          <p:nvPr/>
        </p:nvSpPr>
        <p:spPr>
          <a:xfrm>
            <a:off x="2786050" y="4982906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Подключение библиотек к сети Интернет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6"/>
          <p:cNvSpPr/>
          <p:nvPr/>
        </p:nvSpPr>
        <p:spPr>
          <a:xfrm>
            <a:off x="5000628" y="4286256"/>
            <a:ext cx="3929090" cy="7858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«60 – лет в космосе!» праздничное мероприятие  в МКУК «Межпоселенческая библиотека им. Н.М.Перовского»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TextShape 10"/>
          <p:cNvSpPr txBox="1"/>
          <p:nvPr/>
        </p:nvSpPr>
        <p:spPr>
          <a:xfrm>
            <a:off x="428501" y="5450515"/>
            <a:ext cx="2304000" cy="1358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600" b="0" strike="noStrike" spc="-1" dirty="0" smtClean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0" strike="noStrike" spc="-1" dirty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b="0" strike="noStrike" spc="-1" dirty="0" smtClean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spc="-1" dirty="0" smtClean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r>
              <a:rPr lang="ru-RU" sz="1600" b="0" strike="noStrike" spc="-1" dirty="0" smtClean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000 </a:t>
            </a:r>
            <a:r>
              <a:rPr lang="ru-RU" sz="1600" b="0" strike="noStrike" spc="-1" dirty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endParaRPr lang="ru-RU" sz="1600" b="0" strike="noStrike" spc="-1" dirty="0">
              <a:ln>
                <a:solidFill>
                  <a:srgbClr val="390FB1"/>
                </a:solidFill>
              </a:ln>
              <a:solidFill>
                <a:srgbClr val="0033CC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strike="noStrike" spc="-1" dirty="0" smtClean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0" strike="noStrike" spc="-1" dirty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b="0" strike="noStrike" spc="-1" dirty="0" smtClean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spc="-1" dirty="0" smtClean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r>
              <a:rPr lang="ru-RU" sz="1600" b="0" strike="noStrike" spc="-1" dirty="0" smtClean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ru-RU" sz="1600" b="0" strike="noStrike" spc="-1" dirty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endParaRPr lang="ru-RU" sz="1600" b="0" strike="noStrike" spc="-1" dirty="0">
              <a:ln>
                <a:solidFill>
                  <a:srgbClr val="390FB1"/>
                </a:solidFill>
              </a:ln>
              <a:solidFill>
                <a:srgbClr val="0033CC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strike="noStrike" spc="-1" dirty="0" smtClean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0" strike="noStrike" spc="-1" dirty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b="0" strike="noStrike" spc="-1" dirty="0" smtClean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spc="-1" dirty="0" smtClean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r>
              <a:rPr lang="ru-RU" sz="1600" b="0" strike="noStrike" spc="-1" dirty="0" smtClean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000 </a:t>
            </a:r>
            <a:r>
              <a:rPr lang="ru-RU" sz="1600" b="0" strike="noStrike" spc="-1" dirty="0">
                <a:ln>
                  <a:solidFill>
                    <a:srgbClr val="390FB1"/>
                  </a:solidFill>
                </a:ln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5" name="TextShape 11"/>
          <p:cNvSpPr txBox="1"/>
          <p:nvPr/>
        </p:nvSpPr>
        <p:spPr>
          <a:xfrm>
            <a:off x="3071802" y="5411534"/>
            <a:ext cx="2304000" cy="138297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600" b="0" strike="noStrike" spc="-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0" strike="noStrike" spc="-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г. - </a:t>
            </a:r>
            <a:r>
              <a:rPr lang="ru-RU" sz="1600" b="0" strike="noStrike" spc="-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b="0" strike="noStrike" spc="-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1600" b="0" strike="noStrike" spc="-1" dirty="0">
              <a:ln>
                <a:solidFill>
                  <a:srgbClr val="006600"/>
                </a:solidFill>
              </a:ln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strike="noStrike" spc="-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0" strike="noStrike" spc="-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г. -  100 %</a:t>
            </a:r>
          </a:p>
          <a:p>
            <a:endParaRPr lang="ru-RU" sz="1600" b="0" strike="noStrike" spc="-1" dirty="0">
              <a:ln>
                <a:solidFill>
                  <a:srgbClr val="006600"/>
                </a:solidFill>
              </a:ln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strike="noStrike" spc="-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0" strike="noStrike" spc="-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г. - 100 %</a:t>
            </a:r>
          </a:p>
        </p:txBody>
      </p:sp>
      <p:pic>
        <p:nvPicPr>
          <p:cNvPr id="16" name="Рисунок 15" descr="D:\загрузки\60 лет в космос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342900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16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99360" cy="107100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 программа «Развитие культуры в Муниципальном районе «</a:t>
            </a:r>
            <a:r>
              <a:rPr lang="ru-RU" b="1" dirty="0" err="1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Курской области 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3" y="928670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коллективов самодеятельного любительского творчества в смотрах, конкурсах, фестивалях:</a:t>
            </a:r>
          </a:p>
          <a:p>
            <a:endParaRPr lang="ru-RU" sz="1000" b="1" dirty="0" smtClean="0">
              <a:ln>
                <a:solidFill>
                  <a:srgbClr val="FF0000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фестиваль казачьей песни (МКУК «</a:t>
            </a:r>
            <a:r>
              <a:rPr lang="ru-RU" sz="12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2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РДК» ансамбль «Коробейники» рук. </a:t>
            </a:r>
            <a:r>
              <a:rPr lang="ru-RU" sz="12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Р.Г.Хаиров</a:t>
            </a:r>
            <a:r>
              <a:rPr lang="ru-RU" sz="12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Международный конкурс «Звезды России» (МКУК «</a:t>
            </a:r>
            <a:r>
              <a:rPr lang="ru-RU" sz="12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2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РДК» - ансамбль эстрадного танца «Силуэт» рук. Т.А.Авилова)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Областной смотр – конкурс фольклорных коллективов  (МКУК «</a:t>
            </a:r>
            <a:r>
              <a:rPr lang="ru-RU" sz="12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2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РДК» ансамбль «Жизнь продолжается» рук. Л.И. </a:t>
            </a:r>
            <a:r>
              <a:rPr lang="ru-RU" sz="12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Токолова</a:t>
            </a:r>
            <a:r>
              <a:rPr lang="ru-RU" sz="12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ru-RU" sz="1000" b="1" dirty="0" smtClean="0">
              <a:ln>
                <a:solidFill>
                  <a:srgbClr val="FF0000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1" y="5072074"/>
            <a:ext cx="2571769" cy="60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Сельскохозяйственная Ярмарка</a:t>
            </a:r>
          </a:p>
          <a:p>
            <a:pPr algn="ctr"/>
            <a:r>
              <a:rPr lang="ru-RU" sz="11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в рамках празднования  Дня города Железногорска</a:t>
            </a:r>
            <a:endParaRPr lang="ru-RU" sz="1100" b="1" dirty="0"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71876"/>
            <a:ext cx="40719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база:</a:t>
            </a:r>
          </a:p>
          <a:p>
            <a:pPr algn="just"/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Реконструкция кровли  здания МКУК «Железногорский РДК» (</a:t>
            </a:r>
            <a:r>
              <a:rPr lang="ru-RU" sz="12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п.Студенок</a:t>
            </a:r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– 7 765 500руб.</a:t>
            </a:r>
          </a:p>
          <a:p>
            <a:pPr algn="just"/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Проектно-сметная документация на капитальный ремонт фасада и капитального ремонта электрики здания МКУК «Железногорский РДК» (</a:t>
            </a:r>
            <a:r>
              <a:rPr lang="ru-RU" sz="12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п.Студенок</a:t>
            </a:r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– 648 000 руб.</a:t>
            </a:r>
          </a:p>
          <a:p>
            <a:pPr algn="just"/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-Текущий и капитальный ремонт   МКУ ДО «Михайловская ДШИ» -358,034руб.</a:t>
            </a:r>
          </a:p>
          <a:p>
            <a:pPr algn="just"/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Текущий ремонт МКУДО «Студенокская ДШИ» – 311,420 руб.</a:t>
            </a:r>
          </a:p>
          <a:p>
            <a:pPr algn="just"/>
            <a:r>
              <a:rPr lang="ru-RU" sz="13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Сценические костюмы для мюзикла «Моцарт» - 270,000 руб.(</a:t>
            </a:r>
            <a:r>
              <a:rPr lang="ru-RU" sz="14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МКУК «Железногорский РДК» )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Музыкальные инструменты (баяны для ДШИ) – 180,000 руб.</a:t>
            </a:r>
          </a:p>
          <a:p>
            <a:pPr>
              <a:buFontTx/>
              <a:buChar char="-"/>
            </a:pPr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5000628" y="5703838"/>
            <a:ext cx="37862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 2021 году МКУК «Дом народного творчества» стал победителем  в </a:t>
            </a:r>
            <a:r>
              <a:rPr lang="ru-RU" sz="11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1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областном видео-конкурсе по номинациям – «Наш район, мы тут живем»» и «Школьный юмористический марафон»</a:t>
            </a:r>
            <a:endParaRPr lang="ru-RU" sz="11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D:\загрузки\ярмарка 2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302500"/>
            <a:ext cx="2571768" cy="179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ocuments\Мои документы\Downloads\День учите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000108"/>
            <a:ext cx="2500330" cy="17859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43372" y="2786058"/>
            <a:ext cx="2571768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День учителя</a:t>
            </a:r>
            <a:endParaRPr lang="ru-RU" sz="1100" b="1" dirty="0"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Documents\Мои документы\Downloads\Ярильские игрищ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9" y="1000108"/>
            <a:ext cx="2357422" cy="17859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86576" y="2786058"/>
            <a:ext cx="2357423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Ярильские</a:t>
            </a:r>
            <a:r>
              <a:rPr lang="ru-RU" sz="11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игрища</a:t>
            </a:r>
            <a:endParaRPr lang="ru-RU" sz="1100" b="1" dirty="0"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Documents\Мои документы\Downloads\день знан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864" y="3260149"/>
            <a:ext cx="2214578" cy="179712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953863" y="5057451"/>
            <a:ext cx="2214579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День знаний</a:t>
            </a:r>
            <a:endParaRPr lang="ru-RU" sz="1100" b="1" dirty="0"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4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системы, обеспечение перевозки пассажиров на территории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и безопасности дорожного движения »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214926"/>
            <a:ext cx="2428860" cy="1526442"/>
          </a:xfrm>
          <a:prstGeom prst="rect">
            <a:avLst/>
          </a:prstGeom>
          <a:ln w="127000" cap="sq">
            <a:solidFill>
              <a:srgbClr val="9900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Изображение 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18" y="3714752"/>
            <a:ext cx="2786082" cy="1714512"/>
          </a:xfrm>
          <a:prstGeom prst="rect">
            <a:avLst/>
          </a:prstGeom>
          <a:ln w="127000" cap="sq">
            <a:solidFill>
              <a:srgbClr val="00808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897397"/>
              </p:ext>
            </p:extLst>
          </p:nvPr>
        </p:nvGraphicFramePr>
        <p:xfrm>
          <a:off x="0" y="3562184"/>
          <a:ext cx="4786314" cy="17354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85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414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000" baseline="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162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«Обеспечение требуемого технического состояния сети автомобильных дорог района, их пропускной способности, эффективно содействующей развитию экономики, улучшению качества жизни населения района, созданию безопасных  условий движения»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7 935 600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7 944 410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8 140 530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214950"/>
            <a:ext cx="55721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основного мероприятия будут решаться следующие задачи: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строительство (реконструкция) автомобильных дорог общего пользования местного значения вне границ населенных пунктов;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капитальный ремонт,  ремонт и содержание автомобильных дорог общего пользования местного значения вне границ населенных пунктов; 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межевание, проведение кадастровых работ в отношении земельных участков, занятых автодорогами общего пользования местного значения вне границ населенных пунктов, и в отношении автодорог общего пользования местного значения вне границ населенных пунктов, как объектов недвижимого имущества, паспортизация, инвентаризация и государственная регистрация права муниципальной собственности на эти земельные участки и автодороги.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7181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(руб.):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00108"/>
            <a:ext cx="9001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Решением Представительного Собрания </a:t>
            </a:r>
            <a:r>
              <a:rPr lang="ru-RU" sz="1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от 24 декабря 2013 года № 62-3-РС, начиная с 2012 года, финансовое обеспечение дорожного хозяйства осуществляется в рамках дорожного фонда </a:t>
            </a:r>
            <a:r>
              <a:rPr lang="ru-RU" sz="1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785926"/>
            <a:ext cx="4214810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</a:t>
            </a:r>
          </a:p>
          <a:p>
            <a:pPr algn="ctr"/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дорожного фонда  </a:t>
            </a:r>
            <a:r>
              <a:rPr lang="ru-RU" sz="1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14554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дизельное топливо;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моторные масла для дизельных и (или) карбюраторных (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двигателей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автомобильный бензин</a:t>
            </a:r>
            <a:endParaRPr lang="ru-RU" sz="1400" dirty="0">
              <a:ln>
                <a:solidFill>
                  <a:srgbClr val="7030A0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3429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9190" y="1785926"/>
            <a:ext cx="4214810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</a:t>
            </a:r>
            <a:endParaRPr lang="ru-RU" sz="140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7110664"/>
              </p:ext>
            </p:extLst>
          </p:nvPr>
        </p:nvGraphicFramePr>
        <p:xfrm>
          <a:off x="4929190" y="2214554"/>
          <a:ext cx="4214810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7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7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7 935 600</a:t>
                      </a:r>
                      <a:endParaRPr lang="ru-RU" sz="1200" b="1" dirty="0" smtClean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7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7 944 410</a:t>
                      </a:r>
                      <a:endParaRPr lang="ru-RU" sz="1200" b="1" dirty="0" smtClean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7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8 140 530</a:t>
                      </a:r>
                      <a:endParaRPr lang="ru-RU" sz="1200" b="1" dirty="0" smtClean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57290" y="142852"/>
            <a:ext cx="7572428" cy="857256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и 2024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dmin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214422"/>
            <a:ext cx="2714612" cy="173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B5C147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1000108"/>
            <a:ext cx="6429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соответствии с Уставом муниципального образования «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к органам местного самоуправления относятся:</a:t>
            </a:r>
          </a:p>
          <a:p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Представительное Собрание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Администрация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финансов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образования, по делам молодежи, по физической культуры и спорту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культуры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социальной защиты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4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429240"/>
            <a:ext cx="4572032" cy="1428760"/>
          </a:xfrm>
          <a:prstGeom prst="roundRect">
            <a:avLst/>
          </a:prstGeom>
          <a:solidFill>
            <a:srgbClr val="36D2D2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планировании расходов бюджета по лицам, замещающим муниципальные должности, муниципальным служащим органов местного самоуправления индексация заработной платы </a:t>
            </a:r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предусмотрена в 2022 </a:t>
            </a:r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4,3%.</a:t>
            </a:r>
            <a:endParaRPr lang="ru-RU" sz="1400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500414"/>
            <a:ext cx="3357554" cy="3357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формирования расходов на содержание органов местного самоуправления муниципального образования «</a:t>
            </a:r>
            <a:r>
              <a:rPr lang="ru-RU" sz="15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устанавливаются постановлением Администрации Курской области. </a:t>
            </a:r>
          </a:p>
          <a:p>
            <a:pPr indent="450000" algn="just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штатная численность органов местного самоуправления установлена в количестве 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штатных 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единиц, из них 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штатные единицы – муниципальные служащие.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3068960"/>
          <a:ext cx="57241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00166" y="214290"/>
            <a:ext cx="7286676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ФИНАНСОВАЯ ПОМОЩЬ БЮДЖЕТАМ ПОСЕЛЕНИЙ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мощь-малому-бизнес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142984"/>
            <a:ext cx="314327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1071546"/>
            <a:ext cx="5715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Финансовая помощь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районного бюджета бюджетам поселений, входящих в состав муниципального района, предоставляется в форме дотаций на выравнивание бюджетной обеспеченности в соответствии с муниципальными правовыми актами, принимаемыми в соответствии с требованиями Бюджетного кодекса Российской Федерации и законодательства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района. 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3068960"/>
          <a:ext cx="914400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57356" y="214290"/>
            <a:ext cx="6286544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EFE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571612"/>
            <a:ext cx="46934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годов муниципальные гарантии муниципальным образованиям и юридическим лицам Железногорского района Курской области предоставлять не планируется.</a:t>
            </a:r>
          </a:p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Железногорского района на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78113199 рублей,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78853263 рублей,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годов в сумме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80919640 рублей.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Железногорского района Курской области по состоянию на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запланирован в сумме 0  рублей, на 1 января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– в сумме 0 рублей, на 1 января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– в сумме 0 рублей что соответствует нормам бюджетного законодательства.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2e4235df80037af28db3965943722fe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1142984"/>
            <a:ext cx="4000496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gh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714356"/>
            <a:ext cx="80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в доступной для широкого круга пользователей форме раскрывает информацию об особенностях формирования бюджета на предстоящий период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11" name="Рисунок 10" descr="Admin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928802"/>
            <a:ext cx="75724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Подготовлено Управлением финансов Администрации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 +7(47148)25966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uprfin_raion@mail.ru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Размещено на сайте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 zhel.rkursk.ru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357298"/>
            <a:ext cx="564357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  <a:p>
            <a:pPr algn="ctr"/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285992"/>
            <a:ext cx="5572132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отчету об</a:t>
            </a: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бюджета </a:t>
            </a:r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endParaRPr lang="ru-RU" sz="20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гал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357298"/>
            <a:ext cx="1071570" cy="7143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Рисунок 11" descr="галоч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285992"/>
            <a:ext cx="1071570" cy="10001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5000636"/>
            <a:ext cx="6715140" cy="18573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дате и месте проведения публичных слушаний размещается в районных официальных средствах массовой информации. Проекты обсуждаемых документов публикуются на сайте  Администрации </a:t>
            </a:r>
            <a:r>
              <a:rPr lang="ru-RU" sz="20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</a:p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http://zhel.rkursk.ru/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v__TxdmIcL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08" y="5000636"/>
            <a:ext cx="2428892" cy="1857364"/>
          </a:xfrm>
          <a:prstGeom prst="roundRect">
            <a:avLst>
              <a:gd name="adj" fmla="val 16667"/>
            </a:avLst>
          </a:prstGeom>
          <a:ln>
            <a:solidFill>
              <a:srgbClr val="0F511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hYTDrEmyXo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00" y="2285992"/>
            <a:ext cx="150016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epositphotos_33075905-Multicolored-people-sitting-at-a-round-tab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1357298"/>
            <a:ext cx="142872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Выноска 2 17"/>
          <p:cNvSpPr/>
          <p:nvPr/>
        </p:nvSpPr>
        <p:spPr>
          <a:xfrm>
            <a:off x="1928794" y="3500438"/>
            <a:ext cx="7215206" cy="1357322"/>
          </a:xfrm>
          <a:prstGeom prst="borderCallout2">
            <a:avLst>
              <a:gd name="adj1" fmla="val 48601"/>
              <a:gd name="adj2" fmla="val 437"/>
              <a:gd name="adj3" fmla="val 43867"/>
              <a:gd name="adj4" fmla="val -6078"/>
              <a:gd name="adj5" fmla="val 63368"/>
              <a:gd name="adj6" fmla="val -948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публичных слушаний: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Достижение разумного баланса между возможностями бюджета и потребностями в расходах;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Развитие гласности и прозрачности бюджета;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Вовлечение населения в процесс формирования бюджета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rPr>
              <a:t>.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</a:endParaRPr>
          </a:p>
        </p:txBody>
      </p:sp>
      <p:pic>
        <p:nvPicPr>
          <p:cNvPr id="19" name="Рисунок 18" descr="rash-272x27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500438"/>
            <a:ext cx="1285852" cy="13573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928802"/>
            <a:ext cx="2286016" cy="1128714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3071802" y="857232"/>
            <a:ext cx="4714908" cy="1071570"/>
          </a:xfrm>
          <a:prstGeom prst="borderCallout1">
            <a:avLst>
              <a:gd name="adj1" fmla="val 20611"/>
              <a:gd name="adj2" fmla="val -280"/>
              <a:gd name="adj3" fmla="val 104276"/>
              <a:gd name="adj4" fmla="val -2956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 местного самоуправления (местный уровень)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3000364" y="2428868"/>
            <a:ext cx="4714908" cy="1214446"/>
          </a:xfrm>
          <a:prstGeom prst="borderCallout1">
            <a:avLst>
              <a:gd name="adj1" fmla="val 79178"/>
              <a:gd name="adj2" fmla="val 532"/>
              <a:gd name="adj3" fmla="val 44615"/>
              <a:gd name="adj4" fmla="val -263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главный финансовый документ района, утверждаемый Представительным собранием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age_13849158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2428868"/>
            <a:ext cx="1428728" cy="12144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images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857232"/>
            <a:ext cx="1428728" cy="10715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" name="Скругленный прямоугольник 24"/>
          <p:cNvSpPr/>
          <p:nvPr/>
        </p:nvSpPr>
        <p:spPr>
          <a:xfrm>
            <a:off x="571472" y="6072206"/>
            <a:ext cx="8572528" cy="7857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утверждается на 2022 год и плановый период 2023 и 2024 годов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восклицательный зна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72206"/>
            <a:ext cx="571472" cy="785794"/>
          </a:xfrm>
          <a:prstGeom prst="rect">
            <a:avLst/>
          </a:prstGeom>
        </p:spPr>
      </p:pic>
      <p:sp>
        <p:nvSpPr>
          <p:cNvPr id="12" name="Выноска 1 11"/>
          <p:cNvSpPr/>
          <p:nvPr/>
        </p:nvSpPr>
        <p:spPr>
          <a:xfrm>
            <a:off x="3000364" y="4071942"/>
            <a:ext cx="4714908" cy="642942"/>
          </a:xfrm>
          <a:prstGeom prst="borderCallout1">
            <a:avLst>
              <a:gd name="adj1" fmla="val 49937"/>
              <a:gd name="adj2" fmla="val -807"/>
              <a:gd name="adj3" fmla="val 50125"/>
              <a:gd name="adj4" fmla="val -363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юридическую силу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3000364" y="4929198"/>
            <a:ext cx="4714908" cy="612648"/>
          </a:xfrm>
          <a:prstGeom prst="borderCallout1">
            <a:avLst>
              <a:gd name="adj1" fmla="val 49937"/>
              <a:gd name="adj2" fmla="val -807"/>
              <a:gd name="adj3" fmla="val 50125"/>
              <a:gd name="adj4" fmla="val -363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организует его исполнение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213488" y="4143380"/>
            <a:ext cx="2143934" cy="79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mo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4071942"/>
            <a:ext cx="1428728" cy="64294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8" name="Рисунок 27" descr="Admin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4929198"/>
            <a:ext cx="1428728" cy="596272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– РАСХОДЫ  = ДЕФИЦИТ (ПРОФИЦИТ)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465637" y="2035165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465637" y="2535231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465637" y="3106735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465637" y="367823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465637" y="546418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465637" y="4249743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465637" y="474980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0100" y="1928802"/>
            <a:ext cx="282045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(расходы больше доходов)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1928802"/>
            <a:ext cx="2774094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000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(доходы больше расходов)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143108" y="264318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786578" y="264318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0" y="3071810"/>
            <a:ext cx="4071966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000100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214678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4500570"/>
            <a:ext cx="1785950" cy="1143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Кредиты из бюджета вышестоящего уровня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0298" y="4500570"/>
            <a:ext cx="1857388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Кредиты от кредитных организаций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57752" y="3071810"/>
            <a:ext cx="4071966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превышении  доходов над расходами принимается решение как их использовать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858016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57752" y="4500570"/>
            <a:ext cx="4071966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как источник покрытия дефицита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4429124" y="4714884"/>
            <a:ext cx="357190" cy="4846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0" y="6000768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= РАСХОДЫ       СБАЛАНСИРОВАННЫЙ БЮДЖЕТ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3428992" y="6000768"/>
            <a:ext cx="428628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0"/>
            <a:ext cx="1857356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97676" y="928670"/>
            <a:ext cx="7646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</a:t>
            </a:r>
            <a:endParaRPr lang="ru-RU" sz="2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03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14422"/>
            <a:ext cx="221454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43306" y="1643050"/>
            <a:ext cx="214314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8" idx="2"/>
          </p:cNvCxnSpPr>
          <p:nvPr/>
        </p:nvCxnSpPr>
        <p:spPr>
          <a:xfrm rot="5400000">
            <a:off x="4536281" y="2321711"/>
            <a:ext cx="357190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966857" y="-609194"/>
            <a:ext cx="34668" cy="625366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679158" y="2678504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2857496"/>
            <a:ext cx="2571736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 установленных НК РФ:</a:t>
            </a:r>
          </a:p>
          <a:p>
            <a:pPr algn="ctr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Единый налог на вмененный доход;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3571900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 от уплаты других пошлин и сборов, установленных законодательством РФ, а также штрафов за нарушение законодательства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использования имущества;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Доходы от продажи материальных и нематериальных активов;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неналоговые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2264" y="2857496"/>
            <a:ext cx="2571736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в бюджет на безвозмездной и безвозвратной основе из бюджетов других уровней</a:t>
            </a:r>
          </a:p>
          <a:p>
            <a:pPr algn="ctr"/>
            <a:endParaRPr lang="ru-RU" sz="1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Субвенции;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безвозмездные поступления (спонсорские поступления от организаций, граждан)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4537472" y="2677710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7895058" y="2677710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16269</TotalTime>
  <Words>6864</Words>
  <Application>Microsoft Office PowerPoint</Application>
  <PresentationFormat>Экран (4:3)</PresentationFormat>
  <Paragraphs>978</Paragraphs>
  <Slides>59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Снецкое</dc:creator>
  <cp:lastModifiedBy>УРХ ПК</cp:lastModifiedBy>
  <cp:revision>802</cp:revision>
  <dcterms:created xsi:type="dcterms:W3CDTF">2015-12-20T07:37:31Z</dcterms:created>
  <dcterms:modified xsi:type="dcterms:W3CDTF">2021-11-12T08:44:36Z</dcterms:modified>
</cp:coreProperties>
</file>