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59" r:id="rId6"/>
    <p:sldId id="261" r:id="rId7"/>
    <p:sldId id="268" r:id="rId8"/>
    <p:sldId id="269" r:id="rId9"/>
    <p:sldId id="263" r:id="rId10"/>
    <p:sldId id="264" r:id="rId11"/>
    <p:sldId id="266" r:id="rId12"/>
    <p:sldId id="265" r:id="rId13"/>
    <p:sldId id="273" r:id="rId14"/>
    <p:sldId id="274" r:id="rId15"/>
    <p:sldId id="275" r:id="rId16"/>
    <p:sldId id="276" r:id="rId17"/>
    <p:sldId id="267" r:id="rId18"/>
    <p:sldId id="277" r:id="rId19"/>
    <p:sldId id="285" r:id="rId20"/>
    <p:sldId id="287" r:id="rId21"/>
    <p:sldId id="271" r:id="rId22"/>
    <p:sldId id="272" r:id="rId23"/>
    <p:sldId id="278" r:id="rId24"/>
    <p:sldId id="284" r:id="rId25"/>
    <p:sldId id="279" r:id="rId26"/>
    <p:sldId id="283" r:id="rId27"/>
    <p:sldId id="280" r:id="rId28"/>
    <p:sldId id="288" r:id="rId29"/>
    <p:sldId id="289" r:id="rId30"/>
    <p:sldId id="28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336600"/>
    <a:srgbClr val="FF99CC"/>
    <a:srgbClr val="008000"/>
    <a:srgbClr val="339933"/>
    <a:srgbClr val="00CC99"/>
    <a:srgbClr val="FF0066"/>
    <a:srgbClr val="00682F"/>
    <a:srgbClr val="CC99FF"/>
    <a:srgbClr val="CC3399"/>
  </p:clrMru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810" y="-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1\WORK\&#1058;&#1080;&#1084;&#1086;&#1085;&#1080;&#1085;&#1072;\&#1075;&#1088;&#1072;&#1078;&#1076;&#1072;&#1085;&#1077;,\01\20-08-2018_15-15-27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1\WORK\&#1058;&#1080;&#1084;&#1086;&#1085;&#1080;&#1085;&#1072;\&#1075;&#1088;&#1072;&#1078;&#1076;&#1072;&#1085;&#1077;,\01\20-08-2018_15-15-27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1\WORK\&#1058;&#1080;&#1084;&#1086;&#1085;&#1080;&#1085;&#1072;\&#1075;&#1088;&#1072;&#1078;&#1076;&#1072;&#1085;&#1077;,\01\20-08-2018_15-15-27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7;&#1085;&#1077;&#1094;&#1082;&#1086;&#1077;\Desktop\&#1073;&#1102;&#1076;&#1078;&#1077;&#1090;%20&#1076;&#1083;&#1103;%20&#1075;&#1088;&#1072;&#1078;&#1076;&#1072;&#1085;%20&#1078;&#1077;&#1083;.&#1088;&#1072;&#1081;&#1086;&#1085;\&#1073;&#1102;&#1076;&#1078;&#1077;&#1090;%20&#1076;&#1083;&#1103;%20&#1075;&#1088;&#1072;&#1078;&#1076;&#1072;&#1085;%20&#1082;%20&#1086;&#1090;&#1095;&#1077;&#1090;&#1091;%20&#1086;&#1073;%20&#1080;&#1089;&#1087;&#1086;&#1083;&#1085;&#1077;&#1085;&#1080;&#1080;%20&#1073;&#1102;&#1076;&#1078;&#1077;&#1090;&#1072;%20&#1079;&#1072;%202016%20&#1075;&#1086;&#1076;\&#1088;&#1072;&#1089;&#1093;&#1086;&#1076;&#1099;%20&#1082;%20&#1086;&#1082;&#1086;&#1085;.&#1073;&#1102;&#1076;&#1078;&#1077;&#1090;&#1091;.xlsx" TargetMode="External"/><Relationship Id="rId1" Type="http://schemas.openxmlformats.org/officeDocument/2006/relationships/image" Target="../media/image40.jpeg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85;&#1077;&#1094;&#1082;&#1086;&#1077;\Desktop\&#1073;&#1102;&#1076;&#1078;&#1077;&#1090;%20&#1076;&#1083;&#1103;%20&#1075;&#1088;&#1072;&#1078;&#1076;&#1072;&#1085;%20&#1078;&#1077;&#1083;.&#1088;&#1072;&#1081;&#1086;&#1085;\&#1073;&#1102;&#1076;&#1078;&#1077;&#1090;%20&#1076;&#1083;&#1103;%20&#1075;&#1088;&#1072;&#1078;&#1076;&#1072;&#1085;%20&#1082;%20&#1086;&#1090;&#1095;&#1077;&#1090;&#1091;%20&#1086;&#1073;%20&#1080;&#1089;&#1087;&#1086;&#1083;&#1085;&#1077;&#1085;&#1080;&#1080;%20&#1073;&#1102;&#1076;&#1078;&#1077;&#1090;&#1072;%20&#1079;&#1072;%202016%20&#1075;&#1086;&#1076;\&#1088;&#1072;&#1089;&#1093;&#1086;&#1076;&#1099;%20&#1082;%20&#1086;&#1082;&#1086;&#1085;.&#1073;&#1102;&#1076;&#1078;&#1077;&#1090;&#1091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1\WORK\&#1058;&#1080;&#1084;&#1086;&#1085;&#1080;&#1085;&#1072;\&#1075;&#1088;&#1072;&#1078;&#1076;&#1072;&#1085;&#1077;,\20-08-2018_15-15-27\&#1088;&#1072;&#1089;&#1093;&#1086;&#1076;&#1099;%20&#1082;%20&#1086;&#1082;&#1086;&#1085;.&#1073;&#1102;&#1076;&#1078;&#1077;&#1090;&#1091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7;&#1089;&#1090;\Desktop\&#1075;&#1088;&#1072;&#1078;&#1076;&#1072;&#1085;&#1077;,\20-08-2018_15-15-27\&#1088;&#1072;&#1089;&#1093;&#1086;&#1076;&#1099;%20&#1082;%20&#1086;&#1082;&#1086;&#1085;.&#1073;&#1102;&#1076;&#1078;&#1077;&#1090;&#1091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7;&#1089;&#1090;\Desktop\&#1075;&#1088;&#1072;&#1078;&#1076;&#1072;&#1085;&#1077;,\20-08-2018_15-15-27\&#1088;&#1072;&#1089;&#1093;&#1086;&#1076;&#1099;%20&#1082;%20&#1086;&#1082;&#1086;&#1085;.&#1073;&#1102;&#1076;&#1078;&#1077;&#1090;&#1091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7;&#1089;&#1090;\Desktop\&#1075;&#1088;&#1072;&#1078;&#1076;&#1072;&#1085;&#1077;,\20-08-2018_15-15-27\&#1088;&#1072;&#1089;&#1093;&#1086;&#1076;&#1099;%20&#1082;%20&#1086;&#1082;&#1086;&#1085;.&#1073;&#1102;&#1076;&#1078;&#1077;&#1090;&#1091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7;&#1089;&#1090;\Desktop\&#1075;&#1088;&#1072;&#1078;&#1076;&#1072;&#1085;&#1077;,\20-08-2018_15-15-27\&#1088;&#1072;&#1089;&#1093;&#1086;&#1076;&#1099;%20&#1082;%20&#1086;&#1082;&#1086;&#1085;.&#1073;&#1102;&#1076;&#1078;&#1077;&#1090;&#109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1\WORK\&#1058;&#1080;&#1084;&#1086;&#1085;&#1080;&#1085;&#1072;\&#1075;&#1088;&#1072;&#1078;&#1076;&#1072;&#1085;&#1077;,\01\20-08-2018_15-15-27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1\WORK\&#1058;&#1080;&#1084;&#1086;&#1085;&#1080;&#1085;&#1072;\&#1075;&#1088;&#1072;&#1078;&#1076;&#1072;&#1085;&#1077;,\01\20-08-2018_15-15-27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1\WORK\&#1058;&#1080;&#1084;&#1086;&#1085;&#1080;&#1085;&#1072;\&#1075;&#1088;&#1072;&#1078;&#1076;&#1072;&#1085;&#1077;,\01\20-08-2018_15-15-27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85;&#1077;&#1094;&#1082;&#1086;&#1077;\Desktop\&#1073;&#1102;&#1076;&#1078;&#1077;&#1090;%20&#1076;&#1083;&#1103;%20&#1075;&#1088;&#1072;&#1078;&#1076;&#1072;&#1085;%20&#1078;&#1077;&#1083;.&#1088;&#1072;&#1081;&#1086;&#1085;\&#1073;&#1102;&#1076;&#1078;&#1077;&#1090;%20&#1076;&#1083;&#1103;%20&#1075;&#1088;&#1072;&#1078;&#1076;&#1072;&#1085;%20&#1082;%20&#1086;&#1090;&#1095;&#1077;&#1090;&#1091;%20&#1086;&#1073;%20&#1080;&#1089;&#1087;&#1086;&#1083;&#1085;&#1077;&#1085;&#1080;&#1080;%20&#1073;&#1102;&#1076;&#1078;&#1077;&#1090;&#1072;%20&#1079;&#1072;%202016%20&#1075;&#1086;&#1076;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1\WORK\&#1058;&#1080;&#1084;&#1086;&#1085;&#1080;&#1085;&#1072;\&#1075;&#1088;&#1072;&#1078;&#1076;&#1072;&#1085;&#1077;,\01\20-08-2018_15-15-27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1\WORK\&#1058;&#1080;&#1084;&#1086;&#1085;&#1080;&#1085;&#1072;\&#1075;&#1088;&#1072;&#1078;&#1076;&#1072;&#1085;&#1077;,\01\20-08-2018_15-15-27\&#1076;&#1086;&#1093;&#1086;&#1076;&#1099;%20&#1080;%20&#1088;&#1072;&#1089;&#1093;&#1086;&#1076;&#1099;%20&#1082;%20&#1086;&#1082;&#1086;&#1085;.&#1073;&#1102;&#1076;&#1078;&#1077;&#1090;&#109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perspective val="30"/>
    </c:view3D>
    <c:plotArea>
      <c:layout>
        <c:manualLayout>
          <c:layoutTarget val="inner"/>
          <c:xMode val="edge"/>
          <c:yMode val="edge"/>
          <c:x val="7.6720308398950096E-2"/>
          <c:y val="0.30735162401575039"/>
          <c:w val="0.84443077427821522"/>
          <c:h val="0.5374114173228347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тыс. руб</c:v>
                </c:pt>
              </c:strCache>
            </c:strRef>
          </c:tx>
          <c:dLbls>
            <c:dLbl>
              <c:idx val="0"/>
              <c:layout>
                <c:manualLayout>
                  <c:x val="-1.165747760639859E-2"/>
                  <c:y val="-2.8069978973301855E-2"/>
                </c:manualLayout>
              </c:layout>
              <c:showVal val="1"/>
            </c:dLbl>
            <c:dLbl>
              <c:idx val="1"/>
              <c:layout>
                <c:manualLayout>
                  <c:x val="8.7431082047988804E-3"/>
                  <c:y val="-3.7426638631069147E-2"/>
                </c:manualLayout>
              </c:layout>
              <c:showVal val="1"/>
            </c:dLbl>
            <c:dLbl>
              <c:idx val="2"/>
              <c:layout>
                <c:manualLayout>
                  <c:x val="8.7431082047989342E-3"/>
                  <c:y val="-4.2104968459952763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>
                    <a:ln>
                      <a:solidFill>
                        <a:srgbClr val="6600CC"/>
                      </a:solidFill>
                    </a:ln>
                    <a:solidFill>
                      <a:srgbClr val="6600CC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392744.9</c:v>
                </c:pt>
                <c:pt idx="1">
                  <c:v>410345.2</c:v>
                </c:pt>
                <c:pt idx="2">
                  <c:v>461892.5</c:v>
                </c:pt>
              </c:numCache>
            </c:numRef>
          </c:val>
        </c:ser>
        <c:dLbls>
          <c:showVal val="1"/>
        </c:dLbls>
        <c:shape val="cylinder"/>
        <c:axId val="111200128"/>
        <c:axId val="111201664"/>
        <c:axId val="0"/>
      </c:bar3DChart>
      <c:catAx>
        <c:axId val="1112001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1201664"/>
        <c:crosses val="autoZero"/>
        <c:auto val="1"/>
        <c:lblAlgn val="ctr"/>
        <c:lblOffset val="100"/>
      </c:catAx>
      <c:valAx>
        <c:axId val="111201664"/>
        <c:scaling>
          <c:orientation val="minMax"/>
        </c:scaling>
        <c:delete val="1"/>
        <c:axPos val="l"/>
        <c:majorGridlines/>
        <c:numFmt formatCode="0.00" sourceLinked="1"/>
        <c:tickLblPos val="none"/>
        <c:crossAx val="111200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3406085478684061"/>
          <c:y val="0.17583336894266796"/>
          <c:w val="0.3086172625213473"/>
          <c:h val="9.5922338251351227E-2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rgbClr val="92D050"/>
    </a:solidFill>
    <a:ln>
      <a:solidFill>
        <a:schemeClr val="accent1">
          <a:lumMod val="60000"/>
          <a:lumOff val="40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1284951881014763"/>
          <c:y val="5.1400554097404488E-2"/>
          <c:w val="0.86766426071741021"/>
          <c:h val="0.76296055503537441"/>
        </c:manualLayout>
      </c:layout>
      <c:bar3DChart>
        <c:barDir val="col"/>
        <c:grouping val="standard"/>
        <c:ser>
          <c:idx val="0"/>
          <c:order val="0"/>
          <c:tx>
            <c:strRef>
              <c:f>Лист2!$A$3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dLbls>
            <c:dLbl>
              <c:idx val="0"/>
              <c:layout>
                <c:manualLayout>
                  <c:x val="2.3479919518548095E-2"/>
                  <c:y val="-1.5458828999789426E-2"/>
                </c:manualLayout>
              </c:layout>
              <c:showVal val="1"/>
            </c:dLbl>
            <c:dLbl>
              <c:idx val="1"/>
              <c:layout>
                <c:manualLayout>
                  <c:x val="2.0125645301612639E-2"/>
                  <c:y val="-5.4105901499262969E-2"/>
                </c:manualLayout>
              </c:layout>
              <c:showVal val="1"/>
            </c:dLbl>
            <c:dLbl>
              <c:idx val="2"/>
              <c:layout>
                <c:manualLayout>
                  <c:x val="1.1739959759274041E-2"/>
                  <c:y val="-5.7970608749210333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n>
                      <a:solidFill>
                        <a:srgbClr val="336600"/>
                      </a:solidFill>
                    </a:ln>
                    <a:solidFill>
                      <a:srgbClr val="3366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Лист2!$B$2:$D$2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Лист2!$B$3:$D$3</c:f>
              <c:numCache>
                <c:formatCode>General</c:formatCode>
                <c:ptCount val="3"/>
                <c:pt idx="0">
                  <c:v>6953.3</c:v>
                </c:pt>
                <c:pt idx="1">
                  <c:v>6665</c:v>
                </c:pt>
                <c:pt idx="2">
                  <c:v>3946.9</c:v>
                </c:pt>
              </c:numCache>
            </c:numRef>
          </c:val>
        </c:ser>
        <c:shape val="box"/>
        <c:axId val="115975296"/>
        <c:axId val="115976832"/>
        <c:axId val="115845312"/>
      </c:bar3DChart>
      <c:catAx>
        <c:axId val="115975296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976832"/>
        <c:crosses val="autoZero"/>
        <c:auto val="1"/>
        <c:lblAlgn val="ctr"/>
        <c:lblOffset val="100"/>
      </c:catAx>
      <c:valAx>
        <c:axId val="115976832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>
                    <a:latin typeface="Times New Roman" pitchFamily="18" charset="0"/>
                    <a:cs typeface="Times New Roman" pitchFamily="18" charset="0"/>
                  </a:rPr>
                  <a:t>Тыс.руб.</a:t>
                </a:r>
              </a:p>
            </c:rich>
          </c:tx>
          <c:layout>
            <c:manualLayout>
              <c:xMode val="edge"/>
              <c:yMode val="edge"/>
              <c:x val="3.8908573928259252E-3"/>
              <c:y val="1.1523767862350541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975296"/>
        <c:crosses val="autoZero"/>
        <c:crossBetween val="between"/>
      </c:valAx>
      <c:serAx>
        <c:axId val="115845312"/>
        <c:scaling>
          <c:orientation val="minMax"/>
        </c:scaling>
        <c:delete val="1"/>
        <c:axPos val="b"/>
        <c:tickLblPos val="none"/>
        <c:crossAx val="115976832"/>
        <c:crosses val="autoZero"/>
      </c:serAx>
    </c:plotArea>
    <c:legend>
      <c:legendPos val="b"/>
      <c:layout/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8.4248797025371788E-2"/>
          <c:y val="5.1400563962766224E-2"/>
          <c:w val="0.88016426071741005"/>
          <c:h val="0.82624613938630453"/>
        </c:manualLayout>
      </c:layout>
      <c:bar3DChart>
        <c:barDir val="col"/>
        <c:grouping val="standard"/>
        <c:ser>
          <c:idx val="0"/>
          <c:order val="0"/>
          <c:tx>
            <c:strRef>
              <c:f>Лист5!$A$2</c:f>
              <c:strCache>
                <c:ptCount val="1"/>
                <c:pt idx="0">
                  <c:v>Платежи за негативное воздействие на окружающую среду</c:v>
                </c:pt>
              </c:strCache>
            </c:strRef>
          </c:tx>
          <c:dLbls>
            <c:dLbl>
              <c:idx val="0"/>
              <c:layout>
                <c:manualLayout>
                  <c:x val="1.5277777777777781E-2"/>
                  <c:y val="-3.7379766656070845E-2"/>
                </c:manualLayout>
              </c:layout>
              <c:showVal val="1"/>
            </c:dLbl>
            <c:dLbl>
              <c:idx val="1"/>
              <c:layout>
                <c:manualLayout>
                  <c:x val="7.4686132983377111E-3"/>
                  <c:y val="-8.4331353481125651E-2"/>
                </c:manualLayout>
              </c:layout>
              <c:showVal val="1"/>
            </c:dLbl>
            <c:dLbl>
              <c:idx val="2"/>
              <c:layout>
                <c:manualLayout>
                  <c:x val="1.4177165354330709E-2"/>
                  <c:y val="-5.0370216665293115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n>
                      <a:solidFill>
                        <a:srgbClr val="6600CC"/>
                      </a:solidFill>
                    </a:ln>
                    <a:solidFill>
                      <a:srgbClr val="6600CC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Лист5!$B$1:$D$1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Лист5!$B$2:$D$2</c:f>
              <c:numCache>
                <c:formatCode>General</c:formatCode>
                <c:ptCount val="3"/>
                <c:pt idx="0">
                  <c:v>5946.1</c:v>
                </c:pt>
                <c:pt idx="1">
                  <c:v>5345.2</c:v>
                </c:pt>
                <c:pt idx="2">
                  <c:v>6182.5</c:v>
                </c:pt>
              </c:numCache>
            </c:numRef>
          </c:val>
        </c:ser>
        <c:shape val="cylinder"/>
        <c:axId val="120296960"/>
        <c:axId val="120298496"/>
        <c:axId val="113879680"/>
      </c:bar3DChart>
      <c:catAx>
        <c:axId val="12029696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298496"/>
        <c:crosses val="autoZero"/>
        <c:auto val="1"/>
        <c:lblAlgn val="ctr"/>
        <c:lblOffset val="100"/>
      </c:catAx>
      <c:valAx>
        <c:axId val="120298496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Тыс.руб.</a:t>
                </a:r>
              </a:p>
            </c:rich>
          </c:tx>
          <c:layout>
            <c:manualLayout>
              <c:xMode val="edge"/>
              <c:yMode val="edge"/>
              <c:x val="3.8908573928258991E-3"/>
              <c:y val="3.0042286380869056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296960"/>
        <c:crosses val="autoZero"/>
        <c:crossBetween val="between"/>
      </c:valAx>
      <c:serAx>
        <c:axId val="113879680"/>
        <c:scaling>
          <c:orientation val="minMax"/>
        </c:scaling>
        <c:delete val="1"/>
        <c:axPos val="b"/>
        <c:tickLblPos val="none"/>
        <c:crossAx val="120298496"/>
        <c:crosses val="autoZero"/>
      </c:ser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Лист7!$A$2</c:f>
              <c:strCache>
                <c:ptCount val="1"/>
                <c:pt idx="0">
                  <c:v>Дотации</c:v>
                </c:pt>
              </c:strCache>
            </c:strRef>
          </c:tx>
          <c:cat>
            <c:strRef>
              <c:f>'[доходы и расходы к окон.бюджету.xlsx]Лист7'!$C$1,'[доходы и расходы к окон.бюджету.xlsx]Лист7'!$D$1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'[доходы и расходы к окон.бюджету.xlsx]Лист7'!$C$2,'[доходы и расходы к окон.бюджету.xlsx]Лист7'!$E$2</c:f>
              <c:numCache>
                <c:formatCode>0.00</c:formatCode>
                <c:ptCount val="2"/>
                <c:pt idx="0">
                  <c:v>0.58369044042439766</c:v>
                </c:pt>
                <c:pt idx="1">
                  <c:v>0.66113421140647965</c:v>
                </c:pt>
              </c:numCache>
            </c:numRef>
          </c:val>
        </c:ser>
        <c:ser>
          <c:idx val="1"/>
          <c:order val="1"/>
          <c:tx>
            <c:strRef>
              <c:f>Лист7!$A$3</c:f>
              <c:strCache>
                <c:ptCount val="1"/>
                <c:pt idx="0">
                  <c:v>Субсидии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'[доходы и расходы к окон.бюджету.xlsx]Лист7'!$C$1,'[доходы и расходы к окон.бюджету.xlsx]Лист7'!$D$1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'[доходы и расходы к окон.бюджету.xlsx]Лист7'!$C$3,'[доходы и расходы к окон.бюджету.xlsx]Лист7'!$E$3</c:f>
              <c:numCache>
                <c:formatCode>0.00</c:formatCode>
                <c:ptCount val="2"/>
                <c:pt idx="0">
                  <c:v>11.234260156653617</c:v>
                </c:pt>
                <c:pt idx="1">
                  <c:v>15.0323990610473</c:v>
                </c:pt>
              </c:numCache>
            </c:numRef>
          </c:val>
        </c:ser>
        <c:ser>
          <c:idx val="2"/>
          <c:order val="2"/>
          <c:tx>
            <c:strRef>
              <c:f>Лист7!$A$4</c:f>
              <c:strCache>
                <c:ptCount val="1"/>
                <c:pt idx="0">
                  <c:v>Субвенции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'[доходы и расходы к окон.бюджету.xlsx]Лист7'!$C$1,'[доходы и расходы к окон.бюджету.xlsx]Лист7'!$D$1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'[доходы и расходы к окон.бюджету.xlsx]Лист7'!$C$4,'[доходы и расходы к окон.бюджету.xlsx]Лист7'!$E$4</c:f>
              <c:numCache>
                <c:formatCode>0.00</c:formatCode>
                <c:ptCount val="2"/>
                <c:pt idx="0">
                  <c:v>80.591014854565543</c:v>
                </c:pt>
                <c:pt idx="1">
                  <c:v>79.280213700223271</c:v>
                </c:pt>
              </c:numCache>
            </c:numRef>
          </c:val>
        </c:ser>
        <c:ser>
          <c:idx val="3"/>
          <c:order val="3"/>
          <c:tx>
            <c:strRef>
              <c:f>Лист7!$A$5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cat>
            <c:strRef>
              <c:f>'[доходы и расходы к окон.бюджету.xlsx]Лист7'!$C$1,'[доходы и расходы к окон.бюджету.xlsx]Лист7'!$D$1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'[доходы и расходы к окон.бюджету.xlsx]Лист7'!$C$5,'[доходы и расходы к окон.бюджету.xlsx]Лист7'!$E$5</c:f>
              <c:numCache>
                <c:formatCode>0.00</c:formatCode>
                <c:ptCount val="2"/>
                <c:pt idx="0">
                  <c:v>0.20364217806622914</c:v>
                </c:pt>
                <c:pt idx="1">
                  <c:v>0.40084165473502525</c:v>
                </c:pt>
              </c:numCache>
            </c:numRef>
          </c:val>
        </c:ser>
        <c:ser>
          <c:idx val="4"/>
          <c:order val="4"/>
          <c:tx>
            <c:strRef>
              <c:f>Лист7!$A$6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'[доходы и расходы к окон.бюджету.xlsx]Лист7'!$C$1,'[доходы и расходы к окон.бюджету.xlsx]Лист7'!$D$1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'[доходы и расходы к окон.бюджету.xlsx]Лист7'!$C$6,'[доходы и расходы к окон.бюджету.xlsx]Лист7'!$E$6</c:f>
              <c:numCache>
                <c:formatCode>0.00</c:formatCode>
                <c:ptCount val="2"/>
                <c:pt idx="0">
                  <c:v>7.39</c:v>
                </c:pt>
                <c:pt idx="1">
                  <c:v>4.6254113725879957</c:v>
                </c:pt>
              </c:numCache>
            </c:numRef>
          </c:val>
        </c:ser>
        <c:shape val="box"/>
        <c:axId val="120355072"/>
        <c:axId val="120365056"/>
        <c:axId val="0"/>
      </c:bar3DChart>
      <c:catAx>
        <c:axId val="120355072"/>
        <c:scaling>
          <c:orientation val="minMax"/>
        </c:scaling>
        <c:axPos val="b"/>
        <c:tickLblPos val="nextTo"/>
        <c:crossAx val="120365056"/>
        <c:crosses val="autoZero"/>
        <c:auto val="1"/>
        <c:lblAlgn val="ctr"/>
        <c:lblOffset val="100"/>
      </c:catAx>
      <c:valAx>
        <c:axId val="120365056"/>
        <c:scaling>
          <c:orientation val="minMax"/>
        </c:scaling>
        <c:axPos val="l"/>
        <c:majorGridlines/>
        <c:numFmt formatCode="0.00" sourceLinked="1"/>
        <c:tickLblPos val="nextTo"/>
        <c:crossAx val="1203550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49101891076331156"/>
          <c:h val="0.74310146616202755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CC99"/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9933FF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rgbClr val="FF99CC"/>
              </a:solidFill>
            </c:spPr>
          </c:dPt>
          <c:dPt>
            <c:idx val="7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8"/>
            <c:spPr>
              <a:solidFill>
                <a:srgbClr val="FF0000"/>
              </a:solidFill>
            </c:spPr>
          </c:dPt>
          <c:dPt>
            <c:idx val="9"/>
            <c:spPr>
              <a:solidFill>
                <a:srgbClr val="00682F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9,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8.8078956512765028E-3"/>
                  <c:y val="-6.2110690277772433E-2"/>
                </c:manualLayout>
              </c:layout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7,02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6,11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0,6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8,23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6,62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0,0</a:t>
                    </a:r>
                    <a:r>
                      <a:rPr lang="ru-RU" smtClean="0"/>
                      <a:t>1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layout>
                <c:manualLayout>
                  <c:x val="4.6321736041997014E-3"/>
                  <c:y val="-5.89188893732693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11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layout>
                <c:manualLayout>
                  <c:x val="5.5457903528702723E-2"/>
                  <c:y val="-4.057686607590020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,6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ln>
                      <a:solidFill>
                        <a:srgbClr val="FF0066"/>
                      </a:solidFill>
                    </a:ln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28575">
                  <a:solidFill>
                    <a:srgbClr val="FF0066"/>
                  </a:solidFill>
                </a:ln>
              </c:spPr>
            </c:leaderLines>
          </c:dLbls>
          <c:cat>
            <c:strRef>
              <c:f>Лист1!$A$14:$A$23</c:f>
              <c:strCache>
                <c:ptCount val="10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Лист1!$C$14:$C$23</c:f>
              <c:numCache>
                <c:formatCode>0.00</c:formatCode>
                <c:ptCount val="10"/>
                <c:pt idx="0">
                  <c:v>9.5844726285184212</c:v>
                </c:pt>
                <c:pt idx="1">
                  <c:v>8.2834799384998228E-3</c:v>
                </c:pt>
                <c:pt idx="2">
                  <c:v>5.1997160748562345</c:v>
                </c:pt>
                <c:pt idx="3">
                  <c:v>6.4396264528374134</c:v>
                </c:pt>
                <c:pt idx="4">
                  <c:v>61.112485963381275</c:v>
                </c:pt>
                <c:pt idx="5">
                  <c:v>7.2017076177639163</c:v>
                </c:pt>
                <c:pt idx="6">
                  <c:v>8.1150034577022065</c:v>
                </c:pt>
                <c:pt idx="7">
                  <c:v>6.1076858746538551E-2</c:v>
                </c:pt>
                <c:pt idx="8">
                  <c:v>0.59167926652971992</c:v>
                </c:pt>
                <c:pt idx="9">
                  <c:v>1.6859481997257801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1680178145110465"/>
          <c:y val="0"/>
          <c:w val="0.37064923166275182"/>
          <c:h val="1"/>
        </c:manualLayout>
      </c:layout>
      <c:txPr>
        <a:bodyPr/>
        <a:lstStyle/>
        <a:p>
          <a:pPr>
            <a:defRPr sz="1200" b="1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40"/>
      <c:rotY val="80"/>
      <c:perspective val="30"/>
    </c:view3D>
    <c:plotArea>
      <c:layout>
        <c:manualLayout>
          <c:layoutTarget val="inner"/>
          <c:xMode val="edge"/>
          <c:yMode val="edge"/>
          <c:x val="3.1746031746031744E-2"/>
          <c:y val="0"/>
          <c:w val="0.95131087780694057"/>
          <c:h val="1"/>
        </c:manualLayout>
      </c:layout>
      <c:pie3DChart>
        <c:varyColors val="1"/>
      </c:pie3DChart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3.1746031746031744E-2"/>
          <c:y val="0"/>
          <c:w val="0.81921316012898426"/>
          <c:h val="0.9407091742982211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CC99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6600CC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7"/>
            <c:spPr>
              <a:solidFill>
                <a:srgbClr val="FF99CC"/>
              </a:solidFill>
            </c:spPr>
          </c:dPt>
          <c:dPt>
            <c:idx val="9"/>
            <c:spPr>
              <a:solidFill>
                <a:srgbClr val="FF0000"/>
              </a:solidFill>
            </c:spPr>
          </c:dPt>
          <c:dPt>
            <c:idx val="10"/>
            <c:spPr>
              <a:solidFill>
                <a:srgbClr val="336600"/>
              </a:solidFill>
            </c:spPr>
          </c:dPt>
          <c:dLbls>
            <c:dLbl>
              <c:idx val="2"/>
              <c:layout>
                <c:manualLayout>
                  <c:x val="0.1381539739754567"/>
                  <c:y val="-8.6703728879394051E-2"/>
                </c:manualLayout>
              </c:layout>
              <c:showVal val="1"/>
            </c:dLbl>
            <c:dLbl>
              <c:idx val="3"/>
              <c:layout>
                <c:manualLayout>
                  <c:x val="0.13552952278279093"/>
                  <c:y val="3.6073235059896837E-4"/>
                </c:manualLayout>
              </c:layout>
              <c:showVal val="1"/>
            </c:dLbl>
            <c:dLbl>
              <c:idx val="4"/>
              <c:layout>
                <c:manualLayout>
                  <c:x val="0.37884559465957851"/>
                  <c:y val="-0.14606676927497972"/>
                </c:manualLayout>
              </c:layout>
              <c:showVal val="1"/>
            </c:dLbl>
            <c:dLbl>
              <c:idx val="5"/>
              <c:layout>
                <c:manualLayout>
                  <c:x val="-9.2096248564974264E-3"/>
                  <c:y val="-9.9243816324802947E-2"/>
                </c:manualLayout>
              </c:layout>
              <c:showVal val="1"/>
            </c:dLbl>
            <c:dLbl>
              <c:idx val="6"/>
              <c:layout>
                <c:manualLayout>
                  <c:x val="-2.0830418705191891E-2"/>
                  <c:y val="-0.11982909302777238"/>
                </c:manualLayout>
              </c:layout>
              <c:showVal val="1"/>
            </c:dLbl>
            <c:dLbl>
              <c:idx val="7"/>
              <c:layout>
                <c:manualLayout>
                  <c:x val="-1.7177103778592502E-2"/>
                  <c:y val="-0.10283768070474222"/>
                </c:manualLayout>
              </c:layout>
              <c:showVal val="1"/>
            </c:dLbl>
            <c:dLbl>
              <c:idx val="9"/>
              <c:layout>
                <c:manualLayout>
                  <c:x val="4.1666323769238289E-3"/>
                  <c:y val="-9.1200805732753742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n>
                      <a:solidFill>
                        <a:srgbClr val="FF0066"/>
                      </a:solidFill>
                    </a:ln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Лист1!$A$1:$A$11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 кинематография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Лист1!$B$1:$B$11</c:f>
              <c:numCache>
                <c:formatCode>0.00</c:formatCode>
                <c:ptCount val="11"/>
                <c:pt idx="0">
                  <c:v>9.5400000000000009</c:v>
                </c:pt>
                <c:pt idx="1">
                  <c:v>4.0000000000000022E-2</c:v>
                </c:pt>
                <c:pt idx="2">
                  <c:v>0.19</c:v>
                </c:pt>
                <c:pt idx="3">
                  <c:v>9.5</c:v>
                </c:pt>
                <c:pt idx="4">
                  <c:v>56.78</c:v>
                </c:pt>
                <c:pt idx="5">
                  <c:v>9.5</c:v>
                </c:pt>
                <c:pt idx="6">
                  <c:v>0.1</c:v>
                </c:pt>
                <c:pt idx="7">
                  <c:v>11.94</c:v>
                </c:pt>
                <c:pt idx="8">
                  <c:v>6.0000000000000026E-2</c:v>
                </c:pt>
                <c:pt idx="9">
                  <c:v>0.55000000000000004</c:v>
                </c:pt>
                <c:pt idx="10">
                  <c:v>1.8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Лист11!$C$1</c:f>
              <c:strCache>
                <c:ptCount val="1"/>
                <c:pt idx="0">
                  <c:v>2019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1" smtClean="0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r>
                      <a:rPr lang="ru-RU" smtClean="0"/>
                      <a:t>6,8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 smtClean="0">
                        <a:latin typeface="Times New Roman" pitchFamily="18" charset="0"/>
                        <a:cs typeface="Times New Roman" pitchFamily="18" charset="0"/>
                      </a:rPr>
                      <a:t>9</a:t>
                    </a:r>
                    <a:r>
                      <a:rPr lang="ru-RU" smtClean="0"/>
                      <a:t>,5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-5.6436994761136037E-3"/>
                  <c:y val="6.8375589806760903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dirty="0" smtClean="0"/>
                      <a:t>1,9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Лист11!$A$2:$A$4</c:f>
              <c:strCache>
                <c:ptCount val="3"/>
                <c:pt idx="0">
                  <c:v>образование</c:v>
                </c:pt>
                <c:pt idx="1">
                  <c:v>культура </c:v>
                </c:pt>
                <c:pt idx="2">
                  <c:v>социальная политика</c:v>
                </c:pt>
              </c:strCache>
            </c:strRef>
          </c:cat>
          <c:val>
            <c:numRef>
              <c:f>Лист11!$C$2:$C$4</c:f>
              <c:numCache>
                <c:formatCode>0.0%</c:formatCode>
                <c:ptCount val="3"/>
                <c:pt idx="0">
                  <c:v>0.60600000000000065</c:v>
                </c:pt>
                <c:pt idx="1">
                  <c:v>8.2000000000000003E-2</c:v>
                </c:pt>
                <c:pt idx="2">
                  <c:v>6.6000000000000003E-2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7.6244237647422997E-2"/>
          <c:y val="0.22044346146308691"/>
          <c:w val="0.57098674295747676"/>
          <c:h val="0.60524594753492589"/>
        </c:manualLayout>
      </c:layout>
      <c:doughnutChart>
        <c:varyColors val="1"/>
        <c:ser>
          <c:idx val="0"/>
          <c:order val="0"/>
          <c:tx>
            <c:strRef>
              <c:f>Лист11!$B$1</c:f>
              <c:strCache>
                <c:ptCount val="1"/>
                <c:pt idx="0">
                  <c:v>2018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r>
                      <a:rPr lang="ru-RU" smtClean="0"/>
                      <a:t>0,6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 smtClean="0">
                        <a:latin typeface="Times New Roman" pitchFamily="18" charset="0"/>
                        <a:cs typeface="Times New Roman" pitchFamily="18" charset="0"/>
                      </a:rPr>
                      <a:t>8</a:t>
                    </a:r>
                    <a:r>
                      <a:rPr lang="ru-RU" smtClean="0"/>
                      <a:t>,2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r>
                      <a:rPr lang="ru-RU" dirty="0" smtClean="0"/>
                      <a:t>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Лист11!$A$2:$A$4</c:f>
              <c:strCache>
                <c:ptCount val="3"/>
                <c:pt idx="0">
                  <c:v>образование</c:v>
                </c:pt>
                <c:pt idx="1">
                  <c:v>культура </c:v>
                </c:pt>
                <c:pt idx="2">
                  <c:v>социальная политика</c:v>
                </c:pt>
              </c:strCache>
            </c:strRef>
          </c:cat>
          <c:val>
            <c:numRef>
              <c:f>Лист11!$B$2:$B$4</c:f>
              <c:numCache>
                <c:formatCode>0.0%</c:formatCode>
                <c:ptCount val="3"/>
                <c:pt idx="0">
                  <c:v>0.61200000000000065</c:v>
                </c:pt>
                <c:pt idx="1">
                  <c:v>9.0000000000000024E-2</c:v>
                </c:pt>
                <c:pt idx="2">
                  <c:v>7.5000000000000011E-2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2019 </a:t>
            </a:r>
            <a:r>
              <a:rPr lang="ru-RU" dirty="0"/>
              <a:t>г.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Лист16!$B$1</c:f>
              <c:strCache>
                <c:ptCount val="1"/>
                <c:pt idx="0">
                  <c:v>2017 г.</c:v>
                </c:pt>
              </c:strCache>
            </c:strRef>
          </c:tx>
          <c:explosion val="17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8</a:t>
                    </a:r>
                    <a:r>
                      <a:rPr lang="ru-RU" dirty="0" smtClean="0"/>
                      <a:t>8,9%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6.5983581431883112E-2"/>
                  <c:y val="-0.12679060950714494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dirty="0" smtClean="0"/>
                      <a:t>1,1%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Лист16!$A$2:$A$3</c:f>
              <c:strCache>
                <c:ptCount val="2"/>
                <c:pt idx="0">
                  <c:v>Расходы бюджета в рамках муниципальных программ 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Лист16!$B$2:$B$3</c:f>
              <c:numCache>
                <c:formatCode>General</c:formatCode>
                <c:ptCount val="2"/>
                <c:pt idx="0">
                  <c:v>89.8</c:v>
                </c:pt>
                <c:pt idx="1">
                  <c:v>10.200000000000001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2020 </a:t>
            </a:r>
            <a:r>
              <a:rPr lang="ru-RU" dirty="0"/>
              <a:t>г.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Лист16!$C$1</c:f>
              <c:strCache>
                <c:ptCount val="1"/>
                <c:pt idx="0">
                  <c:v>2018 г.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9</a:t>
                    </a:r>
                    <a:r>
                      <a:rPr lang="ru-RU" dirty="0" smtClean="0"/>
                      <a:t>1,7%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6018919510061243E-2"/>
                  <c:y val="-6.859762321376497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8</a:t>
                    </a:r>
                    <a:r>
                      <a:rPr lang="ru-RU" dirty="0" smtClean="0"/>
                      <a:t>,3%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Лист16!$A$2:$A$3</c:f>
              <c:strCache>
                <c:ptCount val="2"/>
                <c:pt idx="0">
                  <c:v>Расходы бюджета в рамках муниципальных программ 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Лист16!$C$2:$C$3</c:f>
              <c:numCache>
                <c:formatCode>General</c:formatCode>
                <c:ptCount val="2"/>
                <c:pt idx="0">
                  <c:v>91.95</c:v>
                </c:pt>
                <c:pt idx="1">
                  <c:v>8.0500000000000007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дох.расх.!$A$6</c:f>
              <c:strCache>
                <c:ptCount val="1"/>
                <c:pt idx="0">
                  <c:v>Расходы, тыс.руб.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dLbls>
            <c:dLbl>
              <c:idx val="0"/>
              <c:layout>
                <c:manualLayout>
                  <c:x val="2.1092131092933022E-2"/>
                  <c:y val="-4.2104968459952763E-2"/>
                </c:manualLayout>
              </c:layout>
              <c:showVal val="1"/>
            </c:dLbl>
            <c:dLbl>
              <c:idx val="1"/>
              <c:layout>
                <c:manualLayout>
                  <c:x val="5.5240657574796454E-17"/>
                  <c:y val="-3.742663863106914E-2"/>
                </c:manualLayout>
              </c:layout>
              <c:showVal val="1"/>
            </c:dLbl>
            <c:dLbl>
              <c:idx val="2"/>
              <c:layout>
                <c:manualLayout>
                  <c:x val="2.1092131092933022E-2"/>
                  <c:y val="-3.742663863106914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дох.расх.!$B$5:$D$5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дох.расх.!$B$6:$D$6</c:f>
              <c:numCache>
                <c:formatCode>#,##0.0</c:formatCode>
                <c:ptCount val="3"/>
                <c:pt idx="0">
                  <c:v>411410.1</c:v>
                </c:pt>
                <c:pt idx="1">
                  <c:v>441292.5</c:v>
                </c:pt>
                <c:pt idx="2">
                  <c:v>463895</c:v>
                </c:pt>
              </c:numCache>
            </c:numRef>
          </c:val>
        </c:ser>
        <c:shape val="box"/>
        <c:axId val="111505408"/>
        <c:axId val="111506944"/>
        <c:axId val="0"/>
      </c:bar3DChart>
      <c:catAx>
        <c:axId val="1115054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1506944"/>
        <c:crosses val="autoZero"/>
        <c:auto val="1"/>
        <c:lblAlgn val="ctr"/>
        <c:lblOffset val="100"/>
      </c:catAx>
      <c:valAx>
        <c:axId val="111506944"/>
        <c:scaling>
          <c:orientation val="minMax"/>
        </c:scaling>
        <c:delete val="1"/>
        <c:axPos val="l"/>
        <c:numFmt formatCode="#,##0.0" sourceLinked="1"/>
        <c:tickLblPos val="none"/>
        <c:crossAx val="11150540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chemeClr val="accent4">
        <a:lumMod val="20000"/>
        <a:lumOff val="80000"/>
      </a:schemeClr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6798553499255477E-2"/>
          <c:y val="0.3066675010999364"/>
          <c:w val="0.94894703254626966"/>
          <c:h val="0.54174290352434273"/>
        </c:manualLayout>
      </c:layout>
      <c:bar3DChart>
        <c:barDir val="col"/>
        <c:grouping val="clustered"/>
        <c:ser>
          <c:idx val="0"/>
          <c:order val="0"/>
          <c:tx>
            <c:strRef>
              <c:f>дох.расх.!$A$9</c:f>
              <c:strCache>
                <c:ptCount val="1"/>
                <c:pt idx="0">
                  <c:v>Источники, тыс.руб.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1.9444444444444445E-2"/>
                  <c:y val="-2.7777777777778179E-2"/>
                </c:manualLayout>
              </c:layout>
              <c:showVal val="1"/>
            </c:dLbl>
            <c:dLbl>
              <c:idx val="1"/>
              <c:layout>
                <c:manualLayout>
                  <c:x val="1.6666666666666701E-2"/>
                  <c:y val="-1.8518518518518583E-2"/>
                </c:manualLayout>
              </c:layout>
              <c:showVal val="1"/>
            </c:dLbl>
            <c:dLbl>
              <c:idx val="2"/>
              <c:layout>
                <c:manualLayout>
                  <c:x val="2.5000000000000001E-2"/>
                  <c:y val="-4.1666666666666664E-2"/>
                </c:manualLayout>
              </c:layout>
              <c:showVal val="1"/>
            </c:dLbl>
            <c:dLbl>
              <c:idx val="3"/>
              <c:layout>
                <c:manualLayout>
                  <c:x val="2.2222222222222251E-2"/>
                  <c:y val="-2.3148512685914488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дох.расх.!$B$8:$D$8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дох.расх.!$B$9:$D$9</c:f>
              <c:numCache>
                <c:formatCode>#,##0.0</c:formatCode>
                <c:ptCount val="3"/>
                <c:pt idx="0">
                  <c:v>18665.2</c:v>
                </c:pt>
                <c:pt idx="1">
                  <c:v>30947.200000000001</c:v>
                </c:pt>
                <c:pt idx="2">
                  <c:v>2002.58</c:v>
                </c:pt>
              </c:numCache>
            </c:numRef>
          </c:val>
        </c:ser>
        <c:shape val="box"/>
        <c:axId val="111519616"/>
        <c:axId val="111521152"/>
        <c:axId val="0"/>
      </c:bar3DChart>
      <c:catAx>
        <c:axId val="1115196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1521152"/>
        <c:crosses val="autoZero"/>
        <c:auto val="1"/>
        <c:lblAlgn val="ctr"/>
        <c:lblOffset val="100"/>
      </c:catAx>
      <c:valAx>
        <c:axId val="111521152"/>
        <c:scaling>
          <c:orientation val="minMax"/>
        </c:scaling>
        <c:delete val="1"/>
        <c:axPos val="l"/>
        <c:numFmt formatCode="#,##0.0" sourceLinked="1"/>
        <c:tickLblPos val="none"/>
        <c:crossAx val="11151961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chemeClr val="accent6">
        <a:lumMod val="40000"/>
        <a:lumOff val="60000"/>
      </a:schemeClr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Лист3!$A$2</c:f>
              <c:strCache>
                <c:ptCount val="1"/>
                <c:pt idx="0">
                  <c:v>Собственные доходы, тыс.руб.</c:v>
                </c:pt>
              </c:strCache>
            </c:strRef>
          </c:tx>
          <c:dLbls>
            <c:dLbl>
              <c:idx val="0"/>
              <c:layout>
                <c:manualLayout>
                  <c:x val="-1.4167010988246059E-3"/>
                  <c:y val="0.1269838153355363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14314539183278649"/>
                </c:manualLayout>
              </c:layout>
              <c:showVal val="1"/>
            </c:dLbl>
            <c:dLbl>
              <c:idx val="2"/>
              <c:layout>
                <c:manualLayout>
                  <c:x val="2.833402197649213E-3"/>
                  <c:y val="0.1269838153355363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Лист3!$B$1:$D$1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Лист3!$B$2:$D$2</c:f>
              <c:numCache>
                <c:formatCode>#,##0.0</c:formatCode>
                <c:ptCount val="3"/>
                <c:pt idx="0">
                  <c:v>168395.4</c:v>
                </c:pt>
                <c:pt idx="1">
                  <c:v>171691.4</c:v>
                </c:pt>
                <c:pt idx="2">
                  <c:v>170206.2</c:v>
                </c:pt>
              </c:numCache>
            </c:numRef>
          </c:val>
        </c:ser>
        <c:ser>
          <c:idx val="1"/>
          <c:order val="1"/>
          <c:tx>
            <c:strRef>
              <c:f>Лист3!$A$3</c:f>
              <c:strCache>
                <c:ptCount val="1"/>
                <c:pt idx="0">
                  <c:v>Безвозмездные поступления, тыс.руб.</c:v>
                </c:pt>
              </c:strCache>
            </c:strRef>
          </c:tx>
          <c:dLbls>
            <c:dLbl>
              <c:idx val="0"/>
              <c:layout>
                <c:manualLayout>
                  <c:x val="-1.4167010988246059E-3"/>
                  <c:y val="-2.0779351577189902E-2"/>
                </c:manualLayout>
              </c:layout>
              <c:showVal val="1"/>
            </c:dLbl>
            <c:dLbl>
              <c:idx val="1"/>
              <c:layout>
                <c:manualLayout>
                  <c:x val="1.5583712087070673E-2"/>
                  <c:y val="-1.1543983212321487E-2"/>
                </c:manualLayout>
              </c:layout>
              <c:showVal val="1"/>
            </c:dLbl>
            <c:dLbl>
              <c:idx val="2"/>
              <c:layout>
                <c:manualLayout>
                  <c:x val="9.9169076917722532E-3"/>
                  <c:y val="-1.6161576497250092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Лист3!$B$1:$D$1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Лист3!$B$3:$D$3</c:f>
              <c:numCache>
                <c:formatCode>#,##0.0</c:formatCode>
                <c:ptCount val="3"/>
                <c:pt idx="0">
                  <c:v>224349.5</c:v>
                </c:pt>
                <c:pt idx="1">
                  <c:v>238653.9</c:v>
                </c:pt>
                <c:pt idx="2">
                  <c:v>291686.3</c:v>
                </c:pt>
              </c:numCache>
            </c:numRef>
          </c:val>
        </c:ser>
        <c:ser>
          <c:idx val="2"/>
          <c:order val="2"/>
          <c:tx>
            <c:strRef>
              <c:f>Лист3!$A$4</c:f>
              <c:strCache>
                <c:ptCount val="1"/>
                <c:pt idx="0">
                  <c:v>Доходы, тыс.руб.</c:v>
                </c:pt>
              </c:strCache>
            </c:strRef>
          </c:tx>
          <c:dLbls>
            <c:dLbl>
              <c:idx val="0"/>
              <c:layout>
                <c:manualLayout>
                  <c:x val="8.5002065929476543E-3"/>
                  <c:y val="-2.3087966424642985E-2"/>
                </c:manualLayout>
              </c:layout>
              <c:showVal val="1"/>
            </c:dLbl>
            <c:dLbl>
              <c:idx val="1"/>
              <c:layout>
                <c:manualLayout>
                  <c:x val="7.0835054941230406E-3"/>
                  <c:y val="-1.6161576497250075E-2"/>
                </c:manualLayout>
              </c:layout>
              <c:showVal val="1"/>
            </c:dLbl>
            <c:dLbl>
              <c:idx val="2"/>
              <c:layout>
                <c:manualLayout>
                  <c:x val="7.0835054941230406E-3"/>
                  <c:y val="-1.6161576497250092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Лист3!$B$1:$D$1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Лист3!$B$4:$D$4</c:f>
              <c:numCache>
                <c:formatCode>#,##0.0</c:formatCode>
                <c:ptCount val="3"/>
                <c:pt idx="0">
                  <c:v>392744.9</c:v>
                </c:pt>
                <c:pt idx="1">
                  <c:v>410345.2</c:v>
                </c:pt>
                <c:pt idx="2">
                  <c:v>461892.5</c:v>
                </c:pt>
              </c:numCache>
            </c:numRef>
          </c:val>
        </c:ser>
        <c:shape val="box"/>
        <c:axId val="113839488"/>
        <c:axId val="113865856"/>
        <c:axId val="110730752"/>
      </c:bar3DChart>
      <c:catAx>
        <c:axId val="1138394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865856"/>
        <c:crosses val="autoZero"/>
        <c:auto val="1"/>
        <c:lblAlgn val="ctr"/>
        <c:lblOffset val="100"/>
      </c:catAx>
      <c:valAx>
        <c:axId val="113865856"/>
        <c:scaling>
          <c:orientation val="minMax"/>
        </c:scaling>
        <c:axPos val="l"/>
        <c:majorGridlines/>
        <c:numFmt formatCode="#,##0.0" sourceLinked="1"/>
        <c:tickLblPos val="nextTo"/>
        <c:crossAx val="113839488"/>
        <c:crosses val="autoZero"/>
        <c:crossBetween val="between"/>
      </c:valAx>
      <c:serAx>
        <c:axId val="110730752"/>
        <c:scaling>
          <c:orientation val="minMax"/>
        </c:scaling>
        <c:delete val="1"/>
        <c:axPos val="b"/>
        <c:tickLblPos val="none"/>
        <c:crossAx val="113865856"/>
        <c:crosses val="autoZero"/>
      </c:serAx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4614727690288753"/>
          <c:h val="0.61769072198368402"/>
        </c:manualLayout>
      </c:layout>
      <c:pie3DChart>
        <c:varyColors val="1"/>
      </c:pie3DChart>
    </c:plotArea>
    <c:legend>
      <c:legendPos val="r"/>
      <c:layout>
        <c:manualLayout>
          <c:xMode val="edge"/>
          <c:yMode val="edge"/>
          <c:x val="0.80429888451443565"/>
          <c:y val="0"/>
          <c:w val="0.19570111548556429"/>
          <c:h val="1"/>
        </c:manualLayout>
      </c:layout>
      <c:txPr>
        <a:bodyPr/>
        <a:lstStyle/>
        <a:p>
          <a:pPr>
            <a:defRPr sz="1000" b="1">
              <a:ln>
                <a:solidFill>
                  <a:srgbClr val="006600"/>
                </a:solidFill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39052191425900112"/>
          <c:y val="1.1851821988993304E-2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rotY val="30"/>
      <c:perspective val="50"/>
    </c:view3D>
    <c:plotArea>
      <c:layout>
        <c:manualLayout>
          <c:layoutTarget val="inner"/>
          <c:xMode val="edge"/>
          <c:yMode val="edge"/>
          <c:x val="0"/>
          <c:y val="0.10451459229919001"/>
          <c:w val="0.93510248492190939"/>
          <c:h val="0.859332124634133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7.1111103453949429E-2"/>
                  <c:y val="4.043644294620883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6.2905976132339864E-2"/>
                  <c:y val="-3.2854609893794594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9.5726485418778068E-2"/>
                  <c:y val="-4.8018275998622933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0.14769229178897195"/>
                  <c:y val="-4.8018275998622913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0.15863246155111801"/>
                  <c:y val="-5.5600109051037093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0.17777775863487355"/>
                  <c:y val="-0.1112002181020741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9.8461527859314585E-2"/>
                  <c:y val="-0.11372749578621225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0.13401707958628939"/>
                  <c:y val="-4.0436442946208843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Доходы от использования имущества</c:v>
                </c:pt>
                <c:pt idx="4">
                  <c:v>Платежи за негативное воздействие на окружающую среду</c:v>
                </c:pt>
                <c:pt idx="5">
                  <c:v>Доходы от оказания платных услуг</c:v>
                </c:pt>
                <c:pt idx="6">
                  <c:v>Щтрафы, санкции, возмещение ущерба</c:v>
                </c:pt>
                <c:pt idx="7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78.400000000000006</c:v>
                </c:pt>
                <c:pt idx="1">
                  <c:v>4.5999999999999996</c:v>
                </c:pt>
                <c:pt idx="2">
                  <c:v>0.8</c:v>
                </c:pt>
                <c:pt idx="3">
                  <c:v>6.3</c:v>
                </c:pt>
                <c:pt idx="4">
                  <c:v>3.1</c:v>
                </c:pt>
                <c:pt idx="5">
                  <c:v>3.9</c:v>
                </c:pt>
                <c:pt idx="6">
                  <c:v>0.7000000000000004</c:v>
                </c:pt>
                <c:pt idx="7">
                  <c:v>2.2000000000000002</c:v>
                </c:pt>
              </c:numCache>
            </c:numRef>
          </c:val>
        </c:ser>
      </c:pie3DChart>
    </c:plotArea>
    <c:plotVisOnly val="1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1"/>
          <c:h val="0.964949337853628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2.0395250315564321E-2"/>
                  <c:y val="9.2752973998736499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0"/>
                  <c:y val="-4.6376486999368312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8.740821563813268E-3"/>
                  <c:y val="-5.9258844499192775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8.4494608450195005E-2"/>
                  <c:y val="-5.4105901499262941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0.16024839533657678"/>
                  <c:y val="-6.4411787499122602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0.14859396658482577"/>
                  <c:y val="-6.9564730499052402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0.11071707314163484"/>
                  <c:y val="-0.11336474599845578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5.8272143758755146E-3"/>
                  <c:y val="-8.5023559498841828E-2"/>
                </c:manualLayout>
              </c:layout>
              <c:dLblPos val="bestFit"/>
              <c:showVal val="1"/>
            </c:dLbl>
            <c:dLbl>
              <c:idx val="8"/>
              <c:layout>
                <c:manualLayout>
                  <c:x val="0.18064364565214108"/>
                  <c:y val="-0.1133647459984557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Доходы от использования имущества</c:v>
                </c:pt>
                <c:pt idx="4">
                  <c:v>Платежи за негативное воздействие на окружающую среду</c:v>
                </c:pt>
                <c:pt idx="5">
                  <c:v>Доходы от оказания платных услуг</c:v>
                </c:pt>
                <c:pt idx="6">
                  <c:v>Щтрафы, санкции, возмещение ущерба</c:v>
                </c:pt>
                <c:pt idx="7">
                  <c:v>Госпошлина</c:v>
                </c:pt>
                <c:pt idx="8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78.3</c:v>
                </c:pt>
                <c:pt idx="1">
                  <c:v>4.3</c:v>
                </c:pt>
                <c:pt idx="2">
                  <c:v>0.70000000000000029</c:v>
                </c:pt>
                <c:pt idx="3">
                  <c:v>8.8000000000000007</c:v>
                </c:pt>
                <c:pt idx="4">
                  <c:v>3.6</c:v>
                </c:pt>
                <c:pt idx="5">
                  <c:v>2.2999999999999998</c:v>
                </c:pt>
                <c:pt idx="6">
                  <c:v>0.05</c:v>
                </c:pt>
                <c:pt idx="7">
                  <c:v>2.0000000000000011E-2</c:v>
                </c:pt>
                <c:pt idx="8">
                  <c:v>1.79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2.3220781010752727E-3"/>
          <c:y val="0.68093342113623556"/>
          <c:w val="0.63797069390773942"/>
          <c:h val="0.28755023027376531"/>
        </c:manualLayout>
      </c:layout>
      <c:txPr>
        <a:bodyPr/>
        <a:lstStyle/>
        <a:p>
          <a:pPr>
            <a:defRPr sz="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Лист1!$A$3</c:f>
              <c:strCache>
                <c:ptCount val="1"/>
                <c:pt idx="0">
                  <c:v>Налог на доходы физических лиц, тыс. руб.</c:v>
                </c:pt>
              </c:strCache>
            </c:strRef>
          </c:tx>
          <c:dLbls>
            <c:dLbl>
              <c:idx val="0"/>
              <c:layout>
                <c:manualLayout>
                  <c:x val="1.2698323821255594E-2"/>
                  <c:y val="-2.4400700676138202E-2"/>
                </c:manualLayout>
              </c:layout>
              <c:showVal val="1"/>
            </c:dLbl>
            <c:dLbl>
              <c:idx val="1"/>
              <c:layout>
                <c:manualLayout>
                  <c:x val="1.5872904776569493E-2"/>
                  <c:y val="-2.4400700676138202E-2"/>
                </c:manualLayout>
              </c:layout>
              <c:showVal val="1"/>
            </c:dLbl>
            <c:dLbl>
              <c:idx val="2"/>
              <c:layout>
                <c:manualLayout>
                  <c:x val="2.0634776209540354E-2"/>
                  <c:y val="-2.440070067613820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Лист1!$B$2:$D$2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Лист1!$B$3:$D$3</c:f>
              <c:numCache>
                <c:formatCode>#,##0.00</c:formatCode>
                <c:ptCount val="3"/>
                <c:pt idx="0">
                  <c:v>130692.8</c:v>
                </c:pt>
                <c:pt idx="1">
                  <c:v>134666.4</c:v>
                </c:pt>
                <c:pt idx="2">
                  <c:v>133339.9</c:v>
                </c:pt>
              </c:numCache>
            </c:numRef>
          </c:val>
        </c:ser>
        <c:shape val="box"/>
        <c:axId val="115861760"/>
        <c:axId val="111292416"/>
        <c:axId val="0"/>
      </c:bar3DChart>
      <c:catAx>
        <c:axId val="115861760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1292416"/>
        <c:crosses val="autoZero"/>
        <c:auto val="1"/>
        <c:lblAlgn val="ctr"/>
        <c:lblOffset val="100"/>
      </c:catAx>
      <c:valAx>
        <c:axId val="111292416"/>
        <c:scaling>
          <c:orientation val="minMax"/>
        </c:scaling>
        <c:axPos val="b"/>
        <c:majorGridlines/>
        <c:numFmt formatCode="#,##0.0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8617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5805619826407294E-2"/>
          <c:y val="0.17056153419855397"/>
          <c:w val="0.9059182879448695"/>
          <c:h val="0.64427266048897491"/>
        </c:manualLayout>
      </c:layout>
      <c:lineChart>
        <c:grouping val="stacked"/>
        <c:ser>
          <c:idx val="0"/>
          <c:order val="0"/>
          <c:tx>
            <c:strRef>
              <c:f>Лист4!$A$2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dLbls>
            <c:dLbl>
              <c:idx val="0"/>
              <c:layout>
                <c:manualLayout>
                  <c:x val="-4.3198036176981688E-2"/>
                  <c:y val="-5.7880731836420923E-2"/>
                </c:manualLayout>
              </c:layout>
              <c:showVal val="1"/>
            </c:dLbl>
            <c:dLbl>
              <c:idx val="1"/>
              <c:layout>
                <c:manualLayout>
                  <c:x val="-4.9843887896517331E-3"/>
                  <c:y val="7.0283745801368175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n>
                      <a:solidFill>
                        <a:srgbClr val="6600CC"/>
                      </a:solidFill>
                    </a:ln>
                    <a:solidFill>
                      <a:srgbClr val="6600CC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Лист4!$B$1:$D$1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Лист4!$B$2:$D$2</c:f>
              <c:numCache>
                <c:formatCode>General</c:formatCode>
                <c:ptCount val="3"/>
                <c:pt idx="0">
                  <c:v>13328.9</c:v>
                </c:pt>
                <c:pt idx="1">
                  <c:v>10805.9</c:v>
                </c:pt>
                <c:pt idx="2">
                  <c:v>14989.4</c:v>
                </c:pt>
              </c:numCache>
            </c:numRef>
          </c:val>
        </c:ser>
        <c:marker val="1"/>
        <c:axId val="111326720"/>
        <c:axId val="111328256"/>
      </c:lineChart>
      <c:catAx>
        <c:axId val="111326720"/>
        <c:scaling>
          <c:orientation val="minMax"/>
        </c:scaling>
        <c:axPos val="b"/>
        <c:tickLblPos val="nextTo"/>
        <c:crossAx val="111328256"/>
        <c:crosses val="autoZero"/>
        <c:auto val="1"/>
        <c:lblAlgn val="ctr"/>
        <c:lblOffset val="100"/>
      </c:catAx>
      <c:valAx>
        <c:axId val="111328256"/>
        <c:scaling>
          <c:orientation val="minMax"/>
        </c:scaling>
        <c:axPos val="l"/>
        <c:majorGridlines/>
        <c:numFmt formatCode="General" sourceLinked="1"/>
        <c:tickLblPos val="nextTo"/>
        <c:crossAx val="111326720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9A289-2ACA-463F-937A-BB8473CE414E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8F37F-EA1B-4282-A862-519D0F0C7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75F41-4C4C-4585-AB1E-1E21C67B0C8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8F37F-EA1B-4282-A862-519D0F0C799E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uprfin_raion@mail.ru" TargetMode="Externa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2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3721788_large_57929344_light_texture_by_Insan_Stock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pic>
        <p:nvPicPr>
          <p:cNvPr id="8" name="Рисунок 7" descr="Cтела_-Железногорский_район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214290"/>
            <a:ext cx="2857488" cy="2143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андросово ценрковь казанской икон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2357430"/>
            <a:ext cx="2714644" cy="1643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михайловка церковь николая чудотворц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3108" y="5357826"/>
            <a:ext cx="2286016" cy="1500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ажово разветь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643578"/>
            <a:ext cx="2214578" cy="1214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студенок церковь неупиваемая чаша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86380" y="3857628"/>
            <a:ext cx="2857520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0" y="2786058"/>
            <a:ext cx="557216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проекту Решения Представительного Собрания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«Об исполнении бюджета муниципального района «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за 2020 год»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785926"/>
            <a:ext cx="6072230" cy="6463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3600" dirty="0" smtClean="0">
                <a:ln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sz="3600" dirty="0">
              <a:ln>
                <a:solidFill>
                  <a:srgbClr val="00B05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Стела-в-честь-Курской-битвы-первый-памятник-на-территории-музея-заповедника-Большой-Дуб.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57686" y="5072074"/>
            <a:ext cx="300039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214290"/>
            <a:ext cx="7929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и структура доходов бюджета муниципального района за 20</a:t>
            </a:r>
            <a:r>
              <a:rPr lang="en-US" sz="2000" b="1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2000" b="1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en-US" sz="2000" b="1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000" b="1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годы</a:t>
            </a:r>
            <a:endParaRPr lang="ru-RU" sz="2000" b="1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79512" y="1357298"/>
          <a:ext cx="8964488" cy="5500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3)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2976" y="214290"/>
            <a:ext cx="8001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ПОСТУПЛЕНИЙ НАЛОГОВЫХ И НЕНАЛОГОВЫХ ДОХОДОВ В БЮДЖЕТ МУНИЦИПАЛЬНОГО РАЙОНА «ЖЕЛЕЗНОГОРСКИЙ РАЙОН»  ЗА 2019 -2020 ГОДЫ 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375993"/>
          <a:ext cx="9144000" cy="5455920"/>
        </p:xfrm>
        <a:graphic>
          <a:graphicData uri="http://schemas.openxmlformats.org/drawingml/2006/table">
            <a:tbl>
              <a:tblPr firstRow="1" lastRow="1" bandRow="1">
                <a:tableStyleId>{F5AB1C69-6EDB-4FF4-983F-18BD219EF322}</a:tableStyleId>
              </a:tblPr>
              <a:tblGrid>
                <a:gridCol w="3842016"/>
                <a:gridCol w="1921008"/>
                <a:gridCol w="1809372"/>
                <a:gridCol w="1571604"/>
              </a:tblGrid>
              <a:tr h="7158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доходов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2019  год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2020 год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 к 2019 году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77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r>
                        <a:rPr lang="ru-RU" sz="14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доходы физических лиц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134 666 392,57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133 339 922,34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77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7 917 090,36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7 332 862,44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92,6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77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</a:t>
                      </a:r>
                      <a:r>
                        <a:rPr lang="ru-RU" sz="14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доход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1 423 926,69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1 247 733,27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87,6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77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31 244,03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707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собственности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10 805 908,85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14 989 442,47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138,7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77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Платежи за негативное воздействие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5 345 219,30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6 182 451,34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115,7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77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</a:t>
                      </a:r>
                      <a:r>
                        <a:rPr lang="ru-RU" sz="14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платных услуг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6 665 006,49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3 946 912,61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59,2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707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</a:t>
                      </a:r>
                      <a:r>
                        <a:rPr lang="ru-RU" sz="14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активов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3 722 617,81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3 053 407,36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82,0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7760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4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1 149 562,15</a:t>
                      </a:r>
                      <a:endParaRPr lang="ru-RU" sz="20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80 542,34</a:t>
                      </a:r>
                      <a:endParaRPr lang="ru-RU" sz="20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lang="ru-RU" sz="20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77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налоговых и неналоговых доходов</a:t>
                      </a:r>
                      <a:endParaRPr lang="ru-RU" sz="1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171 691</a:t>
                      </a:r>
                      <a:r>
                        <a:rPr lang="ru-RU" sz="2000" b="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364,22</a:t>
                      </a:r>
                      <a:endParaRPr lang="ru-RU" sz="20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170 206 158,20</a:t>
                      </a:r>
                      <a:endParaRPr lang="ru-RU" sz="20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  <a:endParaRPr lang="ru-RU" sz="20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70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</a:t>
                      </a:r>
                      <a:r>
                        <a:rPr lang="ru-RU" sz="14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налоговых доходов в общей сумме доходов, %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41,8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372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5" y="357166"/>
            <a:ext cx="79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РАЙОНА В 2019 и 2020 ГОДАХ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428736"/>
          <a:ext cx="9144000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0" y="600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Содержимое 6"/>
          <p:cNvGraphicFramePr>
            <a:graphicFrameLocks/>
          </p:cNvGraphicFramePr>
          <p:nvPr/>
        </p:nvGraphicFramePr>
        <p:xfrm>
          <a:off x="0" y="1500174"/>
          <a:ext cx="4860032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Содержимое 8"/>
          <p:cNvGraphicFramePr>
            <a:graphicFrameLocks/>
          </p:cNvGraphicFramePr>
          <p:nvPr/>
        </p:nvGraphicFramePr>
        <p:xfrm>
          <a:off x="4427984" y="1052736"/>
          <a:ext cx="4716016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9c60_3dd180c6_L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3572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214290"/>
            <a:ext cx="7929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налога на доходы физических лиц в бюджет </a:t>
            </a:r>
            <a:r>
              <a:rPr lang="ru-RU" sz="2000" b="1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000" b="1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за 2018-2020 годы</a:t>
            </a:r>
            <a:endParaRPr lang="ru-RU" sz="2000" b="1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2000200" y="1285860"/>
            <a:ext cx="7143800" cy="1071570"/>
          </a:xfrm>
          <a:prstGeom prst="wedgeRectCallout">
            <a:avLst>
              <a:gd name="adj1" fmla="val 49747"/>
              <a:gd name="adj2" fmla="val 12521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графике прослеживается положительная динамика  изменения поступления налога на доходы физических лиц. Это оказалось возможно за счет создания новых рабочих мест и  повышения заработной платы  в сфере культуры и образования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качанные файлы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57298"/>
            <a:ext cx="2000232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Диаграмма 8"/>
          <p:cNvGraphicFramePr/>
          <p:nvPr/>
        </p:nvGraphicFramePr>
        <p:xfrm>
          <a:off x="357158" y="2714620"/>
          <a:ext cx="8001056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114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4414" y="214290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доходов от использования имущества в бюджет </a:t>
            </a:r>
            <a:r>
              <a:rPr lang="ru-RU" b="1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 за 2018-2020 годы</a:t>
            </a:r>
            <a:endParaRPr lang="ru-RU" b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000232" y="1428736"/>
            <a:ext cx="6929486" cy="1000132"/>
          </a:xfrm>
          <a:prstGeom prst="wedgeRoundRectCallout">
            <a:avLst>
              <a:gd name="adj1" fmla="val 53780"/>
              <a:gd name="adj2" fmla="val 7773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 доходам бюджета </a:t>
            </a:r>
            <a:r>
              <a:rPr lang="ru-RU" sz="1600" dirty="0" err="1" smtClean="0">
                <a:ln>
                  <a:solidFill>
                    <a:srgbClr val="0F511F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района от использования имущества, находящего в муниципальной собственности, относятся доходы, получаемые в виде арендной платы за пользование объектами муниципального имущества арендной платы за земельные участки.</a:t>
            </a:r>
            <a:endParaRPr lang="ru-RU" sz="1600" dirty="0">
              <a:ln>
                <a:solidFill>
                  <a:srgbClr val="0F511F"/>
                </a:solidFill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arend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57298"/>
            <a:ext cx="2071670" cy="1214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Диаграмма 9"/>
          <p:cNvGraphicFramePr/>
          <p:nvPr/>
        </p:nvGraphicFramePr>
        <p:xfrm>
          <a:off x="0" y="2928934"/>
          <a:ext cx="9144000" cy="3929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0100" y="214290"/>
            <a:ext cx="7929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доходов от платных услуг в бюджет </a:t>
            </a:r>
            <a:r>
              <a:rPr lang="ru-RU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за 2018-2020 годы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928926" y="928670"/>
            <a:ext cx="6215074" cy="1500198"/>
          </a:xfrm>
          <a:prstGeom prst="wedgeRoundRectCallout">
            <a:avLst>
              <a:gd name="adj1" fmla="val 45154"/>
              <a:gd name="adj2" fmla="val 9517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бюджет </a:t>
            </a:r>
            <a:r>
              <a:rPr lang="ru-RU" sz="1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зачисляются доходы от оказания услуг, оказываемых населению учреждениями Управлением образования, по делам молодежи, по физической культуре и спорту Администрации </a:t>
            </a:r>
            <a:r>
              <a:rPr lang="ru-RU" sz="1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области, Управление культуры Администрации </a:t>
            </a:r>
            <a:r>
              <a:rPr lang="ru-RU" sz="1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zayavka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785794"/>
            <a:ext cx="1866900" cy="1609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1" name="Диаграмма 10"/>
          <p:cNvGraphicFramePr/>
          <p:nvPr/>
        </p:nvGraphicFramePr>
        <p:xfrm>
          <a:off x="251520" y="3000372"/>
          <a:ext cx="8640960" cy="3857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svetlyi_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85852" y="214290"/>
            <a:ext cx="7858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доходов от негативного воздействия на окружающую среду в бюджет </a:t>
            </a:r>
            <a:r>
              <a:rPr lang="ru-RU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за 2018-2019</a:t>
            </a:r>
          </a:p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годы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071670" y="1214422"/>
            <a:ext cx="7072330" cy="1285884"/>
          </a:xfrm>
          <a:prstGeom prst="wedgeRoundRectCallout">
            <a:avLst>
              <a:gd name="adj1" fmla="val 50324"/>
              <a:gd name="adj2" fmla="val 72123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Негативное воздействие на окружающую среду – воздействие хозяйственной и иной деятельности, последствия которой приводят к негативным изменениям качества окружающей среды.  Плата взимается в соответствии с Порядком, утвержденным Правительством РФ.</a:t>
            </a:r>
          </a:p>
        </p:txBody>
      </p:sp>
      <p:pic>
        <p:nvPicPr>
          <p:cNvPr id="7" name="Рисунок 6" descr="194007_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57298"/>
            <a:ext cx="2071670" cy="119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Диаграмма 7"/>
          <p:cNvGraphicFramePr/>
          <p:nvPr/>
        </p:nvGraphicFramePr>
        <p:xfrm>
          <a:off x="0" y="2780928"/>
          <a:ext cx="9144000" cy="407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6)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28" y="214290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6600FF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 из областного бюджета за 2019-2020  годы</a:t>
            </a:r>
            <a:endParaRPr lang="ru-RU" sz="2400" dirty="0">
              <a:ln>
                <a:solidFill>
                  <a:srgbClr val="6600FF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1556792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_69068_4031994_744825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85852" y="142852"/>
            <a:ext cx="7429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n w="18415" cmpd="sng">
                  <a:noFill/>
                  <a:prstDash val="solid"/>
                </a:ln>
                <a:solidFill>
                  <a:srgbClr val="00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 ПОСТУПЛЕНИЯ  В  БЮДЖЕТ  ЖЕЛЕЗНОГОРСКОГО РАЙОНА КУРСКОЙ ОБЛАСТИ  ЗА 2020  ГОД  ОТ  ДРУГИХ  БЮДЖЕТОВ  БЮДЖЕТНОЙ  СИСТЕМЫ  РОССИЙСКОЙ ФЕДЕРАЦИИ </a:t>
            </a:r>
            <a:endParaRPr lang="ru-RU" sz="1400" b="1" dirty="0" smtClean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340770"/>
          <a:ext cx="9072591" cy="551723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6147148"/>
                <a:gridCol w="1097699"/>
                <a:gridCol w="1097699"/>
                <a:gridCol w="730045"/>
              </a:tblGrid>
              <a:tr h="5709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 </a:t>
                      </a:r>
                      <a:endParaRPr lang="ru-RU" sz="1200" b="0" i="0" u="none" strike="noStrike" dirty="0">
                        <a:ln>
                          <a:solidFill>
                            <a:srgbClr val="6600CC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2" marR="6132" marT="613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2020</a:t>
                      </a:r>
                    </a:p>
                    <a:p>
                      <a:pPr algn="ctr" fontAlgn="ctr"/>
                      <a:r>
                        <a:rPr lang="ru-RU" sz="1200" b="0" u="none" strike="noStrike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u="none" strike="noStrike" dirty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0" i="0" u="none" strike="noStrike" dirty="0">
                        <a:ln>
                          <a:solidFill>
                            <a:srgbClr val="6600CC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2" marR="6132" marT="613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Поступило за 2020</a:t>
                      </a:r>
                    </a:p>
                    <a:p>
                      <a:pPr algn="ctr" fontAlgn="ctr"/>
                      <a:r>
                        <a:rPr lang="ru-RU" sz="1200" b="0" u="none" strike="noStrike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b="0" i="0" u="none" strike="noStrike" dirty="0">
                        <a:ln>
                          <a:solidFill>
                            <a:srgbClr val="6600CC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2" marR="6132" marT="613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r>
                        <a:rPr lang="ru-RU" sz="1200" b="0" i="0" u="none" strike="noStrike" baseline="0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исполне-ния</a:t>
                      </a:r>
                      <a:endParaRPr lang="ru-RU" sz="1200" b="0" i="0" u="none" strike="noStrike" dirty="0">
                        <a:ln>
                          <a:solidFill>
                            <a:srgbClr val="6600CC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2" marR="6132" marT="613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22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муниципальных районов на выравнивание бюджетной обеспеченности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441 931,0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441 931,0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62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Дотация бюджетам муниципальных районов на поддержку мер по обеспечению сбалансированности бюджетов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1 493 315,0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1 493 315,0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44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kern="12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бюджетам муниципальных районов на создание в общеобразовательных организациях, расположенных в сельской местности, условий для занятий физической культурой и спортом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620 990,0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620 990,0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6267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kern="12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бюджетам муниципальных районов на создание (обновление) материально-технической базы для реализации основных и дополнительных общеобразовательных программ цифрового и гуманитарного профилей в общеобразовательных организациях, расположенных в сельской местности и малых городах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0" i="0" u="none" strike="noStrike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080 553,26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0" i="0" u="none" strike="noStrike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080 553,26</a:t>
                      </a:r>
                      <a:endParaRPr lang="ru-RU" sz="1200" b="0" i="0" u="none" strike="noStrike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3719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kern="12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бюджетам муниципальных районов на внедрение целевой модели цифровой образовательной среды в общеобразовательных организациях и </a:t>
                      </a:r>
                      <a:r>
                        <a:rPr lang="ru-RU" sz="1200" b="0" kern="12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профессиональных образовательных организациях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2 259 173,0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1 533 659,53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67,9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44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kern="12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бюджетам муниципальных районов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1 456 011,0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1 050 948,01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72,2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44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kern="12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бюджетам муниципальных районов на создание новых мест в образовательных организациях различных типов для реализации дополнительных </a:t>
                      </a:r>
                      <a:r>
                        <a:rPr lang="ru-RU" sz="1200" b="0" kern="1200" dirty="0" err="1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общеразвивающих</a:t>
                      </a:r>
                      <a:r>
                        <a:rPr lang="ru-RU" sz="1200" b="0" kern="12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программ всех направленностей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576 441,88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576 441,88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7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kern="12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бюджетам муниципальных районов на </a:t>
                      </a:r>
                      <a:r>
                        <a:rPr lang="ru-RU" sz="1200" b="0" kern="1200" dirty="0" err="1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kern="12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капитальных вложений в объекты государственной (муниципальной) собственности в рамках обеспечения комплексного развития сельских территорий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6 635 956,0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6 635 956,0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6718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субсидии бюджетам муниципальных районов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32 708 533,0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32 502 619,0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_69068_4031994_744825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85852" y="142852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n w="18415" cmpd="sng">
                  <a:noFill/>
                  <a:prstDash val="solid"/>
                </a:ln>
                <a:solidFill>
                  <a:srgbClr val="00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 ПОСТУПЛЕНИЯ  В  БЮДЖЕТ  ЖЕЛЕЗНОГОРСКОГО РАЙОНА КУРСКОЙ ОБЛАСТИ  ЗА 2020  ГОД</a:t>
            </a:r>
          </a:p>
          <a:p>
            <a:pPr algn="ctr"/>
            <a:r>
              <a:rPr lang="ru-RU" sz="1400" b="1" dirty="0" smtClean="0">
                <a:ln w="18415" cmpd="sng">
                  <a:noFill/>
                  <a:prstDash val="solid"/>
                </a:ln>
                <a:solidFill>
                  <a:srgbClr val="00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ОТ  ДРУГИХ  БЮДЖЕТОВ  БЮДЖЕТНОЙ  СИСТЕМЫ  РОССИЙСКОЙ ФЕДЕРАЦИИ </a:t>
            </a:r>
            <a:endParaRPr lang="ru-RU" sz="1400" b="1" dirty="0" smtClean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1" y="1388576"/>
          <a:ext cx="9144001" cy="546942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6168594"/>
                <a:gridCol w="1088576"/>
                <a:gridCol w="1088577"/>
                <a:gridCol w="798254"/>
              </a:tblGrid>
              <a:tr h="691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 </a:t>
                      </a:r>
                      <a:endParaRPr lang="ru-RU" sz="1200" b="1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2" marR="6132" marT="613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2020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2" marR="6132" marT="613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Поступило за 2020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b="1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2" marR="6132" marT="613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r>
                        <a:rPr lang="ru-RU" sz="1200" b="1" i="0" u="none" strike="noStrike" baseline="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baseline="0" dirty="0" err="1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исполне-ния</a:t>
                      </a:r>
                      <a:endParaRPr lang="ru-RU" sz="1200" b="1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2" marR="6132" marT="613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95290">
                <a:tc>
                  <a:txBody>
                    <a:bodyPr/>
                    <a:lstStyle/>
                    <a:p>
                      <a:pPr algn="just" fontAlgn="auto"/>
                      <a:r>
                        <a:rPr lang="ru-RU" sz="1200" b="0" i="0" u="none" strike="noStrike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Субвенции  бюджетам  муниципальных   районов   на обеспечение     мер     социальной      поддержки реабилитированных   лиц   и    лиц, признанных пострадавшими от политических репрессий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207 902,0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207 902,0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1664">
                <a:tc>
                  <a:txBody>
                    <a:bodyPr/>
                    <a:lstStyle/>
                    <a:p>
                      <a:pPr algn="just" fontAlgn="auto"/>
                      <a:r>
                        <a:rPr lang="ru-RU" sz="1200" b="0" i="0" u="none" strike="noStrike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Субвенции    бюджетам   муниципальных районов на содержание ребенка в семье опекуна  и  приемной  семье,  а также  вознаграждение,    </a:t>
                      </a:r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причитающееся  </a:t>
                      </a:r>
                      <a:r>
                        <a:rPr lang="ru-RU" sz="1200" b="0" i="0" u="none" strike="noStrike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приемному родителю 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4 875 109,0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4 875 109,0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7481">
                <a:tc>
                  <a:txBody>
                    <a:bodyPr/>
                    <a:lstStyle/>
                    <a:p>
                      <a:pPr algn="just" fontAlgn="auto"/>
                      <a:r>
                        <a:rPr lang="ru-RU" sz="1200" kern="12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бюджетам муниципальных районов на осуществление ежемесячных выплат на детей в возрасте от трех до семи лет включительно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26 945 388,0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26 661 146,29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95290">
                <a:tc>
                  <a:txBody>
                    <a:bodyPr/>
                    <a:lstStyle/>
                    <a:p>
                      <a:pPr algn="just" fontAlgn="auto"/>
                      <a:r>
                        <a:rPr lang="ru-RU" sz="1200" kern="12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бюджетам муниципальных районов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3 697 680,0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3 480 3743,59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94,1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6441">
                <a:tc>
                  <a:txBody>
                    <a:bodyPr/>
                    <a:lstStyle/>
                    <a:p>
                      <a:pPr algn="just" fontAlgn="auto"/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Единая субвенция </a:t>
                      </a:r>
                      <a:r>
                        <a:rPr lang="ru-RU" sz="1200" b="0" i="0" u="none" strike="noStrike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бюджетам муниципальных </a:t>
                      </a:r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районов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1 552 503,0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1 552 503,0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3577">
                <a:tc>
                  <a:txBody>
                    <a:bodyPr/>
                    <a:lstStyle/>
                    <a:p>
                      <a:pPr algn="just" fontAlgn="auto"/>
                      <a:r>
                        <a:rPr lang="ru-RU" sz="1100" kern="12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</a:t>
                      </a:r>
                      <a:r>
                        <a:rPr lang="ru-RU" sz="1800" kern="12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бюджетам муниципальных районов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195 199 190,0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195 199 190,0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952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kern="12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трансферты,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575 576,0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464 638,09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80,7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16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kern="12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трансферты, передаваемые </a:t>
                      </a:r>
                      <a:br>
                        <a:rPr lang="ru-RU" sz="1200" kern="12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kern="12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бюджетам  муниципальных районов на поддержку отрасли культуры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50 000,0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50 000,0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16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kern="12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трансферты, передаваемые бюджетам муниципальных районов, за счет средств резервного фонда Правительства Российской Федерации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133 669,0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133 669,0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17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736"/>
            <a:ext cx="3214678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2976" y="0"/>
            <a:ext cx="81548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района!</a:t>
            </a:r>
            <a:endParaRPr lang="ru-RU" sz="2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0"/>
            <a:ext cx="800102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Предлагаем вашему вниманию </a:t>
            </a:r>
            <a:r>
              <a:rPr lang="ru-RU" sz="2000" dirty="0" smtClean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r>
              <a:rPr lang="ru-RU" sz="2000" dirty="0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котором кратко и доступно отражены основные положения отчета об исполнении бюджета муниципального района за </a:t>
            </a:r>
            <a:r>
              <a:rPr lang="ru-RU" sz="2000" dirty="0" smtClean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14678" y="1428737"/>
            <a:ext cx="5929322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 район успешно выполняет задачу, поставленную Президентом России: на всех уровнях власти публиковать «бюджеты для граждан». </a:t>
            </a:r>
          </a:p>
          <a:p>
            <a:pPr indent="450000"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данные сложнейшего финансового документа – годового отчета об исполнении бюджета муниципального района в 2020 году – в этой презентации изложены в форме, доступной для понимания не только профессиональным экономистам, но и широкому кругу заинтересованных лиц.</a:t>
            </a:r>
          </a:p>
          <a:p>
            <a:pPr indent="450000"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и осмысление материала, представленного в нашем «бюджете для граждан», дает возможность всем жителям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узнать, как наполняется районная казна, как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 выполняет принятые обязательства, на какие цели и в каком объеме направляются бюджетные средства, сделать выводы об эффективности расходов бюджета района.</a:t>
            </a:r>
          </a:p>
          <a:p>
            <a:pPr indent="450000" algn="just"/>
            <a:endParaRPr lang="ru-RU" sz="1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1107" y="6457890"/>
            <a:ext cx="7342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20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                      А.Д.Фролков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71488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3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Изложенные в презентации в текстовом и графическом виде данные наглядно показывают, что ключевыми направлениями расходования бюджетных средств в рамках реализации муниципальных программ в 2020 году были финансирование мероприятий в сфере образования, социальной защиты, культуры, физической культуры и спорта. Пристальное внимание уделялось вопросам улучшения жизни и здоровья детей. Была продолжена работа по укреплению материально-технической базы учреждений образования района. </a:t>
            </a:r>
          </a:p>
          <a:p>
            <a:pPr indent="450000" algn="just"/>
            <a:r>
              <a:rPr lang="ru-RU" sz="13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полном соответствии с «дорожными картами» в районе выполнялись майский указы Президента России. Значительные средства были направлены на решение вопросов социальной и инженерной инфраструктуры муниципального района</a:t>
            </a:r>
            <a:endParaRPr lang="ru-RU" sz="13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_69068_4031994_744825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85786" cy="7143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786" y="0"/>
            <a:ext cx="83582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n w="18415" cmpd="sng">
                  <a:noFill/>
                  <a:prstDash val="solid"/>
                </a:ln>
                <a:solidFill>
                  <a:srgbClr val="00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 ПОСТУПЛЕНИЯ  В  БЮДЖЕТ  ЖЕЛЕЗНОГОРСКОГО РАЙОНА КУРСКОЙ ОБЛАСТИ  ЗА 2020  ГОД  ОТ  ДРУГИХ  БЮДЖЕТОВ  БЮДЖЕТНОЙ  СИСТЕМЫ  РОССИЙСКОЙ ФЕДЕРАЦИИ </a:t>
            </a:r>
            <a:endParaRPr lang="ru-RU" sz="1400" b="1" dirty="0" smtClean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988840"/>
          <a:ext cx="9143998" cy="317336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6143636"/>
                <a:gridCol w="1143007"/>
                <a:gridCol w="1000133"/>
                <a:gridCol w="857222"/>
              </a:tblGrid>
              <a:tr h="818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u="none" strike="noStrike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 </a:t>
                      </a:r>
                      <a:endParaRPr lang="ru-RU" sz="1150" b="1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2" marR="6132" marT="613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2020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2" marR="6132" marT="613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Поступило за 2020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b="1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2" marR="6132" marT="613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r>
                        <a:rPr lang="ru-RU" sz="1200" b="1" i="0" u="none" strike="noStrike" baseline="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baseline="0" dirty="0" err="1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исполне-ния</a:t>
                      </a:r>
                      <a:endParaRPr lang="ru-RU" sz="1200" b="1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2" marR="6132" marT="613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30323">
                <a:tc>
                  <a:txBody>
                    <a:bodyPr/>
                    <a:lstStyle/>
                    <a:p>
                      <a:pPr algn="just" fontAlgn="auto"/>
                      <a:r>
                        <a:rPr lang="ru-RU" sz="1200" kern="12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межбюджетные трансферты, передаваемые бюджетам муниципальных районов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525 000,0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525 000,0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30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Поступления от денежных пожертвований, предоставляемых физическими лицами получателям средств бюджетов муниципальных районов</a:t>
                      </a:r>
                      <a:endParaRPr lang="ru-RU" sz="14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1 365 000,0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870 000,0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63,7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6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Прочие безвозмездные поступления в бюджеты муниципальных районов</a:t>
                      </a:r>
                      <a:endParaRPr lang="ru-RU" sz="14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12 669 000,0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12 668 997,0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6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Возврат прочих остатков субсидий, субвенций и иных межбюджетных трансфертов, имеющих целевое назначение, прошлых лет из бюджетов муниципальных районов</a:t>
                      </a:r>
                      <a:endParaRPr lang="ru-RU" sz="12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- 1 022 848,74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smtClean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- </a:t>
                      </a:r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1 022 848,74</a:t>
                      </a:r>
                    </a:p>
                    <a:p>
                      <a:pPr algn="ctr" fontAlgn="ctr"/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m_69068_4031994_744825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7290" y="285728"/>
            <a:ext cx="7286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0">
                  <a:solidFill>
                    <a:srgbClr val="0F511F"/>
                  </a:solidFill>
                </a:ln>
                <a:solidFill>
                  <a:srgbClr val="0F511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динамика изменения расходов бюджета муниципального района за 2019-2020</a:t>
            </a:r>
          </a:p>
          <a:p>
            <a:pPr algn="ctr"/>
            <a:r>
              <a:rPr lang="ru-RU" b="1" cap="all" dirty="0" smtClean="0">
                <a:ln w="0">
                  <a:solidFill>
                    <a:srgbClr val="0F511F"/>
                  </a:solidFill>
                </a:ln>
                <a:solidFill>
                  <a:srgbClr val="0F511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годы</a:t>
            </a:r>
            <a:endParaRPr lang="ru-RU" b="1" cap="all" dirty="0">
              <a:ln w="0">
                <a:solidFill>
                  <a:srgbClr val="0F511F"/>
                </a:solidFill>
              </a:ln>
              <a:solidFill>
                <a:srgbClr val="0F511F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570854"/>
          <a:ext cx="9144001" cy="5405553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764432"/>
                <a:gridCol w="1063262"/>
                <a:gridCol w="1063262"/>
                <a:gridCol w="1488565"/>
                <a:gridCol w="1382240"/>
                <a:gridCol w="1382240"/>
              </a:tblGrid>
              <a:tr h="1308011"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РЗ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ПЗ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aseline="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за 2019</a:t>
                      </a:r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aseline="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за 2020</a:t>
                      </a:r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Отклонение (+,-)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7869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39 709,2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44 237,7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4528,5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9715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188,6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159,1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930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30 981,3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881,1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-30100,2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0735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26 954,5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44070,5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17116,0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641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267 391,1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263382,9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-4008,2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930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36 321,6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44233,6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7912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930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773,5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445,6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-327,9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86710" y="1071546"/>
            <a:ext cx="1049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m_69068_4031994_744825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7290" y="285728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0">
                  <a:solidFill>
                    <a:srgbClr val="0F511F"/>
                  </a:solidFill>
                </a:ln>
                <a:solidFill>
                  <a:srgbClr val="0F511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динамика изменения расходов бюджета муниципального района за 2019-2020 годы</a:t>
            </a:r>
            <a:endParaRPr lang="ru-RU" b="1" cap="all" dirty="0">
              <a:ln w="0">
                <a:solidFill>
                  <a:srgbClr val="0F511F"/>
                </a:solidFill>
              </a:ln>
              <a:solidFill>
                <a:srgbClr val="0F511F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1" y="1500176"/>
          <a:ext cx="9144000" cy="535782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03680"/>
                <a:gridCol w="979719"/>
                <a:gridCol w="1088577"/>
                <a:gridCol w="1524008"/>
                <a:gridCol w="1632866"/>
                <a:gridCol w="1415150"/>
              </a:tblGrid>
              <a:tr h="1122032"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РЗ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ПЗ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aseline="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за 2019</a:t>
                      </a:r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aseline="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за 2020</a:t>
                      </a:r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9327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29 205,4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55259,7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26054,3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540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культура и спорт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498,6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281,2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-317,4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0646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2 289,5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2547,4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257,9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9321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муниципального долга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0738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7 138,3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8366,7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1228,4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8005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расходов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441 292,5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463895,0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22602,5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57290" y="285728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rgbClr val="0F511F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района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rgbClr val="0F511F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 2019 и 2020 годах</a:t>
            </a:r>
            <a:endParaRPr lang="ru-RU" sz="2000" b="1" dirty="0">
              <a:ln w="10541" cmpd="sng">
                <a:solidFill>
                  <a:srgbClr val="0F511F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857356" y="1000108"/>
          <a:ext cx="7286644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1500166" y="857232"/>
            <a:ext cx="914400" cy="35719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2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57158" y="2928935"/>
            <a:ext cx="914400" cy="50006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2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0" y="3714752"/>
          <a:ext cx="5072066" cy="3143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0" y="3573016"/>
          <a:ext cx="5832648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5852" y="142852"/>
            <a:ext cx="785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района на отрасли социальной сферы </a:t>
            </a:r>
          </a:p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в 2019-2020 годах</a:t>
            </a:r>
            <a:endParaRPr lang="ru-RU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286248" y="2786058"/>
          <a:ext cx="4500594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357158" y="1357298"/>
          <a:ext cx="3786214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143116"/>
          <a:ext cx="9144000" cy="41434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80034"/>
                <a:gridCol w="2463966"/>
              </a:tblGrid>
              <a:tr h="566992"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lang="ru-RU" sz="2000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31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дошкольных образовательных учреждений </a:t>
                      </a:r>
                      <a:endParaRPr lang="ru-RU" sz="2000" kern="1200" baseline="0" dirty="0" smtClean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24 457,48</a:t>
                      </a:r>
                      <a:endParaRPr lang="ru-RU" sz="2000" dirty="0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10031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образовательных учреждений общего образования </a:t>
                      </a:r>
                      <a:endParaRPr lang="ru-RU" sz="2000" kern="1200" baseline="0" dirty="0" smtClean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31 164,90</a:t>
                      </a:r>
                      <a:endParaRPr lang="ru-RU" sz="2000" dirty="0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10031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учреждений дополнительного образования детей </a:t>
                      </a:r>
                      <a:endParaRPr lang="ru-RU" sz="2000" kern="1200" baseline="0" dirty="0" smtClean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31 172,7</a:t>
                      </a:r>
                      <a:endParaRPr lang="ru-RU" sz="2000" dirty="0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5669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Работники учреждений культуры 	</a:t>
                      </a:r>
                      <a:endParaRPr lang="ru-RU" sz="2000" kern="1200" baseline="0" dirty="0" smtClean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29 945,40</a:t>
                      </a:r>
                      <a:endParaRPr lang="ru-RU" sz="2000" dirty="0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57290" y="500042"/>
            <a:ext cx="742955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5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Размеры средней заработной платы по отдельным категориям работников бюджетного сектора экономики, обозначенных в Указах Президента Российской Федерации 2012 года, по </a:t>
            </a:r>
            <a:r>
              <a:rPr lang="ru-RU" sz="1750" dirty="0" err="1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Железногорскому</a:t>
            </a:r>
            <a:r>
              <a:rPr lang="ru-RU" sz="175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 району за 2020 год</a:t>
            </a:r>
            <a:endParaRPr lang="ru-RU" sz="1750" dirty="0">
              <a:ln>
                <a:solidFill>
                  <a:srgbClr val="390FB1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6)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00166" y="0"/>
            <a:ext cx="7215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682F"/>
                  </a:solidFill>
                </a:ln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СТРУКТУРА  РАСХОДОВ  БЮДЖЕТА ЖЕЛЕЗНОГОРСКОГО РАЙОНА  ПО МУНИЦИПАЛЬНЫМ  ПРОГРАММАМ  И  НЕПРОГРАММНЫМ  НАПРАВЛЕНИЯМ ДЕЯТЕЛЬНОСТИ</a:t>
            </a:r>
            <a:endParaRPr lang="ru-RU" sz="1400" b="1" dirty="0" smtClean="0">
              <a:ln>
                <a:solidFill>
                  <a:srgbClr val="00682F"/>
                </a:solidFill>
              </a:ln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412776"/>
          <a:ext cx="4644007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143372" y="2201420"/>
          <a:ext cx="5000628" cy="4656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itra-300x2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9" name="Рисунок 8" descr="im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2975" y="0"/>
            <a:ext cx="800102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на реализацию муниципальных программ </a:t>
            </a:r>
            <a:r>
              <a:rPr lang="ru-RU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за 2020 год</a:t>
            </a:r>
            <a:endParaRPr lang="ru-RU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428860" y="642918"/>
            <a:ext cx="4071966" cy="571504"/>
          </a:xfrm>
          <a:prstGeom prst="downArrow">
            <a:avLst>
              <a:gd name="adj1" fmla="val 50000"/>
              <a:gd name="adj2" fmla="val 5708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1285860"/>
            <a:ext cx="2143108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Социальной направленности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14546" y="1285860"/>
            <a:ext cx="214314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безопасных условий жизнедеятельности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29124" y="1285860"/>
            <a:ext cx="2286016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 отраслей экономики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58016" y="1285860"/>
            <a:ext cx="2285984" cy="8429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 характера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2285992"/>
            <a:ext cx="2143108" cy="500066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образования –  256 279 700,0 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2857496"/>
            <a:ext cx="2143108" cy="928694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 </a:t>
            </a:r>
            <a:r>
              <a:rPr lang="ru-RU" sz="13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–  55 275 606,18 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5357826"/>
            <a:ext cx="2143108" cy="1500174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работы с молодежью, организация отдыха детей, молодежи, развитие физической культуры и спорта – 1 735 420,00 руб.</a:t>
            </a:r>
            <a:endParaRPr lang="ru-RU" sz="125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3857628"/>
            <a:ext cx="2143108" cy="42862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культуры –      35 602 410,70 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4357694"/>
            <a:ext cx="2143108" cy="91440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Содействие занятости населения </a:t>
            </a:r>
            <a:r>
              <a:rPr lang="ru-RU" sz="13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– 570 499,00 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58016" y="2214554"/>
            <a:ext cx="2285984" cy="57150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имуществом и земельными ресурсами – 306 500,00 руб.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58016" y="2857496"/>
            <a:ext cx="2285984" cy="50006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архивного дела -  278 879,00 руб.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00562" y="2357430"/>
            <a:ext cx="2214578" cy="150019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системы, обеспечение перевозки пассажиров на территории </a:t>
            </a:r>
            <a:r>
              <a:rPr lang="ru-RU" sz="1200" b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2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района – 237 010,00 </a:t>
            </a:r>
            <a:r>
              <a:rPr lang="ru-RU" sz="1200" b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12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214546" y="2143116"/>
            <a:ext cx="2143108" cy="1214446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Профилактики правонарушений в Железногорском района – 341 521,36 руб.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14546" y="3429000"/>
            <a:ext cx="2143108" cy="1714512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Зашита населения и территории от чрезвычайных ситуаций, обеспечение пожарной безопасности и безопасности на водных объектах –      652 485,17 руб.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00562" y="3929066"/>
            <a:ext cx="2286016" cy="16430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эффективного и ответственного управления муниципальными финансами, муниципальным долгом и повышения устойчивости бюджетов –   11 694 063,13 руб.</a:t>
            </a:r>
            <a:endParaRPr lang="ru-RU" sz="12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58016" y="4214818"/>
            <a:ext cx="2285984" cy="50006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средств массовой информации – 2 547 399,00 руб. 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58016" y="4786322"/>
            <a:ext cx="2285984" cy="135732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Обеспечение эффективного осуществления полномочий МКУ «Управление районного хозяйства » - 15 139 199,10 руб.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58016" y="6215058"/>
            <a:ext cx="2285984" cy="64294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муниципальной службы в Железногорском районе-  20 400,00 руб.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214546" y="6143644"/>
            <a:ext cx="2286016" cy="714356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Охрана окружающей среды – 2 082 380,50 руб.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858016" y="3429000"/>
            <a:ext cx="2285984" cy="71438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Обеспечение доступным и комфортным жильем и коммунальными услугами граждан – 34 601 820,58 руб.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572000" y="5643578"/>
            <a:ext cx="2214578" cy="121442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Социальное развитие села в Железногорском районе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Курской области</a:t>
            </a:r>
            <a:r>
              <a:rPr lang="ru-RU" sz="1100" b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–  8 169 503,51 </a:t>
            </a:r>
            <a:r>
              <a:rPr lang="ru-RU" sz="1100" smtClean="0"/>
              <a:t> </a:t>
            </a:r>
            <a:r>
              <a:rPr lang="ru-RU" sz="11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214546" y="5214950"/>
            <a:ext cx="2286016" cy="857256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Противодействие злоупотреблению наркотиками– 10 000руб.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721824_58242245_42847237_1240322235_2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928803"/>
          <a:ext cx="9144000" cy="492919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73820"/>
                <a:gridCol w="3174277"/>
                <a:gridCol w="1175093"/>
                <a:gridCol w="2006365"/>
                <a:gridCol w="2014445"/>
              </a:tblGrid>
              <a:tr h="1792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 dirty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400" b="1" dirty="0" err="1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dirty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err="1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b="1" dirty="0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 отрасли</a:t>
                      </a:r>
                      <a:endParaRPr lang="ru-RU" sz="1400" b="1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 dirty="0" err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ность</a:t>
                      </a:r>
                      <a:r>
                        <a:rPr lang="ru-RU" sz="1400" b="1" dirty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 dirty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(чел.) </a:t>
                      </a:r>
                      <a:endParaRPr lang="ru-RU" sz="1400" b="1" dirty="0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 dirty="0" err="1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</a:t>
                      </a:r>
                      <a:endParaRPr lang="ru-RU" sz="1400" b="1" dirty="0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 dirty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кие расходы, всего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 dirty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рублей)</a:t>
                      </a:r>
                      <a:endParaRPr lang="ru-RU" sz="1400" b="1" dirty="0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 dirty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т.ч. заработная плата с начислениями</a:t>
                      </a:r>
                      <a:endParaRPr lang="ru-RU" sz="1400" b="1" dirty="0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</a:tr>
              <a:tr h="896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 dirty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Органы местного самоуправления</a:t>
                      </a:r>
                      <a:endParaRPr lang="ru-RU" sz="1400" b="1" dirty="0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400" b="1" dirty="0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31 685 877,05</a:t>
                      </a:r>
                      <a:endParaRPr lang="ru-RU" sz="1400" b="1" dirty="0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30 594 498,98</a:t>
                      </a:r>
                      <a:endParaRPr lang="ru-RU" sz="1400" b="1" dirty="0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</a:tr>
              <a:tr h="448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 </a:t>
                      </a:r>
                      <a:endParaRPr lang="ru-RU" sz="1400" b="1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522</a:t>
                      </a:r>
                      <a:endParaRPr lang="ru-RU" sz="1400" b="1" dirty="0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267 472 644,03</a:t>
                      </a:r>
                      <a:endParaRPr lang="ru-RU" sz="1400" b="1" dirty="0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194 395 878,60</a:t>
                      </a:r>
                      <a:endParaRPr lang="ru-RU" sz="1400" b="1" dirty="0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</a:tr>
              <a:tr h="448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 </a:t>
                      </a:r>
                      <a:endParaRPr lang="ru-RU" sz="1400" b="1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</a:t>
                      </a:r>
                      <a:endParaRPr lang="ru-RU" sz="1400" b="1" dirty="0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36 447 036,56</a:t>
                      </a:r>
                      <a:endParaRPr lang="ru-RU" sz="1400" b="1" dirty="0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31 683 567,83</a:t>
                      </a:r>
                      <a:endParaRPr lang="ru-RU" sz="1400" b="1" dirty="0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</a:tr>
              <a:tr h="448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учреждения</a:t>
                      </a:r>
                      <a:endParaRPr lang="ru-RU" sz="1400" b="1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 dirty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400" b="1" dirty="0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18 973 501,95</a:t>
                      </a:r>
                      <a:endParaRPr lang="ru-RU" sz="1400" b="1" dirty="0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9 332 361,13</a:t>
                      </a:r>
                      <a:endParaRPr lang="ru-RU" sz="1400" b="1" dirty="0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</a:tr>
              <a:tr h="448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endParaRPr lang="ru-RU" sz="1400" b="1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endParaRPr lang="ru-RU" sz="1400" b="1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endParaRPr lang="ru-RU" sz="1400" b="1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endParaRPr lang="ru-RU" sz="1400" b="1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endParaRPr lang="ru-RU" sz="1400" b="1" dirty="0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</a:tr>
              <a:tr h="448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endParaRPr lang="ru-RU" sz="1400" b="1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И т о г о</a:t>
                      </a:r>
                      <a:endParaRPr lang="ru-RU" sz="1400" b="1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690</a:t>
                      </a:r>
                      <a:endParaRPr lang="ru-RU" sz="1400" b="1" dirty="0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354 579 059,59</a:t>
                      </a:r>
                      <a:endParaRPr lang="ru-RU" sz="1400" b="1" dirty="0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266 006 306,54</a:t>
                      </a:r>
                      <a:endParaRPr lang="ru-RU" sz="1400" b="1" dirty="0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14414" y="428604"/>
            <a:ext cx="792958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solidFill>
                    <a:srgbClr val="00682F"/>
                  </a:solidFill>
                </a:ln>
                <a:solidFill>
                  <a:srgbClr val="0068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Информация о численности и фактических расходах   </a:t>
            </a:r>
            <a:endParaRPr kumimoji="0" lang="ru-RU" sz="2000" b="0" i="0" u="none" strike="noStrike" cap="none" normalizeH="0" baseline="0" dirty="0" smtClean="0">
              <a:ln>
                <a:solidFill>
                  <a:srgbClr val="00682F"/>
                </a:solidFill>
              </a:ln>
              <a:solidFill>
                <a:srgbClr val="00682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solidFill>
                    <a:srgbClr val="00682F"/>
                  </a:solidFill>
                </a:ln>
                <a:solidFill>
                  <a:srgbClr val="0068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муниципальному району «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rgbClr val="00682F"/>
                  </a:solidFill>
                </a:ln>
                <a:solidFill>
                  <a:srgbClr val="0068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Железногорский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rgbClr val="00682F"/>
                  </a:solidFill>
                </a:ln>
                <a:solidFill>
                  <a:srgbClr val="0068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</a:t>
            </a:r>
            <a:endParaRPr kumimoji="0" lang="ru-RU" sz="2000" b="0" i="0" u="none" strike="noStrike" cap="none" normalizeH="0" baseline="0" dirty="0" smtClean="0">
              <a:ln>
                <a:solidFill>
                  <a:srgbClr val="00682F"/>
                </a:solidFill>
              </a:ln>
              <a:solidFill>
                <a:srgbClr val="00682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solidFill>
                    <a:srgbClr val="00682F"/>
                  </a:solidFill>
                </a:ln>
                <a:solidFill>
                  <a:srgbClr val="0068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отчету об исполнении бюджета за 2020 год</a:t>
            </a:r>
            <a:endParaRPr kumimoji="0" lang="ru-RU" sz="2000" b="0" i="0" u="none" strike="noStrike" cap="none" normalizeH="0" baseline="0" dirty="0" smtClean="0">
              <a:ln>
                <a:solidFill>
                  <a:srgbClr val="00682F"/>
                </a:solidFill>
              </a:ln>
              <a:solidFill>
                <a:srgbClr val="00682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                                                                                 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857356" y="214290"/>
            <a:ext cx="6286544" cy="714380"/>
          </a:xfrm>
          <a:prstGeom prst="roundRect">
            <a:avLst/>
          </a:prstGeom>
          <a:solidFill>
            <a:srgbClr val="FFFFCC"/>
          </a:solidFill>
          <a:ln>
            <a:solidFill>
              <a:srgbClr val="EFE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66FF"/>
                  </a:solidFill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dirty="0">
              <a:ln>
                <a:solidFill>
                  <a:srgbClr val="0066FF"/>
                </a:solidFill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6" y="2357430"/>
            <a:ext cx="46934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В 2020 году муниципальные гарантии муниципальным образованиям и юридическим лицам </a:t>
            </a:r>
            <a:r>
              <a:rPr lang="ru-RU" sz="1600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не предоставлялись.</a:t>
            </a:r>
          </a:p>
          <a:p>
            <a:pPr algn="just"/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Муниципальный долг по состоянию на 01.01.2021 года отсутствует. </a:t>
            </a:r>
          </a:p>
          <a:p>
            <a:pPr algn="just"/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В 2020 году из бюджета муниципального района </a:t>
            </a:r>
          </a:p>
          <a:p>
            <a:pPr algn="just"/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1600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район» Курской области  выдан бюджетный кредит  муниципальному образованию «</a:t>
            </a:r>
            <a:r>
              <a:rPr lang="ru-RU" sz="1600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Веретенинский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сельсовет» </a:t>
            </a:r>
            <a:r>
              <a:rPr lang="ru-RU" sz="1600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в сумме 414 700 рублей.</a:t>
            </a:r>
            <a:endParaRPr lang="ru-RU" sz="16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ест\Desktop\ОК\дол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3643338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114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4" y="0"/>
            <a:ext cx="792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Бюджетный процесс – ежегодное формирование и исполнение бюджета</a:t>
            </a:r>
            <a:endParaRPr lang="ru-RU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571604" y="2143116"/>
            <a:ext cx="2214578" cy="14144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очередного года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643042" y="4000504"/>
            <a:ext cx="2000264" cy="14287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Утверждение отчета об исполнении бюджета предыдущего года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929322" y="2214554"/>
            <a:ext cx="2214578" cy="141446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 очередного года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857620" y="1071546"/>
            <a:ext cx="2214578" cy="141446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 очередного года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929322" y="3929066"/>
            <a:ext cx="2214578" cy="14144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 в текущем году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857620" y="5214950"/>
            <a:ext cx="2214578" cy="14144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отчета об исполнении бюджета предыдущего года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19875536">
            <a:off x="2315334" y="1186793"/>
            <a:ext cx="1818512" cy="587993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rot="1945098">
            <a:off x="5863658" y="1204871"/>
            <a:ext cx="1914019" cy="662043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 rot="5400000">
            <a:off x="7601906" y="3470931"/>
            <a:ext cx="1785949" cy="701962"/>
          </a:xfrm>
          <a:prstGeom prst="curvedDownArrow">
            <a:avLst/>
          </a:prstGeom>
          <a:solidFill>
            <a:srgbClr val="0F511F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верх стрелка 21"/>
          <p:cNvSpPr/>
          <p:nvPr/>
        </p:nvSpPr>
        <p:spPr>
          <a:xfrm rot="16200000">
            <a:off x="384842" y="3544193"/>
            <a:ext cx="1818512" cy="587993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 rot="12440699">
            <a:off x="2171009" y="5798045"/>
            <a:ext cx="1773815" cy="691173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 rot="8892616">
            <a:off x="5900696" y="5717736"/>
            <a:ext cx="1879104" cy="697632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1571604" y="357166"/>
            <a:ext cx="1928826" cy="642942"/>
          </a:xfrm>
          <a:prstGeom prst="wedgeRectCallout">
            <a:avLst>
              <a:gd name="adj1" fmla="val 151944"/>
              <a:gd name="adj2" fmla="val 7398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Законодательные, представительные органы власти</a:t>
            </a:r>
            <a:endParaRPr lang="ru-RU" sz="1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7143768" y="428604"/>
            <a:ext cx="2000232" cy="755524"/>
          </a:xfrm>
          <a:prstGeom prst="wedgeRectCallout">
            <a:avLst>
              <a:gd name="adj1" fmla="val -16029"/>
              <a:gd name="adj2" fmla="val 21727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Законодательные, представительные органы власти</a:t>
            </a:r>
            <a:endParaRPr lang="ru-RU" sz="1400" dirty="0">
              <a:ln>
                <a:solidFill>
                  <a:srgbClr val="0F511F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Выноска со стрелкой вверх 28"/>
          <p:cNvSpPr/>
          <p:nvPr/>
        </p:nvSpPr>
        <p:spPr>
          <a:xfrm rot="20252795">
            <a:off x="7539076" y="5072871"/>
            <a:ext cx="1412523" cy="1639942"/>
          </a:xfrm>
          <a:prstGeom prst="upArrowCallout">
            <a:avLst>
              <a:gd name="adj1" fmla="val 5346"/>
              <a:gd name="adj2" fmla="val 12478"/>
              <a:gd name="adj3" fmla="val 23823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власти, местная администрация</a:t>
            </a:r>
            <a:endParaRPr lang="ru-RU" sz="1300" dirty="0">
              <a:ln>
                <a:solidFill>
                  <a:srgbClr val="002060"/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Выноска со стрелкой вверх 29"/>
          <p:cNvSpPr/>
          <p:nvPr/>
        </p:nvSpPr>
        <p:spPr>
          <a:xfrm rot="1794133">
            <a:off x="671912" y="4975128"/>
            <a:ext cx="1412523" cy="1639942"/>
          </a:xfrm>
          <a:prstGeom prst="upArrowCallout">
            <a:avLst>
              <a:gd name="adj1" fmla="val 5346"/>
              <a:gd name="adj2" fmla="val 12478"/>
              <a:gd name="adj3" fmla="val 23823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Законодательные, представительные органы власти</a:t>
            </a:r>
            <a:endParaRPr lang="ru-RU" sz="1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ая выноска 30"/>
          <p:cNvSpPr/>
          <p:nvPr/>
        </p:nvSpPr>
        <p:spPr>
          <a:xfrm>
            <a:off x="214282" y="1500174"/>
            <a:ext cx="1643074" cy="714380"/>
          </a:xfrm>
          <a:prstGeom prst="wedgeRectCallout">
            <a:avLst>
              <a:gd name="adj1" fmla="val 40404"/>
              <a:gd name="adj2" fmla="val 10053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ая выноска 31"/>
          <p:cNvSpPr/>
          <p:nvPr/>
        </p:nvSpPr>
        <p:spPr>
          <a:xfrm>
            <a:off x="4000496" y="4214818"/>
            <a:ext cx="1643074" cy="714380"/>
          </a:xfrm>
          <a:prstGeom prst="wedgeRectCallout">
            <a:avLst>
              <a:gd name="adj1" fmla="val 40404"/>
              <a:gd name="adj2" fmla="val 10053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ight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42976" y="714356"/>
            <a:ext cx="8001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в доступной для широкого круга пользователей форме раскрывает информацию об особенностях исполнения бюджета за отчетный период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pic>
        <p:nvPicPr>
          <p:cNvPr id="11" name="Рисунок 10" descr="Admin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1928802"/>
            <a:ext cx="757242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428860" y="478632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Подготовлено Управлением финансов Администрации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Тел. +7(47148)25966 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uprfin_raion@mail.ru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Размещено на сайте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// zhel.rkursk.ru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_69068_4031994_744825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4612" y="142852"/>
            <a:ext cx="4404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ЧТО ТАКОЕ ИСПОЛНЕНИЕ БЮДЖЕТА?</a:t>
            </a:r>
            <a:endParaRPr lang="ru-RU" dirty="0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rogrammn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7" y="0"/>
            <a:ext cx="1571604" cy="13572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2976" y="500043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 это процесс сбора и учета доходов о осуществление расходов на основе сводной бюджетной росписи и кассового плана.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00174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 </a:t>
            </a: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это этап бюджетного процесса, который начинается с момента утверждения решения о бюджете представительным органом муниципального района и продолжается в течение всего финансового года.</a:t>
            </a:r>
          </a:p>
          <a:p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этапы исполнения бюджета: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доходам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обеспечение полного и своевременного поступления в б   бюджет налогов, сборов, доходов от использования имущества и других обязательных    платежей в соответствии с утвержденными бюджетными назначениями);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расходам </a:t>
            </a: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(обеспечение последовательного финансирования</a:t>
            </a:r>
          </a:p>
          <a:p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мероприятий, предусмотренных решением о бюджете в пределах утвержденных сумм с целью исполнения принятых муниципальных районом расходных обязательств.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32000" algn="just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отчета об исполнении бюджета является важной формой контроля за исполнением бюджета.</a:t>
            </a:r>
          </a:p>
          <a:p>
            <a:pPr indent="432000" algn="just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Годовой отчет об исполнении бюджета муниципального района представляется на утверждение в Представительное собрание </a:t>
            </a:r>
            <a:r>
              <a:rPr lang="ru-RU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области.</a:t>
            </a:r>
          </a:p>
          <a:p>
            <a:pPr indent="432000" algn="just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результатам рассмотрения отчета депутаты Представительного собрания </a:t>
            </a:r>
            <a:r>
              <a:rPr lang="ru-RU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 принимают решение о его утверждении.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галоч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643182"/>
            <a:ext cx="428628" cy="50006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9" name="Рисунок 8" descr="галоч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00438"/>
            <a:ext cx="428628" cy="50006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319042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480" y="285728"/>
            <a:ext cx="6429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УЧАСТИЕ ОТДЕЛЬНОГО ГРАЖДАНИНА В </a:t>
            </a:r>
          </a:p>
          <a:p>
            <a:pPr algn="ctr"/>
            <a:r>
              <a:rPr lang="ru-RU" sz="22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БЮДЖЕТНОМ ПРОЦЕССЕ</a:t>
            </a:r>
            <a:endParaRPr lang="ru-RU" sz="22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1357298"/>
            <a:ext cx="564357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Публичные слушания по проекту бюджета </a:t>
            </a:r>
          </a:p>
          <a:p>
            <a:pPr algn="ctr"/>
            <a:r>
              <a:rPr lang="ru-RU" sz="20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sz="2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2285992"/>
            <a:ext cx="5572132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Публичные слушания по отчету об</a:t>
            </a:r>
          </a:p>
          <a:p>
            <a:pPr algn="ctr"/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исполнении бюджета </a:t>
            </a:r>
            <a:r>
              <a:rPr lang="ru-RU" sz="20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endParaRPr lang="ru-RU" sz="2000" b="1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Курской области</a:t>
            </a:r>
            <a:endParaRPr lang="ru-RU" sz="2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галоч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1357298"/>
            <a:ext cx="1071570" cy="71438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2" name="Рисунок 11" descr="галоч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298" y="2285992"/>
            <a:ext cx="1071570" cy="100013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0" y="5000636"/>
            <a:ext cx="6715140" cy="18573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дате и месте проведения публичных слушаний размещается в районных официальных средствах массовой информации. Проекты обсуждаемых документов публикуются на сайте  Администрации </a:t>
            </a:r>
            <a:r>
              <a:rPr lang="ru-RU" sz="20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</a:p>
          <a:p>
            <a:pPr algn="ctr"/>
            <a:r>
              <a:rPr lang="en-US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http://zhel.rkursk.ru/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v__TxdmIcL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08" y="5000636"/>
            <a:ext cx="2428892" cy="1857364"/>
          </a:xfrm>
          <a:prstGeom prst="roundRect">
            <a:avLst>
              <a:gd name="adj" fmla="val 16667"/>
            </a:avLst>
          </a:prstGeom>
          <a:ln>
            <a:solidFill>
              <a:srgbClr val="0F511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hYTDrEmyXo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0100" y="2285992"/>
            <a:ext cx="150016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depositphotos_33075905-Multicolored-people-sitting-at-a-round-tabl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910" y="1357298"/>
            <a:ext cx="1428728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Выноска 2 17"/>
          <p:cNvSpPr/>
          <p:nvPr/>
        </p:nvSpPr>
        <p:spPr>
          <a:xfrm>
            <a:off x="1928794" y="3500438"/>
            <a:ext cx="7215206" cy="1357322"/>
          </a:xfrm>
          <a:prstGeom prst="borderCallout2">
            <a:avLst>
              <a:gd name="adj1" fmla="val 48601"/>
              <a:gd name="adj2" fmla="val 437"/>
              <a:gd name="adj3" fmla="val 43867"/>
              <a:gd name="adj4" fmla="val -6078"/>
              <a:gd name="adj5" fmla="val 63368"/>
              <a:gd name="adj6" fmla="val -948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публичных слушаний: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Достижение разумного баланса между возможностями бюджета и потребностями в расходах;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Развитие гласности и прозрачности бюджета;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Вовлечение населения в процесс формирования бюджета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</a:rPr>
              <a:t>.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</a:endParaRPr>
          </a:p>
        </p:txBody>
      </p:sp>
      <p:pic>
        <p:nvPicPr>
          <p:cNvPr id="19" name="Рисунок 18" descr="rash-272x27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500438"/>
            <a:ext cx="1285852" cy="135732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чанные файлы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285728"/>
            <a:ext cx="7929586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Основы исполнения бюджета муниципального района «</a:t>
            </a:r>
            <a:r>
              <a:rPr lang="ru-RU" sz="2000" b="1" dirty="0" err="1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20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район» Курской области за 2020 год</a:t>
            </a:r>
            <a:endParaRPr lang="ru-RU" sz="2000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57298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Исполнение бюджета муниципального района «</a:t>
            </a:r>
            <a:r>
              <a:rPr lang="ru-RU" sz="1400" dirty="0" err="1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1400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район» Курской области (далее – районный бюджет) в 2020 году осуществлялось в рамках выполнения мероприятий, направленных на решение приоритетных задач, стоящих перед Администрацией </a:t>
            </a:r>
            <a:r>
              <a:rPr lang="ru-RU" sz="1400" dirty="0" err="1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и обозначенных в основных направлениях бюджетной и налоговой политики </a:t>
            </a:r>
            <a:r>
              <a:rPr lang="ru-RU" sz="1400" dirty="0" err="1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на 2020 год и на плановый период 2021 и 2022 годов:</a:t>
            </a:r>
            <a:endParaRPr lang="ru-RU" sz="1400" dirty="0">
              <a:ln>
                <a:solidFill>
                  <a:srgbClr val="008000"/>
                </a:solidFill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0" y="2571744"/>
            <a:ext cx="571504" cy="48463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48" y="2500306"/>
            <a:ext cx="8215370" cy="5715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бюджетной системы как базового принципа ответственной бюджетной политики при безусловном исполнении всех обязательств и задач, поставленных в указах Президента Российской Федерации от 7 мая 2012 года;</a:t>
            </a:r>
            <a:endParaRPr lang="ru-RU" sz="1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0" y="3429000"/>
            <a:ext cx="571504" cy="48463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348" y="3143248"/>
            <a:ext cx="8215370" cy="10001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 качества управления общественными финансами, эффективности расходования бюджетных средств, в том числе за счет оптимизации закупок для обеспечения нужд Администрации </a:t>
            </a:r>
            <a:r>
              <a:rPr lang="ru-RU" sz="12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района, эффективности их организации и проведения, исключения фактов заключения контрактов с недобросовестными поставщиками (подрядчиками, исполнителями); строгое соблюдение бюджетно-финансовой дисциплины главными распорядителями и получателями бюджетных средств;</a:t>
            </a:r>
          </a:p>
          <a:p>
            <a:pPr algn="ctr"/>
            <a:endParaRPr lang="ru-RU" sz="1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0" y="4214818"/>
            <a:ext cx="571504" cy="48463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4348" y="4214818"/>
            <a:ext cx="8215370" cy="5000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бюджета муниципального района на основе муниципальных программ и достижение поставленных целей, для реализации которых имеются необходимые ресурсы</a:t>
            </a:r>
            <a:endParaRPr lang="ru-RU" sz="1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0" y="4786322"/>
            <a:ext cx="571504" cy="48463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4348" y="4786322"/>
            <a:ext cx="8215370" cy="5000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исполнение всех решений в пределах утвержденных предельных объемов расходов на реализацию муниципальных программ </a:t>
            </a:r>
            <a:endParaRPr lang="ru-RU" sz="1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4348" y="5357826"/>
            <a:ext cx="8215370" cy="5000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определение механизмов взаимодействия федеральных органов власти, органов государственной власти Курской области и органов местного самоуправления в соответствующих сферах, в рамках реализации муниципальных программ</a:t>
            </a:r>
            <a:endParaRPr lang="ru-RU" sz="1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4348" y="5929330"/>
            <a:ext cx="8215370" cy="9286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единой правовой и методической базы для оказания муниципальных услуг в увязке с целевыми показателями развития соответствующих отраслей, для оценки качества и доступности услуг, предоставляемых населению, оценки эффективности деятельности организаций, развития конкурентной среды при размещении муниципальных заданий на конкурсной основе, в том числе с привлечением негосударственных организаций</a:t>
            </a:r>
            <a:endParaRPr lang="ru-RU" sz="1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с вырезом 15"/>
          <p:cNvSpPr/>
          <p:nvPr/>
        </p:nvSpPr>
        <p:spPr>
          <a:xfrm>
            <a:off x="0" y="6143644"/>
            <a:ext cx="571504" cy="48463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с вырезом 16"/>
          <p:cNvSpPr/>
          <p:nvPr/>
        </p:nvSpPr>
        <p:spPr>
          <a:xfrm>
            <a:off x="0" y="5357826"/>
            <a:ext cx="571504" cy="48463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pic>
        <p:nvPicPr>
          <p:cNvPr id="4" name="Рисунок 3" descr="300px-Kurskaya_oblast_Zheleznogorsky_ray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2590800"/>
            <a:ext cx="4286280" cy="23383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1500174"/>
            <a:ext cx="79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ЖЕЛЕЗНОГОРСКИЙ РАЙОН –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самый северный район Курской области с административным центов в г.Железногорске.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857488" y="2071678"/>
            <a:ext cx="571504" cy="50006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bfce056fe00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0"/>
            <a:ext cx="1928826" cy="1285860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IMG_00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71734" y="0"/>
            <a:ext cx="1672266" cy="1285860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Admin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1"/>
            <a:ext cx="2286016" cy="1285860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 descr="image0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57818" y="1"/>
            <a:ext cx="2143140" cy="1285860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0" y="2500306"/>
            <a:ext cx="2285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Площадь – 991 кв.км</a:t>
            </a:r>
            <a:r>
              <a:rPr lang="ru-RU" sz="1600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(без г.Железногорска)</a:t>
            </a:r>
            <a:endParaRPr lang="ru-RU" sz="1600" dirty="0"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286124"/>
            <a:ext cx="2143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– 14,9 тыс.чел.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" y="4500570"/>
            <a:ext cx="2143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Средний возраст по </a:t>
            </a:r>
            <a:r>
              <a:rPr lang="ru-RU" sz="1600" b="1" u="sng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Железногорскому</a:t>
            </a:r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району – 68 лет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4546" y="4929198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Экономически активное население </a:t>
            </a:r>
            <a:r>
              <a:rPr lang="ru-RU" sz="1600" b="1" u="sng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занято в аграрном секторе экономики – 46% 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32617" y="2571744"/>
            <a:ext cx="2865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Уровень безработицы – 1,8%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00826" y="3143248"/>
            <a:ext cx="2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16 сельскохозяйственных предприятий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00826" y="3857628"/>
            <a:ext cx="2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14 крестьянско-фермерских хозяйств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00826" y="4572008"/>
            <a:ext cx="2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6.6</a:t>
            </a:r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тыс. личных подсобных хозяйств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03011" y="5715016"/>
            <a:ext cx="2440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137 малых предприятий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57884" y="6273225"/>
            <a:ext cx="250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296 индивидуальных предпринимателя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5857892"/>
            <a:ext cx="2309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1 лечебное учреждение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28728" y="6357958"/>
            <a:ext cx="2512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42 учреждения культуры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svetlyi_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728" y="214290"/>
            <a:ext cx="7715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прогноза </a:t>
            </a:r>
            <a:r>
              <a:rPr lang="ru-RU" sz="2000" b="1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sz="20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1556792"/>
          <a:ext cx="9144000" cy="530120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556681"/>
                <a:gridCol w="1915169"/>
                <a:gridCol w="1778371"/>
                <a:gridCol w="1893779"/>
              </a:tblGrid>
              <a:tr h="687931"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г. (отчет)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г.  (отчет)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</a:p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7842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начисленной заработной платы, тыс.рублей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1 689</a:t>
                      </a:r>
                      <a:r>
                        <a:rPr lang="ru-RU" sz="1500" baseline="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417,0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1 969 404,8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1 978 333,1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7504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плата, рублей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29 190,3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33 033,4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33 978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8762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работающих, человек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4823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5045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4 852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9141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капитал,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3 325 212,0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1 981 015,0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608 954,6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0478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торговли, тыс.рублей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124 821,4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86 264,0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145 439,4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8793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Оборот общественного питания, тыс.рублей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4617,6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6 320,0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7 840,2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805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платных услуг, тыс.рублей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59 612,8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61 441,2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61 843,6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0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14338"/>
            <a:ext cx="9144000" cy="6857999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7" y="285728"/>
            <a:ext cx="800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ДИНАМИКА ИСПОЛНЕНИЯ ОСНОВНЫХ ПАРАМЕТРОВ БЮДЖЕТА ЗА 2018-2020 ГОДЫ</a:t>
            </a:r>
            <a:endParaRPr lang="ru-RU" sz="2000" b="1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42844" y="1428736"/>
          <a:ext cx="435771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4572000" y="1428736"/>
          <a:ext cx="4214842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2500298" y="4143380"/>
          <a:ext cx="392909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2707</TotalTime>
  <Words>2871</Words>
  <Application>Microsoft Office PowerPoint</Application>
  <PresentationFormat>Экран (4:3)</PresentationFormat>
  <Paragraphs>544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Снецкое</dc:creator>
  <cp:lastModifiedBy>user</cp:lastModifiedBy>
  <cp:revision>383</cp:revision>
  <dcterms:created xsi:type="dcterms:W3CDTF">2017-03-26T07:18:16Z</dcterms:created>
  <dcterms:modified xsi:type="dcterms:W3CDTF">2021-04-29T07:25:19Z</dcterms:modified>
</cp:coreProperties>
</file>