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301" r:id="rId4"/>
    <p:sldId id="273" r:id="rId5"/>
    <p:sldId id="274" r:id="rId6"/>
    <p:sldId id="275" r:id="rId7"/>
    <p:sldId id="271" r:id="rId8"/>
    <p:sldId id="272" r:id="rId9"/>
    <p:sldId id="268" r:id="rId10"/>
    <p:sldId id="270" r:id="rId11"/>
    <p:sldId id="269" r:id="rId12"/>
    <p:sldId id="267" r:id="rId13"/>
    <p:sldId id="261" r:id="rId14"/>
    <p:sldId id="262" r:id="rId15"/>
    <p:sldId id="263" r:id="rId16"/>
    <p:sldId id="264" r:id="rId17"/>
    <p:sldId id="265" r:id="rId18"/>
    <p:sldId id="266" r:id="rId19"/>
    <p:sldId id="302" r:id="rId20"/>
    <p:sldId id="303" r:id="rId21"/>
    <p:sldId id="364" r:id="rId22"/>
    <p:sldId id="278" r:id="rId23"/>
    <p:sldId id="276" r:id="rId24"/>
    <p:sldId id="372" r:id="rId25"/>
    <p:sldId id="373" r:id="rId26"/>
    <p:sldId id="374" r:id="rId27"/>
    <p:sldId id="281" r:id="rId28"/>
    <p:sldId id="282" r:id="rId29"/>
    <p:sldId id="375" r:id="rId30"/>
    <p:sldId id="376" r:id="rId31"/>
    <p:sldId id="377" r:id="rId32"/>
    <p:sldId id="378" r:id="rId33"/>
    <p:sldId id="379" r:id="rId34"/>
    <p:sldId id="380" r:id="rId35"/>
    <p:sldId id="292" r:id="rId36"/>
    <p:sldId id="293" r:id="rId37"/>
    <p:sldId id="329" r:id="rId38"/>
    <p:sldId id="298" r:id="rId39"/>
    <p:sldId id="304" r:id="rId40"/>
    <p:sldId id="290" r:id="rId41"/>
    <p:sldId id="288" r:id="rId42"/>
    <p:sldId id="340" r:id="rId43"/>
    <p:sldId id="341" r:id="rId44"/>
    <p:sldId id="381" r:id="rId45"/>
    <p:sldId id="333" r:id="rId46"/>
    <p:sldId id="366" r:id="rId47"/>
    <p:sldId id="367" r:id="rId48"/>
    <p:sldId id="368" r:id="rId49"/>
    <p:sldId id="357" r:id="rId50"/>
    <p:sldId id="311" r:id="rId51"/>
    <p:sldId id="308" r:id="rId52"/>
    <p:sldId id="313" r:id="rId53"/>
    <p:sldId id="315" r:id="rId54"/>
    <p:sldId id="351" r:id="rId55"/>
    <p:sldId id="352" r:id="rId56"/>
    <p:sldId id="369" r:id="rId57"/>
    <p:sldId id="370" r:id="rId58"/>
    <p:sldId id="360" r:id="rId59"/>
    <p:sldId id="305" r:id="rId60"/>
    <p:sldId id="306" r:id="rId61"/>
    <p:sldId id="307" r:id="rId62"/>
    <p:sldId id="291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11F"/>
    <a:srgbClr val="390FB1"/>
    <a:srgbClr val="990033"/>
    <a:srgbClr val="009999"/>
    <a:srgbClr val="00CC99"/>
    <a:srgbClr val="660066"/>
    <a:srgbClr val="3399FF"/>
    <a:srgbClr val="19874D"/>
    <a:srgbClr val="00808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2627" autoAdjust="0"/>
  </p:normalViewPr>
  <p:slideViewPr>
    <p:cSldViewPr>
      <p:cViewPr>
        <p:scale>
          <a:sx n="100" d="100"/>
          <a:sy n="100" d="100"/>
        </p:scale>
        <p:origin x="835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>
        <c:manualLayout>
          <c:layoutTarget val="inner"/>
          <c:xMode val="edge"/>
          <c:yMode val="edge"/>
          <c:x val="7.6720308398950096E-2"/>
          <c:y val="0.30735162401574989"/>
          <c:w val="0.84443077427821522"/>
          <c:h val="0.537411417322834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тыс. руб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на 01.10.2020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392744.9</c:v>
                </c:pt>
                <c:pt idx="1">
                  <c:v>410345.2</c:v>
                </c:pt>
                <c:pt idx="2">
                  <c:v>315224.5</c:v>
                </c:pt>
              </c:numCache>
            </c:numRef>
          </c:val>
        </c:ser>
        <c:dLbls>
          <c:showVal val="1"/>
        </c:dLbls>
        <c:shape val="cylinder"/>
        <c:axId val="63235968"/>
        <c:axId val="66682880"/>
        <c:axId val="0"/>
      </c:bar3DChart>
      <c:catAx>
        <c:axId val="63235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682880"/>
        <c:crosses val="autoZero"/>
        <c:auto val="1"/>
        <c:lblAlgn val="ctr"/>
        <c:lblOffset val="100"/>
      </c:catAx>
      <c:valAx>
        <c:axId val="666828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323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531774934383589"/>
          <c:y val="0.11501525590551277"/>
          <c:w val="0.3086172625213473"/>
          <c:h val="9.5922338251351227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rgbClr val="92D050"/>
    </a:solidFill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70204909223201E-2"/>
          <c:y val="4.7569924883920693E-2"/>
          <c:w val="0.6194743480301278"/>
          <c:h val="0.9322317301072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10.239999999999998</c:v>
                </c:pt>
                <c:pt idx="1">
                  <c:v>2.0000000000000011E-2</c:v>
                </c:pt>
                <c:pt idx="2">
                  <c:v>2.27</c:v>
                </c:pt>
                <c:pt idx="3">
                  <c:v>4.0000000000000022E-2</c:v>
                </c:pt>
                <c:pt idx="4">
                  <c:v>65</c:v>
                </c:pt>
                <c:pt idx="5">
                  <c:v>11.57</c:v>
                </c:pt>
                <c:pt idx="6">
                  <c:v>0.13</c:v>
                </c:pt>
                <c:pt idx="7">
                  <c:v>7.76</c:v>
                </c:pt>
                <c:pt idx="8">
                  <c:v>0.14000000000000001</c:v>
                </c:pt>
                <c:pt idx="9">
                  <c:v>0.75000000000000056</c:v>
                </c:pt>
                <c:pt idx="10">
                  <c:v>2.08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48185388681524"/>
          <c:y val="7.51695686027406E-2"/>
          <c:w val="0.32947866135907855"/>
          <c:h val="0.82568574918384885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5408333333333457"/>
          <c:y val="2.6620370370370565E-2"/>
          <c:w val="0.48169444444444448"/>
          <c:h val="0.80337962962962961"/>
        </c:manualLayout>
      </c:layout>
      <c:barChart>
        <c:barDir val="col"/>
        <c:grouping val="clustered"/>
        <c:ser>
          <c:idx val="0"/>
          <c:order val="0"/>
          <c:tx>
            <c:strRef>
              <c:f>Лист10!$A$2</c:f>
              <c:strCache>
                <c:ptCount val="1"/>
                <c:pt idx="0">
                  <c:v>расходы бюджета, всего</c:v>
                </c:pt>
              </c:strCache>
            </c:strRef>
          </c:tx>
          <c:spPr>
            <a:solidFill>
              <a:srgbClr val="00CC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Лист10!$B$2:$D$2</c:f>
              <c:numCache>
                <c:formatCode>General</c:formatCode>
                <c:ptCount val="3"/>
                <c:pt idx="0">
                  <c:v>362.4</c:v>
                </c:pt>
                <c:pt idx="1">
                  <c:v>361.6</c:v>
                </c:pt>
                <c:pt idx="2">
                  <c:v>358.4</c:v>
                </c:pt>
              </c:numCache>
            </c:numRef>
          </c:val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5462668816040682E-17"/>
                  <c:y val="0.20370370370370369"/>
                </c:manualLayout>
              </c:layout>
              <c:showVal val="1"/>
            </c:dLbl>
            <c:dLbl>
              <c:idx val="1"/>
              <c:layout>
                <c:manualLayout>
                  <c:x val="-2.5251394088707619E-3"/>
                  <c:y val="0.16996089849473231"/>
                </c:manualLayout>
              </c:layout>
              <c:showVal val="1"/>
            </c:dLbl>
            <c:dLbl>
              <c:idx val="2"/>
              <c:layout>
                <c:manualLayout>
                  <c:x val="7.3735903224410862E-3"/>
                  <c:y val="0.19352004794626371"/>
                </c:manualLayout>
              </c:layout>
              <c:showVal val="1"/>
            </c:dLbl>
            <c:dLbl>
              <c:idx val="3"/>
              <c:layout>
                <c:manualLayout>
                  <c:x val="2.7777777777778208E-3"/>
                  <c:y val="0.43981481481481977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Лист10!$B$3:$D$3</c:f>
              <c:numCache>
                <c:formatCode>General</c:formatCode>
                <c:ptCount val="3"/>
                <c:pt idx="0">
                  <c:v>299.2</c:v>
                </c:pt>
                <c:pt idx="1">
                  <c:v>305</c:v>
                </c:pt>
                <c:pt idx="2">
                  <c:v>302.7</c:v>
                </c:pt>
              </c:numCache>
            </c:numRef>
          </c:val>
        </c:ser>
        <c:axId val="65221376"/>
        <c:axId val="65223680"/>
      </c:barChart>
      <c:lineChart>
        <c:grouping val="standard"/>
        <c:ser>
          <c:idx val="2"/>
          <c:order val="2"/>
          <c:tx>
            <c:strRef>
              <c:f>Лист10!$A$4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8.0807515226171966E-3"/>
                  <c:y val="-4.6090212388261054E-2"/>
                </c:manualLayout>
              </c:layout>
              <c:showVal val="1"/>
            </c:dLbl>
            <c:dLbl>
              <c:idx val="1"/>
              <c:layout>
                <c:manualLayout>
                  <c:x val="-4.8484509135703182E-3"/>
                  <c:y val="-3.6213738305062255E-2"/>
                </c:manualLayout>
              </c:layout>
              <c:showVal val="1"/>
            </c:dLbl>
            <c:dLbl>
              <c:idx val="2"/>
              <c:layout>
                <c:manualLayout>
                  <c:x val="-1.1313052131664079E-2"/>
                  <c:y val="-3.6213738305062255E-2"/>
                </c:manualLayout>
              </c:layout>
              <c:showVal val="1"/>
            </c:dLbl>
            <c:showVal val="1"/>
          </c:dLbls>
          <c:cat>
            <c:strRef>
              <c:f>Лист10!$B$1:$D$1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Лист10!$B$4:$D$4</c:f>
              <c:numCache>
                <c:formatCode>0.00</c:formatCode>
                <c:ptCount val="3"/>
                <c:pt idx="0">
                  <c:v>82.560706401765998</c:v>
                </c:pt>
                <c:pt idx="1">
                  <c:v>84.347345132743357</c:v>
                </c:pt>
                <c:pt idx="2">
                  <c:v>84.458705357142861</c:v>
                </c:pt>
              </c:numCache>
            </c:numRef>
          </c:val>
        </c:ser>
        <c:marker val="1"/>
        <c:axId val="65221376"/>
        <c:axId val="65223680"/>
      </c:lineChart>
      <c:catAx>
        <c:axId val="65221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23680"/>
        <c:crosses val="autoZero"/>
        <c:auto val="1"/>
        <c:lblAlgn val="ctr"/>
        <c:lblOffset val="100"/>
      </c:catAx>
      <c:valAx>
        <c:axId val="652236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млн.руб.</a:t>
                </a:r>
              </a:p>
            </c:rich>
          </c:tx>
          <c:layout>
            <c:manualLayout>
              <c:xMode val="edge"/>
              <c:yMode val="edge"/>
              <c:x val="3.0555555555555582E-2"/>
              <c:y val="0.3974074074074105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2137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2021 </a:t>
            </a:r>
            <a:r>
              <a:rPr lang="ru-RU" dirty="0"/>
              <a:t>год 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[расходы.xlsx]Лист11!$B$1</c:f>
              <c:strCache>
                <c:ptCount val="1"/>
                <c:pt idx="0">
                  <c:v>2017 год 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[расходы.xlsx]Лист11!$A$2:$A$4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[расходы.xlsx]Лист11!$B$2:$B$4</c:f>
              <c:numCache>
                <c:formatCode>0.0%</c:formatCode>
                <c:ptCount val="3"/>
                <c:pt idx="0">
                  <c:v>0.79100000000000004</c:v>
                </c:pt>
                <c:pt idx="1">
                  <c:v>0.11</c:v>
                </c:pt>
                <c:pt idx="2">
                  <c:v>9.9000000000000046E-2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[расходы.xlsx]Лист11!$D$1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[расходы.xlsx]Лист11!$A$2:$A$4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[расходы.xlsx]Лист11!$D$2:$D$4</c:f>
              <c:numCache>
                <c:formatCode>0%</c:formatCode>
                <c:ptCount val="3"/>
                <c:pt idx="0" formatCode="0.0%">
                  <c:v>0.79100000000000004</c:v>
                </c:pt>
                <c:pt idx="1">
                  <c:v>0.11</c:v>
                </c:pt>
                <c:pt idx="2">
                  <c:v>9.9000000000000046E-2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Лист11!$C$1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Лист11!$C$2:$C$4</c:f>
              <c:numCache>
                <c:formatCode>0.0%</c:formatCode>
                <c:ptCount val="3"/>
                <c:pt idx="0">
                  <c:v>0.78800000000000003</c:v>
                </c:pt>
                <c:pt idx="1">
                  <c:v>0.112</c:v>
                </c:pt>
                <c:pt idx="2" formatCode="0%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Лист13!$A$2</c:f>
              <c:strCache>
                <c:ptCount val="1"/>
                <c:pt idx="0">
                  <c:v>расходы на содержание органов местного самоуправления</c:v>
                </c:pt>
              </c:strCache>
            </c:strRef>
          </c:tx>
          <c:dLbls>
            <c:showVal val="1"/>
          </c:dLbls>
          <c:cat>
            <c:strRef>
              <c:f>Лист13!$B$1:$E$1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Лист13!$B$2:$E$2</c:f>
              <c:numCache>
                <c:formatCode>General</c:formatCode>
                <c:ptCount val="4"/>
                <c:pt idx="0">
                  <c:v>24180.5</c:v>
                </c:pt>
                <c:pt idx="1">
                  <c:v>24180.5</c:v>
                </c:pt>
                <c:pt idx="2">
                  <c:v>24180.5</c:v>
                </c:pt>
                <c:pt idx="3">
                  <c:v>24180.5</c:v>
                </c:pt>
              </c:numCache>
            </c:numRef>
          </c:val>
        </c:ser>
        <c:shape val="box"/>
        <c:axId val="69113344"/>
        <c:axId val="69114880"/>
        <c:axId val="67550272"/>
      </c:bar3DChart>
      <c:catAx>
        <c:axId val="69113344"/>
        <c:scaling>
          <c:orientation val="minMax"/>
        </c:scaling>
        <c:axPos val="b"/>
        <c:tickLblPos val="nextTo"/>
        <c:crossAx val="69114880"/>
        <c:crosses val="autoZero"/>
        <c:auto val="1"/>
        <c:lblAlgn val="ctr"/>
        <c:lblOffset val="100"/>
      </c:catAx>
      <c:valAx>
        <c:axId val="691148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9113344"/>
        <c:crosses val="autoZero"/>
        <c:crossBetween val="between"/>
      </c:valAx>
      <c:serAx>
        <c:axId val="67550272"/>
        <c:scaling>
          <c:orientation val="minMax"/>
        </c:scaling>
        <c:delete val="1"/>
        <c:axPos val="b"/>
        <c:tickLblPos val="nextTo"/>
        <c:crossAx val="69114880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Лист14!$B$2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showVal val="1"/>
          </c:dLbls>
          <c:cat>
            <c:strRef>
              <c:f>Лист14!$C$1:$F$1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Лист14!$C$2:$F$2</c:f>
              <c:numCache>
                <c:formatCode>#,##0.0</c:formatCode>
                <c:ptCount val="4"/>
                <c:pt idx="0">
                  <c:v>10045.200000000001</c:v>
                </c:pt>
                <c:pt idx="1">
                  <c:v>8204.1</c:v>
                </c:pt>
                <c:pt idx="2">
                  <c:v>8188.7</c:v>
                </c:pt>
                <c:pt idx="3">
                  <c:v>7444.3</c:v>
                </c:pt>
              </c:numCache>
            </c:numRef>
          </c:val>
        </c:ser>
        <c:shape val="cone"/>
        <c:axId val="69162112"/>
        <c:axId val="69163648"/>
        <c:axId val="0"/>
      </c:bar3DChart>
      <c:catAx>
        <c:axId val="69162112"/>
        <c:scaling>
          <c:orientation val="minMax"/>
        </c:scaling>
        <c:axPos val="b"/>
        <c:tickLblPos val="nextTo"/>
        <c:crossAx val="69163648"/>
        <c:crosses val="autoZero"/>
        <c:auto val="1"/>
        <c:lblAlgn val="ctr"/>
        <c:lblOffset val="100"/>
      </c:catAx>
      <c:valAx>
        <c:axId val="69163648"/>
        <c:scaling>
          <c:orientation val="minMax"/>
        </c:scaling>
        <c:axPos val="l"/>
        <c:majorGridlines/>
        <c:numFmt formatCode="#,##0.0" sourceLinked="1"/>
        <c:tickLblPos val="nextTo"/>
        <c:crossAx val="6916211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дох.расх.!$A$9</c:f>
              <c:strCache>
                <c:ptCount val="1"/>
                <c:pt idx="0">
                  <c:v>Источники, тыс.руб.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9444444444444445E-2"/>
                  <c:y val="-2.7777777777778154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1.8518518518518583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314851268591448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дох.расх.!$B$8:$D$8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на 01.10.2020</c:v>
                </c:pt>
              </c:strCache>
            </c:strRef>
          </c:cat>
          <c:val>
            <c:numRef>
              <c:f>дох.расх.!$B$9:$D$9</c:f>
              <c:numCache>
                <c:formatCode>#,##0.0</c:formatCode>
                <c:ptCount val="3"/>
                <c:pt idx="0">
                  <c:v>18665.2</c:v>
                </c:pt>
                <c:pt idx="1">
                  <c:v>30947.3</c:v>
                </c:pt>
                <c:pt idx="2">
                  <c:v>28707.5</c:v>
                </c:pt>
              </c:numCache>
            </c:numRef>
          </c:val>
        </c:ser>
        <c:shape val="box"/>
        <c:axId val="66773376"/>
        <c:axId val="66774912"/>
        <c:axId val="0"/>
      </c:bar3DChart>
      <c:catAx>
        <c:axId val="667733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74912"/>
        <c:crosses val="autoZero"/>
        <c:auto val="1"/>
        <c:lblAlgn val="ctr"/>
        <c:lblOffset val="100"/>
      </c:catAx>
      <c:valAx>
        <c:axId val="66774912"/>
        <c:scaling>
          <c:orientation val="minMax"/>
        </c:scaling>
        <c:delete val="1"/>
        <c:axPos val="l"/>
        <c:numFmt formatCode="#,##0.0" sourceLinked="1"/>
        <c:tickLblPos val="nextTo"/>
        <c:crossAx val="66773376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дох.расх.!$A$6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дох.расх.!$B$5:$D$5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на 01.10.2020</c:v>
                </c:pt>
              </c:strCache>
            </c:strRef>
          </c:cat>
          <c:val>
            <c:numRef>
              <c:f>дох.расх.!$B$6:$D$6</c:f>
              <c:numCache>
                <c:formatCode>#,##0.0</c:formatCode>
                <c:ptCount val="3"/>
                <c:pt idx="0">
                  <c:v>411410.1</c:v>
                </c:pt>
                <c:pt idx="1">
                  <c:v>441292.5</c:v>
                </c:pt>
                <c:pt idx="2">
                  <c:v>286517</c:v>
                </c:pt>
              </c:numCache>
            </c:numRef>
          </c:val>
        </c:ser>
        <c:shape val="box"/>
        <c:axId val="67344640"/>
        <c:axId val="67350528"/>
        <c:axId val="0"/>
      </c:bar3DChart>
      <c:catAx>
        <c:axId val="673446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50528"/>
        <c:crosses val="autoZero"/>
        <c:auto val="1"/>
        <c:lblAlgn val="ctr"/>
        <c:lblOffset val="100"/>
      </c:catAx>
      <c:valAx>
        <c:axId val="67350528"/>
        <c:scaling>
          <c:orientation val="minMax"/>
        </c:scaling>
        <c:delete val="1"/>
        <c:axPos val="l"/>
        <c:numFmt formatCode="#,##0.0" sourceLinked="1"/>
        <c:tickLblPos val="nextTo"/>
        <c:crossAx val="67344640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Лист3!$A$2</c:f>
              <c:strCache>
                <c:ptCount val="1"/>
                <c:pt idx="0">
                  <c:v>Собственные доходы, тыс.руб.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Лист3!$B$1:$D$1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на 01.10.2020</c:v>
                </c:pt>
              </c:strCache>
            </c:strRef>
          </c:cat>
          <c:val>
            <c:numRef>
              <c:f>Лист3!$B$2:$D$2</c:f>
              <c:numCache>
                <c:formatCode>#,##0.0</c:formatCode>
                <c:ptCount val="3"/>
                <c:pt idx="0">
                  <c:v>168395.4</c:v>
                </c:pt>
                <c:pt idx="1">
                  <c:v>171691.4</c:v>
                </c:pt>
                <c:pt idx="2">
                  <c:v>118877.4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Безвозмездные поступления, тыс.руб.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Лист3!$B$1:$D$1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на 01.10.2020</c:v>
                </c:pt>
              </c:strCache>
            </c:strRef>
          </c:cat>
          <c:val>
            <c:numRef>
              <c:f>Лист3!$B$3:$D$3</c:f>
              <c:numCache>
                <c:formatCode>#,##0.0</c:formatCode>
                <c:ptCount val="3"/>
                <c:pt idx="0">
                  <c:v>224349.5</c:v>
                </c:pt>
                <c:pt idx="1">
                  <c:v>238653.9</c:v>
                </c:pt>
                <c:pt idx="2">
                  <c:v>196347.1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Доходы, тыс.руб.</c:v>
                </c:pt>
              </c:strCache>
            </c:strRef>
          </c:tx>
          <c:dLbls>
            <c:showVal val="1"/>
          </c:dLbls>
          <c:cat>
            <c:strRef>
              <c:f>Лист3!$B$1:$D$1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на 01.10.2020</c:v>
                </c:pt>
              </c:strCache>
            </c:strRef>
          </c:cat>
          <c:val>
            <c:numRef>
              <c:f>Лист3!$B$4:$D$4</c:f>
              <c:numCache>
                <c:formatCode>#,##0.0</c:formatCode>
                <c:ptCount val="3"/>
                <c:pt idx="0">
                  <c:v>392744.9</c:v>
                </c:pt>
                <c:pt idx="1">
                  <c:v>410345.2</c:v>
                </c:pt>
                <c:pt idx="2">
                  <c:v>315224.5</c:v>
                </c:pt>
              </c:numCache>
            </c:numRef>
          </c:val>
        </c:ser>
        <c:shape val="box"/>
        <c:axId val="66263680"/>
        <c:axId val="66281856"/>
        <c:axId val="63187584"/>
      </c:bar3DChart>
      <c:catAx>
        <c:axId val="66263680"/>
        <c:scaling>
          <c:orientation val="minMax"/>
        </c:scaling>
        <c:axPos val="b"/>
        <c:numFmt formatCode="General" sourceLinked="1"/>
        <c:tickLblPos val="nextTo"/>
        <c:crossAx val="66281856"/>
        <c:crosses val="autoZero"/>
        <c:auto val="1"/>
        <c:lblAlgn val="ctr"/>
        <c:lblOffset val="100"/>
      </c:catAx>
      <c:valAx>
        <c:axId val="66281856"/>
        <c:scaling>
          <c:orientation val="minMax"/>
        </c:scaling>
        <c:axPos val="l"/>
        <c:majorGridlines/>
        <c:numFmt formatCode="#,##0.0" sourceLinked="1"/>
        <c:tickLblPos val="nextTo"/>
        <c:crossAx val="66263680"/>
        <c:crosses val="autoZero"/>
        <c:crossBetween val="between"/>
      </c:valAx>
      <c:serAx>
        <c:axId val="63187584"/>
        <c:scaling>
          <c:orientation val="minMax"/>
        </c:scaling>
        <c:delete val="1"/>
        <c:axPos val="b"/>
        <c:tickLblPos val="nextTo"/>
        <c:crossAx val="66281856"/>
        <c:crosses val="autoZero"/>
      </c:ser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доходы!$A$20:$A$27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доходы!$D$20:$D$27</c:f>
              <c:numCache>
                <c:formatCode>0.0</c:formatCode>
                <c:ptCount val="8"/>
                <c:pt idx="0">
                  <c:v>75.642128419335165</c:v>
                </c:pt>
                <c:pt idx="1">
                  <c:v>4.7308838074443003</c:v>
                </c:pt>
                <c:pt idx="2">
                  <c:v>0.83393300451744101</c:v>
                </c:pt>
                <c:pt idx="3">
                  <c:v>8.1827601685643536</c:v>
                </c:pt>
                <c:pt idx="4">
                  <c:v>3.6175651754550384</c:v>
                </c:pt>
                <c:pt idx="5">
                  <c:v>5.9375588089488955</c:v>
                </c:pt>
                <c:pt idx="6">
                  <c:v>9.581619857408182E-4</c:v>
                </c:pt>
                <c:pt idx="7">
                  <c:v>2.2000000000000002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19549922134455"/>
          <c:y val="7.2159840608625875E-3"/>
          <c:w val="0.36680450077866095"/>
          <c:h val="0.99278401593913745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доходы!$A$20:$A$27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доходы!$D$20:$D$27</c:f>
              <c:numCache>
                <c:formatCode>0.0</c:formatCode>
                <c:ptCount val="8"/>
                <c:pt idx="0">
                  <c:v>76.255859135597149</c:v>
                </c:pt>
                <c:pt idx="1">
                  <c:v>4.7387980270218053</c:v>
                </c:pt>
                <c:pt idx="2">
                  <c:v>0.61494649571578464</c:v>
                </c:pt>
                <c:pt idx="3">
                  <c:v>8.0074370303702889</c:v>
                </c:pt>
                <c:pt idx="4">
                  <c:v>3.5400555251515935</c:v>
                </c:pt>
                <c:pt idx="5">
                  <c:v>5.8103411681831334</c:v>
                </c:pt>
                <c:pt idx="6">
                  <c:v>9.3763248679696546E-4</c:v>
                </c:pt>
                <c:pt idx="7">
                  <c:v>2.2000000000000002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19549922134466"/>
          <c:y val="7.2159840608625875E-3"/>
          <c:w val="0.36680450077866106"/>
          <c:h val="0.99278401593913745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доходы!$A$20:$A$27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доходы!$D$20:$D$27</c:f>
              <c:numCache>
                <c:formatCode>0.0</c:formatCode>
                <c:ptCount val="8"/>
                <c:pt idx="0">
                  <c:v>75.827856956489171</c:v>
                </c:pt>
                <c:pt idx="1">
                  <c:v>4.8835922067519695</c:v>
                </c:pt>
                <c:pt idx="2">
                  <c:v>0.64591791748016125</c:v>
                </c:pt>
                <c:pt idx="3">
                  <c:v>8.1172643812587619</c:v>
                </c:pt>
                <c:pt idx="4">
                  <c:v>3.5886097527841012</c:v>
                </c:pt>
                <c:pt idx="5">
                  <c:v>5.8900338808250883</c:v>
                </c:pt>
                <c:pt idx="6">
                  <c:v>9.5049274304891043E-4</c:v>
                </c:pt>
                <c:pt idx="7">
                  <c:v>2.2000000000000002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19549922134477"/>
          <c:y val="7.2159840608625875E-3"/>
          <c:w val="0.36680450077866117"/>
          <c:h val="0.99278401593913745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70204909223242E-2"/>
          <c:y val="4.0104948554361287E-2"/>
          <c:w val="0.6194743480301278"/>
          <c:h val="0.9322317301072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11.41</c:v>
                </c:pt>
                <c:pt idx="1">
                  <c:v>2.0000000000000011E-2</c:v>
                </c:pt>
                <c:pt idx="2">
                  <c:v>2.82</c:v>
                </c:pt>
                <c:pt idx="3">
                  <c:v>0.05</c:v>
                </c:pt>
                <c:pt idx="4">
                  <c:v>63.71</c:v>
                </c:pt>
                <c:pt idx="5">
                  <c:v>11.54</c:v>
                </c:pt>
                <c:pt idx="6">
                  <c:v>0.13</c:v>
                </c:pt>
                <c:pt idx="7">
                  <c:v>7.18</c:v>
                </c:pt>
                <c:pt idx="8">
                  <c:v>0.14000000000000001</c:v>
                </c:pt>
                <c:pt idx="9">
                  <c:v>0.74000000000000055</c:v>
                </c:pt>
                <c:pt idx="10">
                  <c:v>2.2599999999999998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48185388681502"/>
          <c:y val="7.51695686027406E-2"/>
          <c:w val="0.32947866135907816"/>
          <c:h val="0.82568574918384885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70204909223242E-2"/>
          <c:y val="4.0104948554361287E-2"/>
          <c:w val="0.6194743480301278"/>
          <c:h val="0.9322317301072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10.18</c:v>
                </c:pt>
                <c:pt idx="1">
                  <c:v>2.0000000000000011E-2</c:v>
                </c:pt>
                <c:pt idx="2">
                  <c:v>2.2400000000000002</c:v>
                </c:pt>
                <c:pt idx="3">
                  <c:v>4.0000000000000022E-2</c:v>
                </c:pt>
                <c:pt idx="4">
                  <c:v>65.05</c:v>
                </c:pt>
                <c:pt idx="5">
                  <c:v>11.47</c:v>
                </c:pt>
                <c:pt idx="6">
                  <c:v>0.17</c:v>
                </c:pt>
                <c:pt idx="7">
                  <c:v>7.6899999999999995</c:v>
                </c:pt>
                <c:pt idx="8">
                  <c:v>0.14000000000000001</c:v>
                </c:pt>
                <c:pt idx="9">
                  <c:v>0.74000000000000055</c:v>
                </c:pt>
                <c:pt idx="10">
                  <c:v>2.2599999999999998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48185388681513"/>
          <c:y val="7.51695686027406E-2"/>
          <c:w val="0.32947866135907838"/>
          <c:h val="0.82568574918384885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91248-49D9-4A2B-9470-FC7C18C9149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810E08-93CF-49EE-AE38-6669AB76C00C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1 уровень</a:t>
          </a:r>
        </a:p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dirty="0">
            <a:ln>
              <a:solidFill>
                <a:srgbClr val="FFC000"/>
              </a:solidFill>
            </a:ln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9598F-4D61-4E76-8997-713603DD06E7}" type="parTrans" cxnId="{F721CE1B-4374-4B90-948B-9A5C49175549}">
      <dgm:prSet/>
      <dgm:spPr/>
      <dgm:t>
        <a:bodyPr/>
        <a:lstStyle/>
        <a:p>
          <a:endParaRPr lang="ru-RU"/>
        </a:p>
      </dgm:t>
    </dgm:pt>
    <dgm:pt modelId="{F4DF48DB-89C6-4A9E-B100-3982BD3CE617}" type="sibTrans" cxnId="{F721CE1B-4374-4B90-948B-9A5C49175549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>
            <a:ln>
              <a:solidFill>
                <a:srgbClr val="00B050"/>
              </a:solidFill>
            </a:ln>
            <a:solidFill>
              <a:srgbClr val="00B050"/>
            </a:solidFill>
          </a:endParaRPr>
        </a:p>
      </dgm:t>
    </dgm:pt>
    <dgm:pt modelId="{36126501-3FB0-4B7B-A6C7-CE0C3E8FDCF7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2 уровень</a:t>
          </a:r>
        </a:p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БЮДЖЕТ РЕСПУБЛИК, КРАЕВ, ОБЛАСТЕЙ</a:t>
          </a:r>
        </a:p>
      </dgm:t>
    </dgm:pt>
    <dgm:pt modelId="{606FE92D-F20A-4425-A6BE-2585284A6400}" type="parTrans" cxnId="{74BD6345-C270-4730-A394-8F84719E5B4E}">
      <dgm:prSet/>
      <dgm:spPr/>
      <dgm:t>
        <a:bodyPr/>
        <a:lstStyle/>
        <a:p>
          <a:endParaRPr lang="ru-RU"/>
        </a:p>
      </dgm:t>
    </dgm:pt>
    <dgm:pt modelId="{63BBAF0F-66BE-4CC8-A33A-EDEDD5ED5D5C}" type="sibTrans" cxnId="{74BD6345-C270-4730-A394-8F84719E5B4E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FA00338-41D7-4763-8382-A3E2DA2F0966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 уровень</a:t>
          </a:r>
        </a:p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B364E-7B15-48B8-9D36-6B49A8990BE0}" type="parTrans" cxnId="{BD709B9A-737C-469F-964F-126488FBA065}">
      <dgm:prSet/>
      <dgm:spPr/>
      <dgm:t>
        <a:bodyPr/>
        <a:lstStyle/>
        <a:p>
          <a:endParaRPr lang="ru-RU"/>
        </a:p>
      </dgm:t>
    </dgm:pt>
    <dgm:pt modelId="{0943CC4D-1FA7-4D2C-8F47-B7E735A0C5E9}" type="sibTrans" cxnId="{BD709B9A-737C-469F-964F-126488FBA065}">
      <dgm:prSet/>
      <dgm:spPr/>
      <dgm:t>
        <a:bodyPr/>
        <a:lstStyle/>
        <a:p>
          <a:endParaRPr lang="ru-RU"/>
        </a:p>
      </dgm:t>
    </dgm:pt>
    <dgm:pt modelId="{92ED4D08-92DA-4E82-A3B1-95C4CB7FB508}" type="pres">
      <dgm:prSet presAssocID="{EBD91248-49D9-4A2B-9470-FC7C18C91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2403E-D477-4638-BC4B-575B568D42CC}" type="pres">
      <dgm:prSet presAssocID="{EBD91248-49D9-4A2B-9470-FC7C18C91496}" presName="dummyMaxCanvas" presStyleCnt="0">
        <dgm:presLayoutVars/>
      </dgm:prSet>
      <dgm:spPr/>
    </dgm:pt>
    <dgm:pt modelId="{5364235D-4E91-4849-AED1-B2C2E2D7050B}" type="pres">
      <dgm:prSet presAssocID="{EBD91248-49D9-4A2B-9470-FC7C18C9149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71594-44B6-4075-8E25-9B28C6F463B1}" type="pres">
      <dgm:prSet presAssocID="{EBD91248-49D9-4A2B-9470-FC7C18C91496}" presName="ThreeNodes_2" presStyleLbl="node1" presStyleIdx="1" presStyleCnt="3" custScaleX="10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695E-CF2C-4A13-BC64-848FE661A20D}" type="pres">
      <dgm:prSet presAssocID="{EBD91248-49D9-4A2B-9470-FC7C18C9149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58926-C25D-4356-819E-7ED428DDCD03}" type="pres">
      <dgm:prSet presAssocID="{EBD91248-49D9-4A2B-9470-FC7C18C9149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FA6A0-4B36-4166-A3FE-C5133ACDFCF0}" type="pres">
      <dgm:prSet presAssocID="{EBD91248-49D9-4A2B-9470-FC7C18C9149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92075-D562-48D9-99DC-C6D6DF5F2721}" type="pres">
      <dgm:prSet presAssocID="{EBD91248-49D9-4A2B-9470-FC7C18C91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4BC6-5B09-42CA-AEF7-93270EB7377A}" type="pres">
      <dgm:prSet presAssocID="{EBD91248-49D9-4A2B-9470-FC7C18C91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6115F-E3B0-44D4-B8F8-C900A358220F}" type="pres">
      <dgm:prSet presAssocID="{EBD91248-49D9-4A2B-9470-FC7C18C91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C05B3-B72F-4F6A-97FE-0E608219857E}" type="presOf" srcId="{8FA00338-41D7-4763-8382-A3E2DA2F0966}" destId="{85B2695E-CF2C-4A13-BC64-848FE661A20D}" srcOrd="0" destOrd="0" presId="urn:microsoft.com/office/officeart/2005/8/layout/vProcess5"/>
    <dgm:cxn modelId="{74BD6345-C270-4730-A394-8F84719E5B4E}" srcId="{EBD91248-49D9-4A2B-9470-FC7C18C91496}" destId="{36126501-3FB0-4B7B-A6C7-CE0C3E8FDCF7}" srcOrd="1" destOrd="0" parTransId="{606FE92D-F20A-4425-A6BE-2585284A6400}" sibTransId="{63BBAF0F-66BE-4CC8-A33A-EDEDD5ED5D5C}"/>
    <dgm:cxn modelId="{4E99266C-ACE2-460A-B5CB-8DBCD534DC74}" type="presOf" srcId="{05810E08-93CF-49EE-AE38-6669AB76C00C}" destId="{5364235D-4E91-4849-AED1-B2C2E2D7050B}" srcOrd="0" destOrd="0" presId="urn:microsoft.com/office/officeart/2005/8/layout/vProcess5"/>
    <dgm:cxn modelId="{04F1621F-C73D-4CE0-A1AE-CE26A29DDF82}" type="presOf" srcId="{EBD91248-49D9-4A2B-9470-FC7C18C91496}" destId="{92ED4D08-92DA-4E82-A3B1-95C4CB7FB508}" srcOrd="0" destOrd="0" presId="urn:microsoft.com/office/officeart/2005/8/layout/vProcess5"/>
    <dgm:cxn modelId="{F9432966-9667-44CA-9986-A8E3A0FF27C3}" type="presOf" srcId="{36126501-3FB0-4B7B-A6C7-CE0C3E8FDCF7}" destId="{F88B4BC6-5B09-42CA-AEF7-93270EB7377A}" srcOrd="1" destOrd="0" presId="urn:microsoft.com/office/officeart/2005/8/layout/vProcess5"/>
    <dgm:cxn modelId="{E6DB685E-65D8-4826-8C3D-DB2180B5A8D3}" type="presOf" srcId="{36126501-3FB0-4B7B-A6C7-CE0C3E8FDCF7}" destId="{F9D71594-44B6-4075-8E25-9B28C6F463B1}" srcOrd="0" destOrd="0" presId="urn:microsoft.com/office/officeart/2005/8/layout/vProcess5"/>
    <dgm:cxn modelId="{63B853AC-BA16-4614-A441-B5BCAB3251C8}" type="presOf" srcId="{F4DF48DB-89C6-4A9E-B100-3982BD3CE617}" destId="{E1458926-C25D-4356-819E-7ED428DDCD03}" srcOrd="0" destOrd="0" presId="urn:microsoft.com/office/officeart/2005/8/layout/vProcess5"/>
    <dgm:cxn modelId="{D3CBD91A-7924-4A94-97A6-7021C37B302F}" type="presOf" srcId="{8FA00338-41D7-4763-8382-A3E2DA2F0966}" destId="{D766115F-E3B0-44D4-B8F8-C900A358220F}" srcOrd="1" destOrd="0" presId="urn:microsoft.com/office/officeart/2005/8/layout/vProcess5"/>
    <dgm:cxn modelId="{BD709B9A-737C-469F-964F-126488FBA065}" srcId="{EBD91248-49D9-4A2B-9470-FC7C18C91496}" destId="{8FA00338-41D7-4763-8382-A3E2DA2F0966}" srcOrd="2" destOrd="0" parTransId="{703B364E-7B15-48B8-9D36-6B49A8990BE0}" sibTransId="{0943CC4D-1FA7-4D2C-8F47-B7E735A0C5E9}"/>
    <dgm:cxn modelId="{2038CA2B-B22A-4B4F-964A-E4133126A6D1}" type="presOf" srcId="{05810E08-93CF-49EE-AE38-6669AB76C00C}" destId="{1CF92075-D562-48D9-99DC-C6D6DF5F2721}" srcOrd="1" destOrd="0" presId="urn:microsoft.com/office/officeart/2005/8/layout/vProcess5"/>
    <dgm:cxn modelId="{B654BAE6-1B38-4504-9F38-44A33C9323A2}" type="presOf" srcId="{63BBAF0F-66BE-4CC8-A33A-EDEDD5ED5D5C}" destId="{FABFA6A0-4B36-4166-A3FE-C5133ACDFCF0}" srcOrd="0" destOrd="0" presId="urn:microsoft.com/office/officeart/2005/8/layout/vProcess5"/>
    <dgm:cxn modelId="{F721CE1B-4374-4B90-948B-9A5C49175549}" srcId="{EBD91248-49D9-4A2B-9470-FC7C18C91496}" destId="{05810E08-93CF-49EE-AE38-6669AB76C00C}" srcOrd="0" destOrd="0" parTransId="{65C9598F-4D61-4E76-8997-713603DD06E7}" sibTransId="{F4DF48DB-89C6-4A9E-B100-3982BD3CE617}"/>
    <dgm:cxn modelId="{D92C0D99-C58E-434A-B07E-696EAAA507AA}" type="presParOf" srcId="{92ED4D08-92DA-4E82-A3B1-95C4CB7FB508}" destId="{0202403E-D477-4638-BC4B-575B568D42CC}" srcOrd="0" destOrd="0" presId="urn:microsoft.com/office/officeart/2005/8/layout/vProcess5"/>
    <dgm:cxn modelId="{1A89701A-4020-4957-BEB7-2ED6D46BB2FF}" type="presParOf" srcId="{92ED4D08-92DA-4E82-A3B1-95C4CB7FB508}" destId="{5364235D-4E91-4849-AED1-B2C2E2D7050B}" srcOrd="1" destOrd="0" presId="urn:microsoft.com/office/officeart/2005/8/layout/vProcess5"/>
    <dgm:cxn modelId="{5C4F58BF-BFB5-4CB3-92D0-3CABCC2DC7BD}" type="presParOf" srcId="{92ED4D08-92DA-4E82-A3B1-95C4CB7FB508}" destId="{F9D71594-44B6-4075-8E25-9B28C6F463B1}" srcOrd="2" destOrd="0" presId="urn:microsoft.com/office/officeart/2005/8/layout/vProcess5"/>
    <dgm:cxn modelId="{BB10A319-4EB3-4C0D-BF80-ACEAC021DB52}" type="presParOf" srcId="{92ED4D08-92DA-4E82-A3B1-95C4CB7FB508}" destId="{85B2695E-CF2C-4A13-BC64-848FE661A20D}" srcOrd="3" destOrd="0" presId="urn:microsoft.com/office/officeart/2005/8/layout/vProcess5"/>
    <dgm:cxn modelId="{95444286-298E-48D3-805C-95D4BEEBAF28}" type="presParOf" srcId="{92ED4D08-92DA-4E82-A3B1-95C4CB7FB508}" destId="{E1458926-C25D-4356-819E-7ED428DDCD03}" srcOrd="4" destOrd="0" presId="urn:microsoft.com/office/officeart/2005/8/layout/vProcess5"/>
    <dgm:cxn modelId="{B78693B5-B2B6-4351-9985-409736560D48}" type="presParOf" srcId="{92ED4D08-92DA-4E82-A3B1-95C4CB7FB508}" destId="{FABFA6A0-4B36-4166-A3FE-C5133ACDFCF0}" srcOrd="5" destOrd="0" presId="urn:microsoft.com/office/officeart/2005/8/layout/vProcess5"/>
    <dgm:cxn modelId="{AA1F1DBE-B89A-4B75-A5F1-1BCD66E8546E}" type="presParOf" srcId="{92ED4D08-92DA-4E82-A3B1-95C4CB7FB508}" destId="{1CF92075-D562-48D9-99DC-C6D6DF5F2721}" srcOrd="6" destOrd="0" presId="urn:microsoft.com/office/officeart/2005/8/layout/vProcess5"/>
    <dgm:cxn modelId="{59E57569-0A29-4495-8461-88094E697AC1}" type="presParOf" srcId="{92ED4D08-92DA-4E82-A3B1-95C4CB7FB508}" destId="{F88B4BC6-5B09-42CA-AEF7-93270EB7377A}" srcOrd="7" destOrd="0" presId="urn:microsoft.com/office/officeart/2005/8/layout/vProcess5"/>
    <dgm:cxn modelId="{671D2453-8296-45AE-9D32-B0224CD87C54}" type="presParOf" srcId="{92ED4D08-92DA-4E82-A3B1-95C4CB7FB508}" destId="{D766115F-E3B0-44D4-B8F8-C900A358220F}" srcOrd="8" destOrd="0" presId="urn:microsoft.com/office/officeart/2005/8/layout/vProcess5"/>
  </dgm:cxnLst>
  <dgm:bg/>
  <dgm:whole>
    <a:ln>
      <a:solidFill>
        <a:schemeClr val="bg2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53D3-7B3A-4C51-AFA7-AC002E4E6398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75F41-4C4C-4585-AB1E-1E21C67B0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3.jpeg"/><Relationship Id="rId9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image" Target="../media/image9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101.jpe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fin_raion@mail.ru" TargetMode="External"/><Relationship Id="rId4" Type="http://schemas.openxmlformats.org/officeDocument/2006/relationships/image" Target="../media/image10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788_large_57929344_light_texture_by_Insan_Stock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8" name="Рисунок 7" descr="Cтела_-Железногорский_район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1429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дросово ценрковь казанской ико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357430"/>
            <a:ext cx="271464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ихайловка церковь николая чудотвор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5357826"/>
            <a:ext cx="228601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жово разветь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43578"/>
            <a:ext cx="221457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уденок церковь неупиваемая чаша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857628"/>
            <a:ext cx="285752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786058"/>
            <a:ext cx="5572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проекту Решения Представительного Собрания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«О бюджете муниципального района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2021 год и плановый период 2022 и 2023 годов»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85926"/>
            <a:ext cx="6072230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тела-в-честь-Курской-битвы-первый-памятник-на-территории-музея-заповедника-Большой-Дуб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5072074"/>
            <a:ext cx="300039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7704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денежные средства,</a:t>
            </a:r>
          </a:p>
          <a:p>
            <a:pPr algn="just"/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перечисляемые из одного бюджета бюджетной системы РФ другому</a:t>
            </a:r>
            <a:endParaRPr lang="ru-RU" sz="2000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00306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500306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794" y="2500306"/>
            <a:ext cx="264320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714752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дар, пожертвование)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85776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приходить на помощь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0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714752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определенной конкретной цели их использования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4786322"/>
            <a:ext cx="2714644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5943600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3714752"/>
            <a:ext cx="264317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«карманные деньги»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794" y="485776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794" y="594360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телефон ( а остальные он накопил сам)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" idx="3"/>
            <a:endCxn id="8" idx="1"/>
          </p:cNvCxnSpPr>
          <p:nvPr/>
        </p:nvCxnSpPr>
        <p:spPr>
          <a:xfrm>
            <a:off x="2786050" y="295750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1"/>
          </p:cNvCxnSpPr>
          <p:nvPr/>
        </p:nvCxnSpPr>
        <p:spPr>
          <a:xfrm>
            <a:off x="6072198" y="3000372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4214818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3"/>
            <a:endCxn id="15" idx="1"/>
          </p:cNvCxnSpPr>
          <p:nvPr/>
        </p:nvCxnSpPr>
        <p:spPr>
          <a:xfrm>
            <a:off x="2786050" y="6400800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72198" y="4214818"/>
            <a:ext cx="35719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072198" y="6429396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6527656" y="1105717"/>
            <a:ext cx="974964" cy="950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Рисунок 108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7927297" y="1402609"/>
            <a:ext cx="1036318" cy="1010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Выгнутая вверх стрелка 109"/>
          <p:cNvSpPr/>
          <p:nvPr/>
        </p:nvSpPr>
        <p:spPr>
          <a:xfrm rot="797725">
            <a:off x="7143768" y="714356"/>
            <a:ext cx="1500198" cy="642942"/>
          </a:xfrm>
          <a:prstGeom prst="curvedDownArrow">
            <a:avLst>
              <a:gd name="adj1" fmla="val 25000"/>
              <a:gd name="adj2" fmla="val 57444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2786050" y="535782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14" idx="3"/>
            <a:endCxn id="17" idx="1"/>
          </p:cNvCxnSpPr>
          <p:nvPr/>
        </p:nvCxnSpPr>
        <p:spPr>
          <a:xfrm>
            <a:off x="6072198" y="5286388"/>
            <a:ext cx="428596" cy="285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19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214554"/>
            <a:ext cx="1557342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144166" y="2999578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214686"/>
            <a:ext cx="7643866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144166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8359008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5142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643314"/>
            <a:ext cx="257173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3643314"/>
            <a:ext cx="264320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функциям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643314"/>
            <a:ext cx="285748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ведомствам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715142" y="4714090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179091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393933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0" y="4857760"/>
            <a:ext cx="2643174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Документ, определяющий цели и задачи муниципальной политики в определенной сфере, способы из достижения и примерные объемы используемых финансов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3240" y="4857760"/>
            <a:ext cx="2643206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классификация бюджетных расходов отражает направление средств на выполнение конкретных функций органов самоуправления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857760"/>
            <a:ext cx="2857488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включает в себя группировку расходов бюджета, которая отражает распределение бюджетных средств по главным распорядителям средств бюджетов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8684">
            <a:off x="1023406" y="1867156"/>
            <a:ext cx="242886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0290__jY7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357186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928670"/>
            <a:ext cx="399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6058"/>
            <a:ext cx="2357422" cy="4071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не должен превышать собственные доходы (ст.107 БК Р)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долга не должны превышать 15% расходов бюджета за исключение субвенций (ст.111 БК РФ)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1571612"/>
            <a:ext cx="4643470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возникает в силу осуществления заимствований.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Заимствования необходимы для: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3429000"/>
            <a:ext cx="228601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3429000"/>
            <a:ext cx="214314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Погашения долговых обязательств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03674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3707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4" y="4643446"/>
            <a:ext cx="2500330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072992" y="4856966"/>
            <a:ext cx="428628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6248" y="5143512"/>
            <a:ext cx="3643338" cy="17144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заимствования подлежат учету в долговой книге: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банковские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размещение ценных бумаг;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предоставление гарантий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5143512"/>
            <a:ext cx="1214414" cy="1714488"/>
          </a:xfrm>
          <a:prstGeom prst="rect">
            <a:avLst/>
          </a:prstGeom>
          <a:ln>
            <a:solidFill>
              <a:srgbClr val="0F511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1571612"/>
          <a:ext cx="519114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0"/>
            <a:ext cx="800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это совокупность всех бюджетов РФ: федерального, региональных, местных, государственных внебюджетных фондов</a:t>
            </a:r>
            <a:endParaRPr lang="ru-RU" sz="2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43504" y="4143380"/>
            <a:ext cx="714380" cy="5560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3929066"/>
            <a:ext cx="321467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286644" y="4786322"/>
            <a:ext cx="500066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1-го городского поселения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5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 12 сельских поселений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57290" y="5357826"/>
            <a:ext cx="735811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1214414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57249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images (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1571612"/>
            <a:ext cx="2466975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map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2786058"/>
            <a:ext cx="928694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857884" y="2857496"/>
            <a:ext cx="2643206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Курской области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886" y="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ЖЕЛЕЗНОГОРСКОГО РАЙОНА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eleznogorskiy_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4" y="2643182"/>
            <a:ext cx="3373396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5786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1973 года в связи с отводом земель под Михайловский ГОК были ликвидированы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жители их населенных пунктов переселены в город Железногорск. В январе 1985 года образован Магнитный поселковый совет с центром – поселок Магнитный.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1986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ликвидирован и на его базе образованы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1996 году образован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конце 1989 года –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сельсоветы. В 1989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разделен на два: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Снецкой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декабря 1991 года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входили три сельсовета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Нижнеждановский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объединения сельсоветов в 2018 году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 12 сельских поселений: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Веретенинский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Троицкий – и  городское поселение  поселок Магнитный.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85794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РСФСР от 12 января 1965 года был образован        </a:t>
            </a: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центром в городе Железногорске. В состав района вошло 13 сельсоветов: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Расторогский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Михайловский,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Трояновский,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Остаповский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7167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июне 1965 года в состав района включен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Троицкий сельсовет. В 1984 году в него вошли населенные пункты ликвидированного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svetlyi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21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78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подготовки бюджета муниципального района в 2021 году</a:t>
            </a:r>
            <a:endParaRPr lang="ru-RU" sz="2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714356"/>
            <a:ext cx="6429388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подходов к формированию бюджета муниципального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42873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214311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Работа управлений по подготовке и обоснованию бюджетных ассигнований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70" y="4286256"/>
            <a:ext cx="7072330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 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</a:p>
          <a:p>
            <a:pPr algn="ctr"/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514351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Публичные слушания  Проекта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607218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во 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окончательном варианте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1670" y="285749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1670" y="357187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Внесение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рассмотрение в Представительное Собрание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alend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0"/>
            <a:ext cx="2000232" cy="92869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28596" y="3000372"/>
            <a:ext cx="1186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Сентябрь-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28802"/>
            <a:ext cx="2000232" cy="8572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57158" y="2285992"/>
            <a:ext cx="116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Июль-август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4422"/>
            <a:ext cx="2000232" cy="78581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42910" y="1500174"/>
            <a:ext cx="616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alend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642918"/>
            <a:ext cx="1500198" cy="64294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428728" y="857232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Май-июнь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00438"/>
            <a:ext cx="2000232" cy="78581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8596" y="3786190"/>
            <a:ext cx="119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15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14818"/>
            <a:ext cx="2000232" cy="78581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85720" y="4500570"/>
            <a:ext cx="1521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20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72074"/>
            <a:ext cx="2000232" cy="92869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57158" y="5357826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10 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00768"/>
            <a:ext cx="2000232" cy="8572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00034" y="6215082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20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43042" y="4000504"/>
            <a:ext cx="2000264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214554"/>
            <a:ext cx="2214578" cy="14144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071546"/>
            <a:ext cx="2214578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392906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5214950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875536">
            <a:off x="2315334" y="11867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45098">
            <a:off x="5863658" y="1204871"/>
            <a:ext cx="1914019" cy="6620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5400000">
            <a:off x="7601906" y="3470931"/>
            <a:ext cx="1785949" cy="701962"/>
          </a:xfrm>
          <a:prstGeom prst="curvedDownArrow">
            <a:avLst/>
          </a:prstGeom>
          <a:solidFill>
            <a:srgbClr val="0F511F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384842" y="35441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2440699">
            <a:off x="2171009" y="5798045"/>
            <a:ext cx="1773815" cy="69117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8892616">
            <a:off x="5900696" y="5717736"/>
            <a:ext cx="1879104" cy="69763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571604" y="357166"/>
            <a:ext cx="1928826" cy="642942"/>
          </a:xfrm>
          <a:prstGeom prst="wedgeRectCallout">
            <a:avLst>
              <a:gd name="adj1" fmla="val 151944"/>
              <a:gd name="adj2" fmla="val 73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768" y="428604"/>
            <a:ext cx="2000232" cy="755524"/>
          </a:xfrm>
          <a:prstGeom prst="wedgeRectCallout">
            <a:avLst>
              <a:gd name="adj1" fmla="val -16029"/>
              <a:gd name="adj2" fmla="val 217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 rot="20252795">
            <a:off x="7539076" y="5072871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</a:t>
            </a:r>
            <a:endParaRPr lang="ru-RU" sz="13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 rot="1794133">
            <a:off x="671912" y="4975128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282" y="1500174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4000496" y="4214818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73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ЧЕМ ОСНОВЫВАЕТСЯ СОСТАВЛЕНИЕ ПРОЕКТА БЮДЖЕТА ЖЕЛЕЗНОГОРСКОГО РАЙОНА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857496"/>
            <a:ext cx="2786082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основывается на :</a:t>
            </a:r>
            <a:endParaRPr lang="ru-RU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143372" y="2143116"/>
            <a:ext cx="571504" cy="5715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4214818"/>
            <a:ext cx="571504" cy="5715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00760" y="3143248"/>
            <a:ext cx="642942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214546" y="3214686"/>
            <a:ext cx="692656" cy="50006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150017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4929198"/>
            <a:ext cx="328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sz="1600" dirty="0" err="1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00372"/>
            <a:ext cx="221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Курскоой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1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071810"/>
            <a:ext cx="250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2286016" cy="1500198"/>
          </a:xfrm>
          <a:prstGeom prst="rect">
            <a:avLst/>
          </a:prstGeom>
        </p:spPr>
      </p:pic>
      <p:pic>
        <p:nvPicPr>
          <p:cNvPr id="17" name="Рисунок 16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072074"/>
            <a:ext cx="2286016" cy="1428760"/>
          </a:xfrm>
          <a:prstGeom prst="rect">
            <a:avLst/>
          </a:prstGeom>
        </p:spPr>
      </p:pic>
      <p:pic>
        <p:nvPicPr>
          <p:cNvPr id="18" name="Рисунок 17" descr="скачанные файлы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428736"/>
            <a:ext cx="2286000" cy="1404936"/>
          </a:xfrm>
          <a:prstGeom prst="rect">
            <a:avLst/>
          </a:prstGeom>
        </p:spPr>
      </p:pic>
      <p:pic>
        <p:nvPicPr>
          <p:cNvPr id="19" name="Рисунок 18" descr="скачанные файлы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479" y="5000636"/>
            <a:ext cx="2295521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285860"/>
            <a:ext cx="1285852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принципов инициативного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57290" y="1285860"/>
            <a:ext cx="142876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адресное решение социальных проблем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488" y="1285860"/>
            <a:ext cx="178595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муниципальных услуг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285860"/>
            <a:ext cx="2000264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модернизации экономики и повышения ее конкурентоспособности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86050" y="3357562"/>
            <a:ext cx="3429024" cy="128588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7422" y="5000636"/>
            <a:ext cx="2428892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общественными финансами, эффективности расходования бюджетных средств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5000636"/>
            <a:ext cx="1928826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 на основе муниципальных программ и достижение поставленных целей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58016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всех решений в пределах утвержденных предельных объемов расходов на реализацию муниципальных программ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71538" y="357187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00166" y="4357694"/>
            <a:ext cx="121444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15074" y="3571876"/>
            <a:ext cx="107157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15074" y="4429132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50067" y="325040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751653" y="3249611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321571" y="467916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680347" y="4678371"/>
            <a:ext cx="50006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2" idx="0"/>
          </p:cNvCxnSpPr>
          <p:nvPr/>
        </p:nvCxnSpPr>
        <p:spPr>
          <a:xfrm rot="5400000">
            <a:off x="3429786" y="4857760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394067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608645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3286513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5572529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6858016" y="1214422"/>
            <a:ext cx="2285984" cy="1714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прозрачности информации об управлении общественными финансами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286644" y="3071810"/>
            <a:ext cx="1857356" cy="128588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недопущение кредиторской задолженности по заработной плате и соц.выплатам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0" y="3714752"/>
            <a:ext cx="1500166" cy="1214446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внутреннего и внешнего финансового контроля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1750596" y="3250008"/>
            <a:ext cx="642942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071678"/>
            <a:ext cx="3571900" cy="642942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0100" y="2500306"/>
            <a:ext cx="178595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7950" y="250030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15142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787504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57266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5861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3143248"/>
            <a:ext cx="2285984" cy="32861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района, содействие инвестиционным процессам в экономике, применения мер налогового стимулирования в целях обеспечения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привлекатености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экономики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3143248"/>
            <a:ext cx="242889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предложений, направленных на выравнивание  условий налогообложения граждан, организаций района, проведение работы по оптимизации недвижимого имущества с учетом их кадастровой стоимости, совершенствование специальных налоговых режимов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143248"/>
            <a:ext cx="200023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ежегодная оценка эффективности предоставляемых (планируемых к предоставлению) местных налоговых льгот, оценка общей величины и динамики налоговых расходов консолидированного бюджета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0892" y="3143248"/>
            <a:ext cx="2143108" cy="2357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налогового администрирования, реализация мер по противодействию уклонению от уплаты налогов и других обязательных платежей в бюджет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71546"/>
            <a:ext cx="2009772" cy="14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17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321467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0"/>
            <a:ext cx="8154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59293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 </a:t>
            </a:r>
            <a:endParaRPr lang="ru-RU" sz="28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ДЛЯ ГРАЖДАН!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214422"/>
            <a:ext cx="59293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предназначен для раскрытия информации о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в простой и доступной для любого гражданина форме. Используя материалы данного документа, любой заинтересованный житель района, в том числе, не обладающий специальными знаниями в данной сфере, сможет разобраться в языке цифр, понять, из чего формируется бюджет, и на что тратятся бюджетные средства.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краткой версии главного финансового документа района изложены основные цели, задачи и приоритетные направления бюджетной политики нашего муниципального образования.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форме повысит уровень общественного участия в бюджетном процессе.</a:t>
            </a:r>
          </a:p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929330"/>
            <a:ext cx="3556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А.Д.Фролков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214282" y="1357298"/>
            <a:ext cx="2057408" cy="528641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формировании бюджета района применены общие подходы  к расчету бюджетных проектировок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85860"/>
            <a:ext cx="6715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85952" y="142852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начислениям на оплату труда в соответствии с установленными тарифами страховых взносов в государственные внебюджетные фонды в размере 30,2%;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5952" y="928670"/>
            <a:ext cx="6858048" cy="135732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исполнение вновь принимаемых обязательств осуществлено в соответствии с основаниями для возникновения расходных обязательств бюджета муниципального района согласно статьям 85 и 174.2 БК РФ, учитывая положения порядка конкурсного распределения принимаемых расходных обязательств бюджета  муниципального района (постановление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21.05.2012 г. № 300)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85952" y="2500306"/>
            <a:ext cx="6858048" cy="1214446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ассигнования, финансовое обеспечение которых осуществляется за счет средств областного бюджета в виде целевых субвенций и субсидий, предусматриваются в объемах, отраженных в проекте Областного закона «Об областном бюджете на 2021 год и на плановый период 2022 и 2023 годов» на момент формирования бюджета муниципального района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85952" y="3857628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запланирован в размере прогнозируемого объема доходов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85952" y="4714884"/>
            <a:ext cx="6858048" cy="192880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реализацию положений Указа Президента Российской Федерации от 28 декабря 2012 года №1688 и от 7 мая 2012 года №597 осуществляется в соответствии со средней заработной платой категории работников, определенных в Указах Президента Российской Федерации к средней заработной плате в регионе.     Кроме того, при формировании бюджета муниципального района на 2021 год и на плановый период 2022 и 2023 годов  учитывались предложения главных распорядителей средств бюджета муниципального района по перераспределению предельных объемов финансирования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"/>
            <a:ext cx="7572428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 и мероприятия по управлению рисками в Железногорском районе Курской области</a:t>
            </a:r>
            <a:endParaRPr lang="ru-RU" sz="2000" b="1" dirty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214422"/>
            <a:ext cx="3643338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358480" y="1856570"/>
            <a:ext cx="28575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071678"/>
            <a:ext cx="728667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2357430"/>
            <a:ext cx="2143108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Изменение социально-экономической ситуации в мире, в Российской Федерации, в Курской области, в Железногорском районе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821505" y="2178835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357422" y="2357430"/>
            <a:ext cx="178595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Возникновение новых расходных обязательств без источников финансирования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7686" y="2357430"/>
            <a:ext cx="2357454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Необоснованное принятие решений, приводящих к нарушению бюджетного законодательства РФ, снижение качества управления муниципальными финансами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2357430"/>
            <a:ext cx="207167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Невыполнение мероприятий по оптимизации расходов и повышению эффективности намеченных мероприятий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25119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39433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108975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786050" y="3786190"/>
            <a:ext cx="364333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 по управлению бюджетными рисками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465637" y="4392619"/>
            <a:ext cx="214314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8662" y="4572008"/>
            <a:ext cx="728667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2229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465373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65637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8108975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расходов главных распорядителей бюджетных средств под фактическую потребность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1604" y="4857760"/>
            <a:ext cx="214310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Использование экономии бюджетных ассигнований, сложившейся по итогам торгов., без внесения изменения в Решение о бюджете не допускается (за исключение экономии по дорожному фонду)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57620" y="4857760"/>
            <a:ext cx="1643074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Разработка и принятие нормативных правовых актов, регулирующих отношения в сфере общественных финансов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43570" y="4857760"/>
            <a:ext cx="1928826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Контроль соблюдения ограничений, установленных бюджетным законодательством. Проведение оценки качества и распространение лучших практик управления финансами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53733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7715272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Осуществление межбюджетного регулирования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pic>
        <p:nvPicPr>
          <p:cNvPr id="4" name="Рисунок 3" descr="300px-Kurskaya_oblast_Zheleznogorsky_ray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590800"/>
            <a:ext cx="4286280" cy="233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 РАЙОН –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северный район Курской области с административным центов в г.Железногорске.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2071678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fce056fe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192882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1734" y="0"/>
            <a:ext cx="167226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dm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"/>
            <a:ext cx="228601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age0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"/>
            <a:ext cx="2143140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2500306"/>
            <a:ext cx="2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Площадь – 991 кв.км</a:t>
            </a:r>
            <a:r>
              <a:rPr lang="ru-RU" sz="16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(без г.Железногорска)</a:t>
            </a:r>
            <a:endParaRPr lang="ru-RU" sz="1600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8612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14,9 тыс.чел.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0057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Средний возраст по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району – 68 лет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активное население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занято в аграрном секторе экономики – 34% 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2617" y="2571744"/>
            <a:ext cx="286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Уровень безработицы – 1,8%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14324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16 сельскохозяйственных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85762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14 крестьянско-фермерских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457200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6,6 тыс. личных подсобных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1" y="5715016"/>
            <a:ext cx="244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137 малых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273225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400 индивидуальных предпринимателей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857892"/>
            <a:ext cx="230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лечебное учреждение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728" y="6357958"/>
            <a:ext cx="25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47 учреждения культуры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</a:p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2021-2023  годы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5" y="1357299"/>
          <a:ext cx="8143902" cy="548011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1519"/>
                <a:gridCol w="1239301"/>
                <a:gridCol w="1150780"/>
                <a:gridCol w="1225460"/>
                <a:gridCol w="1113421"/>
                <a:gridCol w="1113421"/>
              </a:tblGrid>
              <a:tr h="64229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(оценка)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01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начисленной заработной платы,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1 906 100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1 978 333,1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2 056 285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2 133 000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2 212 800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36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33 078,2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33 978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35 171,8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36 223,8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37 365,8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28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работающих, человек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55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2 362 463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608 954,6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366 510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387 620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353 285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129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139 529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145 439,4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152 938,3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162 545,4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172 262,4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22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7 492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7 840,2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8276,7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8779,9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9322,8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56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59 633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61 483,6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64 698,8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67 625,4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71 029,4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2021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14 867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11 479,09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24 375,94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28736"/>
            <a:ext cx="171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170 659 613 рублей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362 397 113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230 904 826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41 333 961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41 811 690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26 025 062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8 204 152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129 154 072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13 971 537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10 138 000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6 176 760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8 077 680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8 077 680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2022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14 867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11 736,19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24 321,68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174 482 009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361 590 413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235 210 881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36 800 257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41 475 680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27 802 122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8 188 683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133 052 755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13 971 537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10 138 000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6 176 760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8 268 350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8 268 350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2023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14 867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11 577,47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24 098,79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28736"/>
            <a:ext cx="200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1752 122 251 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358 276 734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232 930 284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36 714 257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41 475 680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27 802 122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7 444 257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130 515 856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13 971 537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10 138 000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6 176 760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8 405 700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</a:t>
            </a:r>
            <a:r>
              <a:rPr lang="ru-RU" sz="160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8 405 700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0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7" y="285728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ДИНАМИКА ИСПОЛНЕНИЯ ОСНОВНЫХ ПАРАМЕТРОВ БЮДЖЕТА ЗА 2018-2020  ГОДЫ</a:t>
            </a:r>
            <a:endParaRPr lang="ru-RU" sz="2000" b="1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42844" y="1428736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643174" y="4221480"/>
          <a:ext cx="3709035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00562" y="1428736"/>
          <a:ext cx="46434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и структура доходов бюджета муниципального района за 2018-2020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500174"/>
          <a:ext cx="821537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2021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9" y="1214423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"Бюджет для граждан".  </a:t>
            </a:r>
          </a:p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электронном издании даны определения терминов, рассмотрен механизм бюджетного процесса в районе. Ключевые параметры бюджета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текущий финансовый год и плановый период приведены в полном объеме и дают наглядное представление о сложившейся ситуации в регионе.</a:t>
            </a:r>
          </a:p>
          <a:p>
            <a:pPr indent="450000"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приоритетом бюджетной политики, как и прежде, является 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проживания.</a:t>
            </a:r>
          </a:p>
          <a:p>
            <a:pPr algn="just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Рассчитываем, что информационный ресурс "Бюджет для граждан" будет интересен для каждого жителя района.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14480" y="142852"/>
            <a:ext cx="749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Железногорья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2022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9" y="1214423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2023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9" y="1214423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2021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2022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2023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2020-2023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214423"/>
          <a:ext cx="8429684" cy="551538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04988"/>
                <a:gridCol w="732700"/>
                <a:gridCol w="732700"/>
                <a:gridCol w="1465401"/>
                <a:gridCol w="1209400"/>
                <a:gridCol w="1098611"/>
                <a:gridCol w="1285884"/>
              </a:tblGrid>
              <a:tr h="804289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01.10.2020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20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48 234,2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41 334,0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36 800,3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36 714,3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71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10 969,4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10 234,4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8 107,7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8 107,7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11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50 723,3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30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265 986,9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230 904,8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235 210,9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232 930,3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49 278,9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41 811,7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41 475,7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41 475,7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66333" y="785794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2020-2023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19" y="1214425"/>
          <a:ext cx="8215372" cy="4824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0265"/>
                <a:gridCol w="642942"/>
                <a:gridCol w="642942"/>
                <a:gridCol w="1201879"/>
                <a:gridCol w="1155575"/>
                <a:gridCol w="1143008"/>
                <a:gridCol w="1428761"/>
              </a:tblGrid>
              <a:tr h="861675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01.10.2020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56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48 224,3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26 025,1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27 802,1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27 802,1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266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968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2 605,0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2 699,7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2 699,7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2 699,7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9563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21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9 808,2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8 204,2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8 188,7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7 444,3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730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487 501,7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362 397,1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361 590,4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358 357,3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66333" y="92867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299"/>
          <a:ext cx="9143999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496"/>
                <a:gridCol w="1785950"/>
                <a:gridCol w="1643074"/>
                <a:gridCol w="1714479"/>
              </a:tblGrid>
              <a:tr h="243653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2021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2022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2023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38657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33337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35093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27 392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33337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35093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учреждений дополнительного образования детей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31672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33337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35093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	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31063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33337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35093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0"/>
            <a:ext cx="7429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Прогнозируемые размеры средней заработной платы по отдельным категориям работников бюджетного сектора экономики, обозначенных в Указах Президента Российской Федерации 2012 года, по </a:t>
            </a:r>
            <a:r>
              <a:rPr lang="ru-RU" sz="175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району на 2021 год и на плановый период 2022 и 2023 годов*  </a:t>
            </a:r>
            <a:endParaRPr lang="ru-RU" sz="175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576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*прогнозные значения средней зарплаты могут быть уточнены после согласования отделами </a:t>
            </a:r>
            <a:r>
              <a:rPr lang="ru-RU" b="1" i="1" dirty="0" err="1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района изменений в Планы мероприятий («дорожные карты») в сфере образования, культуры и искусства, социальной защиты населения.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0"/>
            <a:ext cx="664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НУЖЕН ПРОГРАММНЫЙ БЮДЖЕТ?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1481"/>
            <a:ext cx="74295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endParaRPr lang="ru-RU" dirty="0" smtClean="0"/>
          </a:p>
          <a:p>
            <a:pPr indent="450000" algn="just"/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b="1" i="1" dirty="0" err="1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формируется в «программном» формате на основе муниципальных программ. Это связано со вступившими в силу изменениями в Бюджетный кодекс РФ в 2014 году. 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b="1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tgage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390" y="0"/>
            <a:ext cx="1471610" cy="714356"/>
          </a:xfrm>
          <a:prstGeom prst="rect">
            <a:avLst/>
          </a:prstGeom>
        </p:spPr>
      </p:pic>
      <p:pic>
        <p:nvPicPr>
          <p:cNvPr id="7" name="Рисунок 6" descr="Полезная-информац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800000">
            <a:off x="-250019" y="952425"/>
            <a:ext cx="2132195" cy="128588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4000504"/>
            <a:ext cx="2071702" cy="1128714"/>
          </a:xfrm>
          <a:prstGeom prst="roundRect">
            <a:avLst/>
          </a:prstGeom>
          <a:solidFill>
            <a:srgbClr val="CCFF99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57422" y="2714620"/>
            <a:ext cx="1071570" cy="4000528"/>
          </a:xfrm>
          <a:prstGeom prst="leftBrace">
            <a:avLst/>
          </a:prstGeom>
          <a:ln w="60325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2857496"/>
            <a:ext cx="5786478" cy="1285884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286256"/>
            <a:ext cx="5786478" cy="1071570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5572140"/>
            <a:ext cx="5786478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9121124614025ee638220c1a0449860ef0e554f6f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143512"/>
            <a:ext cx="221457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334" y="0"/>
            <a:ext cx="570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0"/>
            <a:ext cx="235745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4151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643182"/>
            <a:ext cx="1643074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2643174" y="3143248"/>
            <a:ext cx="571504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643968" y="3356768"/>
            <a:ext cx="1285884" cy="1588"/>
          </a:xfrm>
          <a:prstGeom prst="line">
            <a:avLst/>
          </a:prstGeom>
          <a:ln w="41275" cmpd="sng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86116" y="2714620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86116" y="328612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400050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86182" y="2571744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314324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85762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29190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емиугольник 20"/>
          <p:cNvSpPr/>
          <p:nvPr/>
        </p:nvSpPr>
        <p:spPr>
          <a:xfrm>
            <a:off x="5214942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57884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емиугольник 25"/>
          <p:cNvSpPr/>
          <p:nvPr/>
        </p:nvSpPr>
        <p:spPr>
          <a:xfrm>
            <a:off x="6143636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86578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емиугольник 27"/>
          <p:cNvSpPr/>
          <p:nvPr/>
        </p:nvSpPr>
        <p:spPr>
          <a:xfrm>
            <a:off x="7072330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929190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929190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емиугольник 30"/>
          <p:cNvSpPr/>
          <p:nvPr/>
        </p:nvSpPr>
        <p:spPr>
          <a:xfrm>
            <a:off x="5214942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емиугольник 31"/>
          <p:cNvSpPr/>
          <p:nvPr/>
        </p:nvSpPr>
        <p:spPr>
          <a:xfrm>
            <a:off x="5214942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857884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57884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емиугольник 34"/>
          <p:cNvSpPr/>
          <p:nvPr/>
        </p:nvSpPr>
        <p:spPr>
          <a:xfrm>
            <a:off x="6143636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емиугольник 36"/>
          <p:cNvSpPr/>
          <p:nvPr/>
        </p:nvSpPr>
        <p:spPr>
          <a:xfrm>
            <a:off x="6143636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786578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емиугольник 38"/>
          <p:cNvSpPr/>
          <p:nvPr/>
        </p:nvSpPr>
        <p:spPr>
          <a:xfrm>
            <a:off x="7072330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786578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емиугольник 40"/>
          <p:cNvSpPr/>
          <p:nvPr/>
        </p:nvSpPr>
        <p:spPr>
          <a:xfrm>
            <a:off x="7072330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>
            <a:off x="357158" y="1857364"/>
            <a:ext cx="8001056" cy="278608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flipH="1">
            <a:off x="642910" y="1857364"/>
            <a:ext cx="7786742" cy="293848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0616006" flipH="1">
            <a:off x="263472" y="1714935"/>
            <a:ext cx="8116989" cy="328525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0800000">
            <a:off x="642910" y="1500174"/>
            <a:ext cx="7858180" cy="350046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14282" y="521495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Наличие ответственного исполнителя (соисполнителя)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71868" y="557214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Объем и источники финансирования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786578" y="550070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000860" y="121442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Программно-целевые инструменты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714876" y="50004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2000240"/>
            <a:ext cx="1857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3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6426386">
            <a:off x="5512209" y="1579562"/>
            <a:ext cx="348329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7970141">
            <a:off x="7821833" y="2271840"/>
            <a:ext cx="304028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3624962">
            <a:off x="6735819" y="4806694"/>
            <a:ext cx="11570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2be4db456eaf94d479d7caeb8b06b8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4000504"/>
            <a:ext cx="1438268" cy="1652582"/>
          </a:xfrm>
          <a:prstGeom prst="rect">
            <a:avLst/>
          </a:prstGeom>
        </p:spPr>
      </p:pic>
      <p:sp>
        <p:nvSpPr>
          <p:cNvPr id="62" name="Стрелка вправо 61"/>
          <p:cNvSpPr/>
          <p:nvPr/>
        </p:nvSpPr>
        <p:spPr>
          <a:xfrm rot="5400000">
            <a:off x="4247227" y="5111094"/>
            <a:ext cx="5715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7196437">
            <a:off x="834694" y="4601261"/>
            <a:ext cx="927356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8380736.2f45ehjs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4786322"/>
            <a:ext cx="192882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71547"/>
            <a:ext cx="2571768" cy="128588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2143108" y="2357430"/>
            <a:ext cx="4929222" cy="642942"/>
          </a:xfrm>
          <a:prstGeom prst="downArrow">
            <a:avLst>
              <a:gd name="adj1" fmla="val 50000"/>
              <a:gd name="adj2" fmla="val 47968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3071810"/>
            <a:ext cx="7358114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основным звеном, формирующим доходную часть бюджета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86256"/>
            <a:ext cx="2571750" cy="1771650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857628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Рисунок 13" descr="b2da57299c335071295cb3c9ca8d3760_XL-300x2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5357826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Выноска 1 15"/>
          <p:cNvSpPr/>
          <p:nvPr/>
        </p:nvSpPr>
        <p:spPr>
          <a:xfrm>
            <a:off x="6572264" y="3857628"/>
            <a:ext cx="1343028" cy="857256"/>
          </a:xfrm>
          <a:prstGeom prst="borderCallout1">
            <a:avLst>
              <a:gd name="adj1" fmla="val 45417"/>
              <a:gd name="adj2" fmla="val -2660"/>
              <a:gd name="adj3" fmla="val 117833"/>
              <a:gd name="adj4" fmla="val -58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572264" y="5357826"/>
            <a:ext cx="1343028" cy="857256"/>
          </a:xfrm>
          <a:prstGeom prst="borderCallout1">
            <a:avLst>
              <a:gd name="adj1" fmla="val 59639"/>
              <a:gd name="adj2" fmla="val -1525"/>
              <a:gd name="adj3" fmla="val 14723"/>
              <a:gd name="adj4" fmla="val -57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71538" y="3929066"/>
            <a:ext cx="1571636" cy="1143008"/>
          </a:xfrm>
          <a:prstGeom prst="borderCallout1">
            <a:avLst>
              <a:gd name="adj1" fmla="val 57861"/>
              <a:gd name="adj2" fmla="val 100933"/>
              <a:gd name="adj3" fmla="val 102278"/>
              <a:gd name="adj4" fmla="val 1340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1071538" y="5429264"/>
            <a:ext cx="1571636" cy="928694"/>
          </a:xfrm>
          <a:prstGeom prst="borderCallout1">
            <a:avLst>
              <a:gd name="adj1" fmla="val 66750"/>
              <a:gd name="adj2" fmla="val 102871"/>
              <a:gd name="adj3" fmla="val 12945"/>
              <a:gd name="adj4" fmla="val 1369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071538" cy="11430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Рисунок 20" descr="images (2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29264"/>
            <a:ext cx="1076291" cy="9096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5643570" cy="642942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ДОЛГОСРОЧНОГО РАЗВИТИЯ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928794" y="1857364"/>
            <a:ext cx="1857388" cy="214314"/>
          </a:xfrm>
          <a:prstGeom prst="triangle">
            <a:avLst>
              <a:gd name="adj" fmla="val 492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071678"/>
            <a:ext cx="2928926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 культуры в Муниципальном районе «</a:t>
            </a:r>
            <a:r>
              <a:rPr lang="ru-RU" sz="135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»</a:t>
            </a:r>
            <a:endParaRPr lang="ru-RU" sz="135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071678"/>
            <a:ext cx="2786050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5715008" cy="71438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14818"/>
            <a:ext cx="5715008" cy="264318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 реализации программы:</a:t>
            </a:r>
          </a:p>
          <a:p>
            <a:pPr>
              <a:buFontTx/>
              <a:buChar char="-"/>
            </a:pPr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единого культурного пространства района;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выравнивание уровня доступности культурных благ независимо от размера доходов, социального статуса и места проживания;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-преодоление диспропорций, вызванных разной степенью обеспеченности населения района учреждениями культуры в  сельской местности;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культуры.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1142984"/>
            <a:ext cx="3286116" cy="571501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целевая  программа – это документ, определяющий: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285728"/>
            <a:ext cx="60365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муниципальная программа?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2021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86050" y="571480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–227 870 816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Железногорского района – 25 821 723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 1 980 921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41 132 005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Железногорского района –  629 600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200 000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2214554"/>
            <a:ext cx="2214578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Социальное развитие села  – 4 484 261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857496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281 043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714620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Железногорского района -8 077 680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305 800 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     141 300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000504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–11 408 108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средств массовой информации –                      2 699 711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 -                     13 380 767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58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 371 032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             10 000руб.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429000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–2 550 031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00562" y="6072206"/>
            <a:ext cx="2214578" cy="785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–         30 000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2022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232 507 259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Железногорского района –27 392 645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1 980 921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     40 807 995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Железногорского района – 544 900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214686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275 879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9124" y="2214554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Железногорского района -8 077 680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305 800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       141 300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3571876"/>
            <a:ext cx="2214578" cy="22145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–11 392 639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3857628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</a:t>
            </a:r>
          </a:p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2 699 711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572008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</a:t>
            </a:r>
          </a:p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8 939 795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000768"/>
            <a:ext cx="2285984" cy="8572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районе- 268 444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200024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10 000 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214554"/>
            <a:ext cx="2285984" cy="9286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745 399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72000" y="5857892"/>
            <a:ext cx="2214578" cy="10001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–         30 000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2023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230 456 962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Железногорского района 27 392 645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1 980 921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40 807 995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Железногорского района – 314 600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143248"/>
            <a:ext cx="2285984" cy="8572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– </a:t>
            </a:r>
          </a:p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275 879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9124" y="2214554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Железногорского района – 8 077 680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107157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305 800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42900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141 300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29124" y="3500438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–10 648 213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000504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</a:t>
            </a:r>
          </a:p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2 699 711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</a:t>
            </a:r>
          </a:p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8 853 795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82"/>
            <a:ext cx="2285984" cy="6429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- 268 444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7422" y="5214926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10 000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214554"/>
            <a:ext cx="2285984" cy="9286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623 352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72000" y="5572140"/>
            <a:ext cx="2214578" cy="12858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–         30 000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0"/>
            <a:ext cx="517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Социально-ориентированный бюджет</a:t>
            </a:r>
            <a:endParaRPr lang="ru-RU" sz="2400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0042"/>
            <a:ext cx="814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 на финансовое обеспечение отраслей социальной сферы (образование, культура, социальная политика, физкультура и спорт) запланировано выделить </a:t>
            </a:r>
            <a:r>
              <a:rPr lang="ru-RU" sz="14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4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82,56%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расходов бюджета района в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году, в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84,35%,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84,46% </a:t>
            </a:r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89" y="1571612"/>
            <a:ext cx="881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района на финансирование отраслей социальной сферы в </a:t>
            </a:r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42910" y="2500306"/>
          <a:ext cx="785818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42852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на отрасли социальной сферы в 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2144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14480" y="3786190"/>
          <a:ext cx="6500858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210175" y="1000108"/>
          <a:ext cx="3933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 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814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Главная стратегическая цель в сфере образования Железногорского района Курской области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обеспечение доступности  качественного дошкольного, начального общего, основного общего,  среднего общего и дополнительного образования детей, отвечающего современным  потребностям социума, каждого гражданина и соответствующего стратегическим целям государственной политики в сфере образования, сформулированным в проекте современной модели образования на период до 2023  года и национальной образовательной инициативе «Наша новая школа»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9675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5272304"/>
              </p:ext>
            </p:extLst>
          </p:nvPr>
        </p:nvGraphicFramePr>
        <p:xfrm>
          <a:off x="500050" y="1785926"/>
          <a:ext cx="8104397" cy="4429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0524"/>
                <a:gridCol w="1558551"/>
                <a:gridCol w="1402695"/>
                <a:gridCol w="1402627"/>
              </a:tblGrid>
              <a:tr h="352328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80262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дошкольного образования детей»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54656462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50991889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49163901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80262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общего образования детей»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148168479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156552025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156099416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87233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дополнительного образования детей. Обеспечение деятельности МКОУ ДОД «Центр детского творчества»»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14706308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14428041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14428041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04396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«Руководство и управление в сфере установленных функций муниципального органа управления образованием Администрации Железногорского района Курской области, других организаций, подведомственных Управлению образования»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13246277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13238926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13238926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099" y="500042"/>
            <a:ext cx="814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Система образования </a:t>
            </a:r>
            <a:r>
              <a:rPr lang="ru-RU" sz="1200" dirty="0" err="1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представлена 20 образовательными организациями: общеобразовательные организации – 13, дошкольные образовательные организации – 6, учреждение дополнительного образования детей -1.</a:t>
            </a:r>
            <a:endParaRPr lang="ru-RU" sz="1200" dirty="0">
              <a:ln>
                <a:solidFill>
                  <a:srgbClr val="C00000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6" y="1071547"/>
            <a:ext cx="8974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 рамках модернизации системы  общего и дошкольного образования ежегодно проводится  капитальный ремонт  учреждений общего и дошкольного образования. Сокращается очередность на зачисление детей в детские сады. В течение 2019-20</a:t>
            </a:r>
            <a:r>
              <a:rPr lang="en-US" sz="12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2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года были проведены следующие работы: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95678"/>
            <a:ext cx="2571736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 рамках федерального проекта «Современная школа» на базе МБОУ «Михайловская СОШ» с 1 сентября 2019 года начал функционировать Центр образования цифрового и гуманитарного профилей «Точка роста» как структурное подразделение образовательной </a:t>
            </a:r>
            <a:r>
              <a:rPr lang="ru-RU" sz="1200" b="1" dirty="0" err="1" smtClean="0"/>
              <a:t>организаци</a:t>
            </a:r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4000505"/>
            <a:ext cx="2000232" cy="2857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Центр детского творчества Железногорского района успешно </a:t>
            </a:r>
            <a:r>
              <a:rPr lang="ru-RU" sz="1100" dirty="0" smtClean="0"/>
              <a:t>приступил к реализации федерального проекта «Образование», регионального проекта «Успех каждого ребёнка», «Создание новых мест дополнительного образования» в 2020 году. С 1 сентября в ЦДТ состоялось торжественное открытие кабинета «Робототехника», созданного на базе </a:t>
            </a:r>
            <a:r>
              <a:rPr lang="ru-RU" sz="1100" dirty="0" err="1" smtClean="0"/>
              <a:t>Новоандросовской</a:t>
            </a:r>
            <a:r>
              <a:rPr lang="ru-RU" sz="1100" dirty="0" smtClean="0"/>
              <a:t> </a:t>
            </a:r>
            <a:r>
              <a:rPr lang="ru-RU" sz="1100" b="1" dirty="0" smtClean="0"/>
              <a:t>школы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32.userapi.com/6T5bFg-pAN1hhRSoaFfnK6GPuZoTxP4Dmlq56Q/NxNISCmdU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00480"/>
            <a:ext cx="4538789" cy="2857520"/>
          </a:xfrm>
          <a:prstGeom prst="rect">
            <a:avLst/>
          </a:prstGeom>
          <a:noFill/>
        </p:spPr>
      </p:pic>
      <p:pic>
        <p:nvPicPr>
          <p:cNvPr id="14340" name="Picture 4" descr="C:\Users\User\Downloads\IMG-20201117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3857620" cy="2268125"/>
          </a:xfrm>
          <a:prstGeom prst="rect">
            <a:avLst/>
          </a:prstGeom>
          <a:noFill/>
        </p:spPr>
      </p:pic>
      <p:pic>
        <p:nvPicPr>
          <p:cNvPr id="14341" name="Picture 5" descr="C:\Users\User\Downloads\IMG-20201117-W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14488"/>
            <a:ext cx="3857620" cy="227169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786182" y="1714488"/>
            <a:ext cx="1571636" cy="22929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Ремонт спортзала в МКОУ «Новоандросовская средняя общеобразовательная школа»</a:t>
            </a: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 работы с молодежью, организация отдыха и оздоровления  детей, молодежи, развитие физической культуры и спорта  в Железногорском районе Курской области »</a:t>
            </a:r>
            <a:endParaRPr lang="ru-RU" sz="16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повышение мотивации жителей </a:t>
            </a:r>
            <a:r>
              <a:rPr lang="ru-RU" sz="1200" dirty="0" err="1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к регулярным занятиям  физической культурой и спортом и ведению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развитие системы оздоровления и отдыха детей в Железногорском районе  Курской области</a:t>
            </a:r>
            <a:r>
              <a:rPr lang="ru-RU" sz="10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000240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7" y="2428867"/>
          <a:ext cx="4643471" cy="42148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7227"/>
                <a:gridCol w="838410"/>
                <a:gridCol w="709423"/>
                <a:gridCol w="838411"/>
              </a:tblGrid>
              <a:tr h="63315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096387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эффективности реализации молодежной политики»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4265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оздоровления и отдыха детей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1 387 921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1 387 921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1 387 921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4265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мероприятие: «Создание условий для развития физической культуры и массового спорта в Железногорском районе»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3314" name="Picture 2" descr="https://sun9-6.userapi.com/5W8Mggu5I4mZnvLxiqykoFbiPLiDnHd0CGUsiA/uf6MDYke1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857652" cy="2071702"/>
          </a:xfrm>
          <a:prstGeom prst="rect">
            <a:avLst/>
          </a:prstGeom>
          <a:noFill/>
        </p:spPr>
      </p:pic>
      <p:pic>
        <p:nvPicPr>
          <p:cNvPr id="13316" name="Picture 4" descr="https://sun9-76.userapi.com/impf/9nIMSkq3wTHxrNGj5hEDxRMEG4-0BYB0VfCT2A/hqYITvwRZcs.jpg?size=1821x1196&amp;quality=96&amp;proxy=1&amp;sign=232355869f5584b230b79eaced038d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256"/>
            <a:ext cx="383782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19874D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в Железногорском районе » </a:t>
            </a:r>
            <a:endParaRPr lang="ru-RU" dirty="0">
              <a:ln>
                <a:solidFill>
                  <a:srgbClr val="19874D"/>
                </a:solidFill>
              </a:ln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500306"/>
          <a:ext cx="5072098" cy="43576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40870"/>
                <a:gridCol w="1027267"/>
                <a:gridCol w="1197502"/>
                <a:gridCol w="1306459"/>
              </a:tblGrid>
              <a:tr h="496409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45645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«Социальная поддержка отдельных категорий граждан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25 861 273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27 392 645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27 392 645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1774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«Организация деятельности органов опеки и попечительства»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1" baseline="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818 116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5 818 116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5 818 116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8709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«Управление муниципальной программой и обеспечение условий реализации»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3 814 800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3 112 500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3 112 500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2000240"/>
            <a:ext cx="68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(руб.)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071546"/>
            <a:ext cx="5214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формирование правовых организационных, социально-экономических условий для осуществления мер по улучшению положения и качества жизни граждан, повышению степени их социальной защищенности, активизации участия граждан в жизни общества</a:t>
            </a:r>
            <a:endParaRPr lang="ru-RU" sz="1100" b="1" dirty="0" smtClean="0">
              <a:ln>
                <a:solidFill>
                  <a:srgbClr val="C0000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859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57232"/>
            <a:ext cx="38576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786058"/>
            <a:ext cx="3857620" cy="19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803711"/>
            <a:ext cx="3857620" cy="20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00109"/>
            <a:ext cx="2571768" cy="1071569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357422" y="2071678"/>
            <a:ext cx="4429156" cy="857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2928934"/>
            <a:ext cx="7358114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(расходная часть бюджета) - услуги и функции, которые не могут быть предоставлены рынком и оплачены каждым из нас в отдельности.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d657bb7825d35429ac1819035790c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135732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009466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286256"/>
            <a:ext cx="1571616" cy="128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1314186724_invalidy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5429264"/>
            <a:ext cx="228601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ch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22" y="4000504"/>
            <a:ext cx="2214578" cy="1142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02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5214926"/>
            <a:ext cx="2071702" cy="142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pupi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4000504"/>
            <a:ext cx="180517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257" y="428604"/>
            <a:ext cx="81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 на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1357298"/>
            <a:ext cx="685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  <a:p>
            <a:pPr algn="ctr">
              <a:buFont typeface="Wingdings" pitchFamily="2" charset="2"/>
              <a:buChar char="v"/>
            </a:pPr>
            <a:r>
              <a:rPr lang="ru-RU" sz="1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из родителей (усыновителей, опекунов, попечителей) на каждого рожденного, усыновленного, принятого под опеку (попечительство), совместно проживающего с ним ребенка, до достижения им возраста шестнадцати лет (на учащегося общеобразовательного учреждения – до окончания им обучения, но не более чем до достижения им возраста восемнадцати лет) в семьях со среднедушевым доходом, размер которого не превышает величины прожиточного минимума на душу населения, установленного в Курской области</a:t>
            </a:r>
            <a:endParaRPr lang="ru-RU" sz="12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osob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23574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714620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0037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 пособия на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свидетельства о рождении ребенка;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доходы семьи (либо отсутствие) за три календарных месяца, предшествующие месяцу обращения в орган местного самоуправления;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проживание родителей (родителя, усыновителя, опекуна, попечителя) с ребенком на территории Железногорского района;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правка органа местного самоуправления, наделенного отдельными государственными полномочиями Железногорского района в сфере социальной защиты населения, по месту жительства другого родителя (лица, заменяющего его) о неполучении им ежемесячного пособия на ребенка – при раздельном проживании родителей либо лиц, заменяющих их;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Справку об учебе ребенка (детей) старше 16 лет в общеобразовательном учреждении;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Выписка из решения органов местного самоуправления об установления над ребенком опеки (попечительства); (для назначения ежемесячного пособия на ребенка, находящегося под опекой (попечительством));</a:t>
            </a:r>
          </a:p>
          <a:p>
            <a:pPr marL="228600" indent="-228600">
              <a:buAutoNum type="arabicPeriod"/>
            </a:pPr>
            <a:r>
              <a:rPr lang="ru-RU" sz="1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из органов опеки и попечительства.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857232"/>
            <a:ext cx="1397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174,50 руб.</a:t>
            </a:r>
          </a:p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29264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  <a:p>
            <a:pPr>
              <a:buFont typeface="Courier New" pitchFamily="49" charset="0"/>
              <a:buChar char="o"/>
            </a:pPr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 на ребенка назначается с 1-го числа месяца, в котором подано заявление с представленными документами.</a:t>
            </a:r>
          </a:p>
          <a:p>
            <a:pPr>
              <a:buFont typeface="Courier New" pitchFamily="49" charset="0"/>
              <a:buChar char="o"/>
            </a:pPr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о назначении и выплате ежемесячного пособия на ребенка принимается органом соц.защиты населения по месту регистрации родителя (усыновителя, опекуна, попечителя), с которым проживает ребенок, в 10-дневный срок со дня подачи заявления со всеми необходимыми документами.</a:t>
            </a:r>
          </a:p>
          <a:p>
            <a:endParaRPr lang="ru-RU" i="1" u="sng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7" y="857232"/>
            <a:ext cx="6572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n>
                  <a:solidFill>
                    <a:srgbClr val="19874D"/>
                  </a:solidFill>
                </a:ln>
                <a:solidFill>
                  <a:srgbClr val="19874D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№56-ЗКО от 01.12.2004 г. «О размере, порядке назначения и выплаты пособия на ребенка»</a:t>
            </a:r>
          </a:p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92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80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Компенсация части платы за содержание ребенка в образовательных организациях, реализующих основную общеобразовательную программу дошкольного образования 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Курской области от 06 декабря 2013 года №914-па «Об утверждении Порядка обращения граждан за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образования, и порядка ее выплаты</a:t>
            </a:r>
            <a:endParaRPr lang="ru-RU" sz="13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1643050"/>
            <a:ext cx="6116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 среднего размера родительской платы на первого ребенка;</a:t>
            </a:r>
          </a:p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 среднего размера </a:t>
            </a:r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родительской</a:t>
            </a:r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платы на второго ребенка;</a:t>
            </a:r>
          </a:p>
          <a:p>
            <a:r>
              <a:rPr lang="ru-RU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70% среднего размера родительской платы на третьего и последующих детей</a:t>
            </a:r>
            <a:endParaRPr lang="ru-RU" sz="1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mpensac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214310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358050" y="1714488"/>
            <a:ext cx="1785950" cy="428628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357430"/>
            <a:ext cx="3373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</a:t>
            </a:r>
            <a:endParaRPr lang="ru-RU" sz="1200" b="1" i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2571744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детей, посещающих образовательные организации </a:t>
            </a:r>
            <a:r>
              <a:rPr lang="ru-RU" sz="1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района, реализующие образовательную программу дошкольного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компенсация части родительской платы не предоставляется родителям (законным представителям), с которым родительская плата не взимается</a:t>
            </a:r>
            <a:endParaRPr lang="ru-RU" sz="1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214686"/>
            <a:ext cx="5214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</a:t>
            </a:r>
            <a:endParaRPr lang="ru-RU" sz="1200" b="1" i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5756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заявление;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или иной документ, удостоверяющий личность;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свидетельства о рождении ребенка (для семей, имеющих двух и более детей, - свидетельство о рождении ребенка на каждого несовершеннолетнего ребенка из состава семьи;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акта органов опеки и попечительства о назначении опекуна и (или) договор с органами опеки и попечительства (договор о приемной семье) (при обращении опекунов);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справка с места жительства о составе семьи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копия документа с указанием лицевого счета, открытого в кредитной организации РФ заявителя</a:t>
            </a:r>
            <a:endParaRPr lang="ru-RU" sz="1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5769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857760"/>
            <a:ext cx="285748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Заявление и указанные документы направляются родителем (законным представителем в образовательную организацию.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240" y="4857760"/>
            <a:ext cx="600076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i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организация:</a:t>
            </a:r>
          </a:p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в течение 2-х рабочих дней со дня получения заявления и копий документов, формирует сведения для принятия решения о назначении компенсации и направляет в уполномоченный орган местного самоуправления;</a:t>
            </a:r>
          </a:p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формирует личное дело получателя компенсации;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0" y="6286520"/>
            <a:ext cx="285720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7158" y="5715016"/>
            <a:ext cx="242889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Муниципальные организации отражают размер начисленной родительской платы ежемесячно в платежном документе, выдаваемом родителю (законному представителю) для внесения платы за присмотр и уход за ребенком в образовательной организации</a:t>
            </a:r>
            <a:endParaRPr lang="ru-RU" sz="1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2643174" y="6215082"/>
            <a:ext cx="428596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71802" y="5842337"/>
            <a:ext cx="607219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i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Уполномоченный орган местного самоуправления: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Рассчитывает размер родительской платы за присмотр и уход за детьми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обеспечивает контроль за своевременный представлением образовательной организацией сведений;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обеспечивает возмещение муниципальным  образовательным организациям расходов;</a:t>
            </a:r>
          </a:p>
          <a:p>
            <a:pPr>
              <a:buFontTx/>
              <a:buChar char="-"/>
            </a:pPr>
            <a:r>
              <a:rPr lang="ru-RU" sz="1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обеспечивает перечисления компенсационных выплат. Зачисление компенсационных выплат на банковские счета производится не позднее 15-го числа месяца, следующего за отчетным.</a:t>
            </a:r>
            <a:endParaRPr lang="ru-RU" sz="1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2714612" y="5072074"/>
            <a:ext cx="428596" cy="35719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Организация выплаты вознаграждения, причитающегося приемному родителю</a:t>
            </a:r>
            <a:endParaRPr lang="ru-RU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6786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№35-ЗКО от 23.04.2013 г. </a:t>
            </a:r>
            <a:r>
              <a:rPr lang="ru-RU" sz="1400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ln>
                  <a:solidFill>
                    <a:srgbClr val="3399FF"/>
                  </a:solidFill>
                </a:ln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О вознаграждении, причитающемся приемному родителю, и мерах социальной поддержки, предоставляемых приемной семье, размере денежных средств на содержание ребенка (детей), переданного на воспитание в приемную семью»</a:t>
            </a:r>
          </a:p>
          <a:p>
            <a:pPr algn="just"/>
            <a:endParaRPr lang="ru-RU" sz="1400" i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уклет-Формы-устройства-детей-сиро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928670"/>
            <a:ext cx="2428860" cy="1571612"/>
          </a:xfrm>
          <a:prstGeom prst="rect">
            <a:avLst/>
          </a:prstGeom>
          <a:ln>
            <a:solidFill>
              <a:srgbClr val="99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643182"/>
          <a:ext cx="9144000" cy="26517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00348"/>
                <a:gridCol w="6143652"/>
              </a:tblGrid>
              <a:tr h="394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ежемесячного вознаграждения при наличии единственного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родителя (при отсутствии второго родителя), 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7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и более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D60093"/>
                            </a:solidFill>
                          </a:ln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200" dirty="0">
                        <a:ln>
                          <a:solidFill>
                            <a:srgbClr val="D60093"/>
                          </a:solidFill>
                        </a:ln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2214554"/>
            <a:ext cx="607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5782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За воспитание каждого ребенка в возрасте до трех лет, ребенка с отклонениями в развитии, ребенка-инвалида дополнительно выплачивается ежемесячная денежная сумма в размере 20% от оклада, установленного постановлением Администрации </a:t>
            </a:r>
            <a:r>
              <a:rPr lang="ru-RU" sz="14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для трудоспособного населения на первый квартал текущего года;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Приемным родителям предоставляется право бесплатного медицинского обслуживания приемных детей в медицинских учреждениях по месту жительства.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257" y="0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7" y="785794"/>
            <a:ext cx="807246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детей-сирот и детей, оставшихся без попечения родителей, в семьях опекунов (попечителей) и приемных семьях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134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9035,67руб.</a:t>
            </a:r>
          </a:p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500174"/>
            <a:ext cx="742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Курской области №35-ЗКО от 23.04.2013 г.«О вознаграждении, причитающему приемному родителю, и мерах социальной поддержки, предоставляемых приемной семье, размере денежных средств на содержание ребенка (детей), переданного на воспитание в приемную семью»</a:t>
            </a:r>
            <a:endParaRPr lang="ru-RU" sz="14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5786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Субвенция бюджетам муниципального района на содержание ребенка в семье опекуна и приемной семье, а также вознаграждение, причитающееся приемному родителю расходуется в соответствии с потребностью, определенной на основе численности таких детей, размера ежемесячной выплаты семье опекуна (попечителя) и приемной семье, установленной областным законом об областном бюджете Курской области на соответствующий финансовый год, и расчетной численности работников органов местного самоуправления, осуществляющих отдельное государственное полномочие.</a:t>
            </a:r>
          </a:p>
          <a:p>
            <a:pPr>
              <a:buFont typeface="Wingdings" pitchFamily="2" charset="2"/>
              <a:buChar char="v"/>
            </a:pPr>
            <a:endParaRPr lang="ru-RU" sz="12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муниципального района организуют исполнение отдельного государственного полномочия  по назначению и выплате денежных средств на содержание детей-сирот и детей, оставшихся без попечения родителей, в семьях опекунов (попечителей) и приемных семьях в пределах бюджетных ассигнования, утвержденных решением Представительного Собрания </a:t>
            </a:r>
            <a:r>
              <a:rPr lang="ru-RU" sz="12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соответствующий финансовый год и плановый период.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8313089_855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500306"/>
            <a:ext cx="3428992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257" y="142852"/>
            <a:ext cx="8123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детям и семьям, имеющим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8143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rgbClr val="009999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Ежемесячные выплаты реабилитированным лицам и лицам, признанным пострадавшими от политических репрессий</a:t>
            </a:r>
            <a:endParaRPr lang="ru-RU" sz="1700" b="1" dirty="0">
              <a:ln>
                <a:solidFill>
                  <a:srgbClr val="009999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128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948,88 руб.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00010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01.12.2004 № 59-ЗКО «О социальной поддержке реабилитированных лиц и лиц, пострадавших от политических репрессий»</a:t>
            </a:r>
            <a:endParaRPr lang="ru-RU" sz="1200" b="1" i="1" dirty="0">
              <a:ln>
                <a:solidFill>
                  <a:srgbClr val="00B05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57364"/>
            <a:ext cx="6500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Гражданство РФ;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граждане, проживающие на территории Курской области, признанные в установленном порядке реабилитированными лицами или лицами, пострадавшими от политических репрессий либо их уполномоченные представители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643578"/>
            <a:ext cx="3000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Органы социальной защиты населения перечисляют денежные средства на счета почтовых отделений связи и в филиалы Сбербанка России в сроки, установленные для выплаты трудовой пенсии в соответствии с Федеральным законом "О трудовых пенсия»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72141"/>
            <a:ext cx="178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представляется в орган социальной защиты населения по месту проживания граждан или ОБУ «МФЦ»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5534561"/>
            <a:ext cx="2071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Решение о назначении ежемесячной денежной выплаты принимается руководителем органа социальной защиты населения в 3-дневный срок со дня подачи заявления со всеми необходимыми документами.</a:t>
            </a:r>
            <a:endParaRPr lang="ru-RU" sz="10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28934"/>
            <a:ext cx="61436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а) заявление на установление ежемесячной денежной выплаты, форма которого предусмотрена приложением № 3. В заявлении одновременно указывается способ получения ежемесячной денежной выплаты (через организации федеральной почтовой связи либо через кредитные организации) (далее – заявление);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б) копия паспорта;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в) копия свидетельства о праве на льготы (при наличии) или документ о реабилитации или признании лица пострадавшим от политических репрессий;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г) лица, признанные пострадавшими от политических репрессий, дополнительно представляют копию пенсионного удостоверения или копию справки, подтверждающей факт установления инвалидности, выданной федеральным государственным учреждением медико-социальной экспертизы.</a:t>
            </a:r>
          </a:p>
          <a:p>
            <a:r>
              <a:rPr lang="ru-RU" sz="13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Одновременно с копиями предъявляются подлинники документов для их сверки.</a:t>
            </a:r>
          </a:p>
          <a:p>
            <a:endParaRPr lang="ru-RU" sz="1300" dirty="0" smtClean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n>
                <a:solidFill>
                  <a:srgbClr val="390FB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42292b4eaf11003c59fd5d8cbcea2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8446" y="1214422"/>
            <a:ext cx="259555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142976" y="2643182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286388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714480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2027504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429000"/>
            <a:ext cx="2714644" cy="1857388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000232" y="5929330"/>
            <a:ext cx="12144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Формирование личного дела заявителя</a:t>
            </a:r>
            <a:endParaRPr lang="ru-RU" sz="11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71802" y="6072206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786446" y="600076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90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Ежемесячные денежные выплаты ветеранам труда и труженикам тыла</a:t>
            </a:r>
            <a:endParaRPr lang="ru-RU" sz="20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164307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2000" u="sng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197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541,53/812,32 руб.</a:t>
            </a:r>
          </a:p>
          <a:p>
            <a:r>
              <a:rPr lang="ru-RU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71480"/>
            <a:ext cx="721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Законом Курской области от 01 декабря 2004 г. № 58-ЗКО «О социальной поддержке лиц, проработавших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награжденных орденами или медалями СССР за самоотверженный труд в период Великой Отечественной войны, и ветеранов труда» </a:t>
            </a:r>
            <a:endParaRPr lang="ru-RU" sz="1200" b="1" i="1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428736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получения выплаты: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714488"/>
            <a:ext cx="6715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Звание "Ветеран труда";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Награжденные орденами или медалями, либо удостоенные почетных званий СССР или Российской Федерации, либо награжденные ведомственными знаками отличия в труде и имеющие трудовой стаж, необходимый для назначения пенсии по старости или за выслугу лет;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Лица, начавшие трудовую деятельность в несовершеннолетнем возрасте в период Великой Отечественной войны и имеющие трудовой стаж не менее 40 лет для мужчин и 35 лет для женщин;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Лица, проработавшие в тылу в период с 22 июня 1941 года по 9 мая 1945 года не менее шести месяцев, исключая период работы на временно оккупированных территориях СССР, либо награжденные орденами и медалями СССР за самоотверженный труд в период Великой Отечественной войны.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3500438"/>
            <a:ext cx="37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Необходимый перечень документов: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7861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о назначении ежемесячной денежной выплаты с указанием в нем способа получения ежемесячной денежной выплаты (через организации федеральной почтовой связи либо через кредитные организации)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копия паспорта;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удостоверения установленного образца;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пенсионного удостоверения (при наличии)</a:t>
            </a:r>
          </a:p>
          <a:p>
            <a:endParaRPr 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принимает и регистрирует заявления о предоставлении государственной услуги со всеми необходимыми документами;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органа социальной защиты населения по месту жительства или ОБУ «МФЦ» формирует и направляет межведомственные запросы в органы (организации), участвующие в предоставлении услуги; 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специалист органа социальной защиты населения по месту жительства или ОБУ «МФЦ» формирует личного дела заявителя;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органа  социальной защиты населения муниципального района (городского округа) по месту жительства заявителя принимает решение о назначении выплаты;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ежемесячного денежного вознаграждения производится на открытые текущие социальные либо банковские счета через отделения "Почта России", отделения (филиалы) Сбербанка России и коммерческие банки, расположенные на территории Курской области, по выбору получателя ежемесячного денежного вознаграждения.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4643446"/>
            <a:ext cx="274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получения пособия: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polevskoy.ru/wp-content/uploads/2020/02/1430976905e20r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244473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999360" cy="107100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1000080" y="0"/>
            <a:ext cx="7857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Муниципальная  программа «Развитие культуры в Муниципальном районе «</a:t>
            </a:r>
            <a:r>
              <a:rPr lang="ru-RU" sz="1800" b="1" strike="noStrike" spc="-1" dirty="0" err="1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Железногорский</a:t>
            </a: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район» Курской области </a:t>
            </a:r>
            <a:r>
              <a:rPr lang="ru-RU" sz="1800" b="1" strike="noStrike" spc="-1" dirty="0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90960" y="571320"/>
            <a:ext cx="385704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 программы: </a:t>
            </a:r>
            <a:r>
              <a:rPr lang="ru-RU" sz="1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250920" y="1214280"/>
            <a:ext cx="435708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реализации программных мероприятий  (руб.):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Table 3"/>
          <p:cNvGraphicFramePr/>
          <p:nvPr/>
        </p:nvGraphicFramePr>
        <p:xfrm>
          <a:off x="214282" y="1571612"/>
          <a:ext cx="4785840" cy="2571769"/>
        </p:xfrm>
        <a:graphic>
          <a:graphicData uri="http://schemas.openxmlformats.org/drawingml/2006/table">
            <a:tbl>
              <a:tblPr/>
              <a:tblGrid>
                <a:gridCol w="2208960"/>
                <a:gridCol w="920160"/>
                <a:gridCol w="828360"/>
                <a:gridCol w="828360"/>
              </a:tblGrid>
              <a:tr h="4113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</a:tr>
              <a:tr h="7202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«Сохранение и развитие самодеятельного искусства, традиционной народной культуры и киновидиообслуживания населения»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15 8289 909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15 828 909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15 828 909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</a:tr>
              <a:tr h="411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«Развитие библиотечного дела»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16 889 709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16 569 683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16 569 683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</a:tr>
              <a:tr h="1028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«Обеспечение деятельности подведомственных учреждений, финансовое обеспечение Муниципальной программы, повышение эффективности использования средств областного и местного бюджетов»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r>
                        <a:rPr lang="ru-RU" sz="10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413 387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8 409 403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8 409 403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</a:tr>
            </a:tbl>
          </a:graphicData>
        </a:graphic>
      </p:graphicFrame>
      <p:sp>
        <p:nvSpPr>
          <p:cNvPr id="10" name="CustomShape 5"/>
          <p:cNvSpPr/>
          <p:nvPr/>
        </p:nvSpPr>
        <p:spPr>
          <a:xfrm>
            <a:off x="1357290" y="4357694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Целевые индикаторы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214200" y="4714884"/>
            <a:ext cx="2285280" cy="500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Подписка и приобретение книжного фонда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7"/>
          <p:cNvSpPr/>
          <p:nvPr/>
        </p:nvSpPr>
        <p:spPr>
          <a:xfrm>
            <a:off x="2786050" y="4714884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Подключение библиотек к сети Интернет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5000628" y="4286256"/>
            <a:ext cx="3928320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Мероприятие, посвященное освобождению  района от немецко-фашистских захватчиков МКУК «Михайловская </a:t>
            </a:r>
            <a:r>
              <a:rPr lang="ru-RU" sz="1400" b="1" spc="-1" dirty="0" err="1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межпоселенческая</a:t>
            </a:r>
            <a:r>
              <a:rPr lang="ru-RU" sz="1400" b="1" spc="-1" dirty="0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библиотека им. Н.М.Перовского »16.02.2020 г.  </a:t>
            </a:r>
            <a:endParaRPr lang="ru-RU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TextShape 10"/>
          <p:cNvSpPr txBox="1"/>
          <p:nvPr/>
        </p:nvSpPr>
        <p:spPr>
          <a:xfrm>
            <a:off x="288000" y="5286388"/>
            <a:ext cx="2304000" cy="10715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г. – 200 000 руб.</a:t>
            </a:r>
          </a:p>
          <a:p>
            <a:endPara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2022 г. – 170 000руб.</a:t>
            </a:r>
          </a:p>
          <a:p>
            <a:endPara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2023 г. – 170 000 руб.</a:t>
            </a:r>
          </a:p>
          <a:p>
            <a:r>
              <a:rPr lang="ru-RU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extShape 11"/>
          <p:cNvSpPr txBox="1"/>
          <p:nvPr/>
        </p:nvSpPr>
        <p:spPr>
          <a:xfrm>
            <a:off x="3096000" y="5286388"/>
            <a:ext cx="2304000" cy="8188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г. - 100 %</a:t>
            </a:r>
          </a:p>
          <a:p>
            <a:endPara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2022 г. -  100 %</a:t>
            </a:r>
          </a:p>
          <a:p>
            <a:endPara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2023 г. - 100 %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42" y="1571612"/>
            <a:ext cx="3786214" cy="25717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999360" cy="10710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 программа «Развитие культуры в Муниципальном районе «</a:t>
            </a:r>
            <a:r>
              <a:rPr lang="ru-RU" b="1" dirty="0" err="1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Курской области 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134451"/>
            <a:ext cx="48577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1071546"/>
            <a:ext cx="3786213" cy="421484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коллективов самодеятельного любительского творчества в смотрах, конкурсах, фестивалях МКУК «Железногорский РДК»:</a:t>
            </a:r>
          </a:p>
          <a:p>
            <a:endParaRPr lang="ru-RU" sz="1000" b="1" dirty="0" smtClean="0">
              <a:ln>
                <a:solidFill>
                  <a:schemeClr val="tx2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err="1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Онлайн-конкурс</a:t>
            </a:r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b="1" dirty="0" err="1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МаршПобеды</a:t>
            </a:r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» (номинация«Театр») - «Народный коллектив любительского художественного творчества» любительский театр «Зазеркалье», </a:t>
            </a:r>
            <a:r>
              <a:rPr lang="ru-RU" sz="1100" b="1" dirty="0" err="1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рук-ль</a:t>
            </a:r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О. Василенко</a:t>
            </a:r>
          </a:p>
          <a:p>
            <a:pPr algn="just"/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100" dirty="0" err="1" smtClean="0">
                <a:ln>
                  <a:solidFill>
                    <a:srgbClr val="0070C0"/>
                  </a:solidFill>
                </a:ln>
              </a:rPr>
              <a:t>нлайн-акция</a:t>
            </a:r>
            <a:r>
              <a:rPr lang="ru-RU" sz="1100" dirty="0" smtClean="0">
                <a:ln>
                  <a:solidFill>
                    <a:srgbClr val="0070C0"/>
                  </a:solidFill>
                </a:ln>
              </a:rPr>
              <a:t>  «Марафон Победы – Бессмертный полк» (г.Москва), </a:t>
            </a:r>
            <a:r>
              <a:rPr lang="ru-RU" sz="1100" dirty="0" err="1" smtClean="0">
                <a:ln>
                  <a:solidFill>
                    <a:srgbClr val="0070C0"/>
                  </a:solidFill>
                </a:ln>
              </a:rPr>
              <a:t>рук-ль</a:t>
            </a:r>
            <a:r>
              <a:rPr lang="ru-RU" sz="1100" dirty="0" smtClean="0">
                <a:ln>
                  <a:solidFill>
                    <a:srgbClr val="0070C0"/>
                  </a:solidFill>
                </a:ln>
              </a:rPr>
              <a:t> А. Трофимов</a:t>
            </a:r>
            <a:endParaRPr lang="ru-RU" sz="1100" b="1" dirty="0" smtClean="0">
              <a:ln>
                <a:solidFill>
                  <a:srgbClr val="0070C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100" dirty="0" smtClean="0">
                <a:ln>
                  <a:solidFill>
                    <a:srgbClr val="0070C0"/>
                  </a:solidFill>
                </a:ln>
              </a:rPr>
              <a:t>V</a:t>
            </a:r>
            <a:r>
              <a:rPr lang="ru-RU" sz="1100" dirty="0" smtClean="0">
                <a:ln>
                  <a:solidFill>
                    <a:srgbClr val="0070C0"/>
                  </a:solidFill>
                </a:ln>
              </a:rPr>
              <a:t> Межрегиональный фестиваль  традиционной  народной культуры»( г.Суджа) - Образцовый коллектив любительского художественного творчества  студия  декоративно-прикладного творчества «Храбрый портняжка» </a:t>
            </a:r>
            <a:r>
              <a:rPr lang="ru-RU" sz="1100" dirty="0" err="1" smtClean="0">
                <a:ln>
                  <a:solidFill>
                    <a:srgbClr val="0070C0"/>
                  </a:solidFill>
                </a:ln>
              </a:rPr>
              <a:t>рук-ль</a:t>
            </a:r>
            <a:r>
              <a:rPr lang="ru-RU" sz="1100" dirty="0" smtClean="0">
                <a:ln>
                  <a:solidFill>
                    <a:srgbClr val="0070C0"/>
                  </a:solidFill>
                </a:ln>
              </a:rPr>
              <a:t>  Н. Скрипка</a:t>
            </a:r>
            <a:r>
              <a:rPr lang="ru-RU" sz="1100" b="1" dirty="0" smtClean="0">
                <a:ln>
                  <a:solidFill>
                    <a:srgbClr val="0070C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n>
                  <a:solidFill>
                    <a:srgbClr val="0070C0"/>
                  </a:solidFill>
                </a:ln>
              </a:rPr>
              <a:t>Областном фестивале казачьей культуры (очный)  «Курский край – казачий край» - «Народный коллектив любительского художественного творчества»  ансамбль  народной песни «Коробейники» - </a:t>
            </a:r>
            <a:r>
              <a:rPr lang="ru-RU" sz="1100" dirty="0" err="1" smtClean="0">
                <a:ln>
                  <a:solidFill>
                    <a:srgbClr val="0070C0"/>
                  </a:solidFill>
                </a:ln>
              </a:rPr>
              <a:t>рук-ль</a:t>
            </a:r>
            <a:r>
              <a:rPr lang="ru-RU" sz="1100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sz="1100" dirty="0" err="1" smtClean="0">
                <a:ln>
                  <a:solidFill>
                    <a:srgbClr val="0070C0"/>
                  </a:solidFill>
                </a:ln>
              </a:rPr>
              <a:t>Ю.Хаиров</a:t>
            </a:r>
            <a:r>
              <a:rPr lang="ru-RU" sz="1100" b="1" dirty="0" smtClean="0">
                <a:ln>
                  <a:solidFill>
                    <a:srgbClr val="0070C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Международном фестивале фольклорных коллективов «</a:t>
            </a:r>
            <a:r>
              <a:rPr lang="ru-RU" sz="1100" b="1" dirty="0" err="1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Деснянский</a:t>
            </a:r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хоровод»-народный коллектив народной песни и фольклора «Жизнь продолжается», </a:t>
            </a:r>
            <a:r>
              <a:rPr lang="ru-RU" sz="1100" b="1" dirty="0" err="1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рук-ль</a:t>
            </a:r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Токолова</a:t>
            </a:r>
            <a:r>
              <a:rPr lang="ru-RU" sz="1100" b="1" dirty="0" smtClean="0">
                <a:ln>
                  <a:solidFill>
                    <a:schemeClr val="accent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Л.И. </a:t>
            </a:r>
            <a:endParaRPr lang="ru-RU" sz="1000" b="1" dirty="0" smtClean="0">
              <a:ln>
                <a:solidFill>
                  <a:schemeClr val="accent1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2863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база:</a:t>
            </a:r>
          </a:p>
          <a:p>
            <a:r>
              <a:rPr lang="ru-RU" sz="14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-Реконструкция кровли крыши здания МКУК «Железногорский РДК»(</a:t>
            </a:r>
            <a:r>
              <a:rPr lang="ru-RU" sz="14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п.Студенок</a:t>
            </a:r>
            <a:r>
              <a:rPr lang="ru-RU" sz="14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7 765 500руб.</a:t>
            </a:r>
          </a:p>
          <a:p>
            <a:r>
              <a:rPr lang="ru-RU" sz="14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Проектная документация на капитальный ремонт фасада здания МКУК «Железногорский РДК»(</a:t>
            </a:r>
            <a:r>
              <a:rPr lang="ru-RU" sz="1400" dirty="0" err="1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п.Студенок</a:t>
            </a:r>
            <a:r>
              <a:rPr lang="ru-RU" sz="1400" dirty="0" smtClean="0">
                <a:ln>
                  <a:solidFill>
                    <a:srgbClr val="80008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325 000 руб.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934" y="1142984"/>
            <a:ext cx="2428892" cy="191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00826" y="1142984"/>
            <a:ext cx="2214578" cy="18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071934" y="3143248"/>
            <a:ext cx="24288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«Сельская ЯРМАРКА»</a:t>
            </a:r>
            <a:endParaRPr lang="ru-RU" sz="1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3143248"/>
            <a:ext cx="2428892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«Сельская ЯРМАРКА»</a:t>
            </a:r>
            <a:endParaRPr lang="ru-RU" sz="1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UjiQVcF7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9462" y="3500438"/>
            <a:ext cx="2532802" cy="1643074"/>
          </a:xfrm>
          <a:prstGeom prst="rect">
            <a:avLst/>
          </a:prstGeom>
        </p:spPr>
      </p:pic>
      <p:pic>
        <p:nvPicPr>
          <p:cNvPr id="20" name="Рисунок 19" descr="Pa13mZtne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3" y="3500439"/>
            <a:ext cx="2245193" cy="16216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4942" y="5143512"/>
            <a:ext cx="3071834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Творческие дети ЖЕЛЕЗНОГОРЬЯ</a:t>
            </a:r>
            <a:endParaRPr lang="ru-RU" sz="1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29124" y="5572140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Возросло количество клубных формирований с </a:t>
            </a:r>
            <a:r>
              <a:rPr lang="en-US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112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(начало 201</a:t>
            </a:r>
            <a:r>
              <a:rPr lang="en-US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года) до 1</a:t>
            </a:r>
            <a:r>
              <a:rPr lang="en-US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(конец 20</a:t>
            </a:r>
            <a:r>
              <a:rPr lang="en-US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года) с числом участников </a:t>
            </a:r>
            <a:r>
              <a:rPr lang="en-US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1025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 10</a:t>
            </a:r>
            <a:r>
              <a:rPr lang="en-US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человек соответственно.</a:t>
            </a:r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на территории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и безопасности дорожного движения »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214926"/>
            <a:ext cx="2428860" cy="1643074"/>
          </a:xfrm>
          <a:prstGeom prst="rect">
            <a:avLst/>
          </a:prstGeom>
          <a:ln w="127000" cap="sq">
            <a:solidFill>
              <a:srgbClr val="99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Изображение 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18" y="3714752"/>
            <a:ext cx="2786082" cy="1714512"/>
          </a:xfrm>
          <a:prstGeom prst="rect">
            <a:avLst/>
          </a:prstGeom>
          <a:ln w="127000" cap="sq">
            <a:solidFill>
              <a:srgbClr val="00808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62184"/>
          <a:ext cx="4786314" cy="17354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5984"/>
                <a:gridCol w="843556"/>
                <a:gridCol w="828408"/>
                <a:gridCol w="828366"/>
              </a:tblGrid>
              <a:tr h="23414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9162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«Обеспечение требуемого технического состояния сети автомобильных дорог района, их пропускной способности, эффективно содействующей развитию экономики, улучшению качества жизни населения района, созданию безопасных  условий движения»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8 077 680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8 077 680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8 077 680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214950"/>
            <a:ext cx="55721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основного мероприятия будут решаться следующие задачи: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строительство (реконструкция) автомобильных дорог общего пользования местного значения вне границ населенных пунктов;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капитальный ремонт,  ремонт и содержание автомобильных дорог общего пользования местного значения вне границ населенных пунктов; 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межевание, проведение кадастровых работ в отношении земельных участков, занятых автодорогами общего пользования местного значения вне границ населенных пунктов, и в отношении автодорог общего пользования местного значения вне границ населенных пунктов, как объектов недвижимого имущества, паспортизация, инвентаризация и государственная регистрация права муниципальной собственности на эти земельные участки и автодороги.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7181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(руб.):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00108"/>
            <a:ext cx="9001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Представительного Собрания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24 декабря 2013 года № 62-3-РС, начиная с 2012 года, финансовое обеспечение дорожного хозяйства осуществляется в рамках дорожного фонда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785926"/>
            <a:ext cx="4214810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</a:t>
            </a:r>
          </a:p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дорожного фонда  </a:t>
            </a:r>
            <a:r>
              <a:rPr lang="ru-RU" sz="1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1455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дизельное топливо;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моторные масла для дизельных и (или) карбюраторных (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двигателей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автомобильный бензин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429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1785926"/>
            <a:ext cx="421481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</a:t>
            </a:r>
            <a:endParaRPr lang="ru-RU" sz="14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929190" y="2214554"/>
          <a:ext cx="4214810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7405"/>
                <a:gridCol w="2107405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8 077 680</a:t>
                      </a: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8 077 680</a:t>
                      </a: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8 077 680</a:t>
                      </a:r>
                    </a:p>
                    <a:p>
                      <a:pPr algn="ctr"/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57290" y="142852"/>
            <a:ext cx="7572428" cy="857256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dmin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214422"/>
            <a:ext cx="2714612" cy="173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B5C147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642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Уставом муниципального образования «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к органам местного самоуправления относятся:</a:t>
            </a:r>
          </a:p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Представительное Собрание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Администрация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финансов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образования, по делам молодежи, по физической культуры и спорту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культуры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социальной защиты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429240"/>
            <a:ext cx="4572032" cy="1428760"/>
          </a:xfrm>
          <a:prstGeom prst="roundRect">
            <a:avLst/>
          </a:prstGeom>
          <a:solidFill>
            <a:srgbClr val="36D2D2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планировании расходов бюджета по лицам, замещающим муниципальные должности, муниципальным служащим органов местного самоуправления индексация заработной платы в 2021 году и плановом периоде 2022-2023 годов не предусмотрена.</a:t>
            </a:r>
            <a:endParaRPr lang="ru-RU" sz="14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500414"/>
            <a:ext cx="3357554" cy="335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формирования расходов на содержание органов местного самоуправления муниципального образования «</a:t>
            </a:r>
            <a:r>
              <a:rPr lang="ru-RU" sz="1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устанавливаются постановлением Администрации Курской области. </a:t>
            </a:r>
          </a:p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2021 год штатная численность органов местного самоуправления установлена в количестве 66 штатных единиц, из них 66 штатные единицы – муниципальные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служащие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14282" y="3143248"/>
          <a:ext cx="528641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357298"/>
            <a:ext cx="56435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  <a:p>
            <a:pPr algn="ctr"/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285992"/>
            <a:ext cx="557213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отчету об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</a:t>
            </a:r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endParaRPr lang="ru-RU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1071570" cy="7143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га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85992"/>
            <a:ext cx="1071570" cy="10001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00636"/>
            <a:ext cx="6715140" cy="1857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дате и месте проведения публичных слушаний размещается в районных официальных средствах массовой информации. Проекты обсуждаемых документов публикуются на сайте  Администрации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http://zhel.rkursk.ru/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v__TxdmIcL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08" y="5000636"/>
            <a:ext cx="2428892" cy="1857364"/>
          </a:xfrm>
          <a:prstGeom prst="roundRect">
            <a:avLst>
              <a:gd name="adj" fmla="val 16667"/>
            </a:avLst>
          </a:prstGeom>
          <a:ln>
            <a:solidFill>
              <a:srgbClr val="0F511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YTDrEmyXo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2285992"/>
            <a:ext cx="150016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epositphotos_33075905-Multicolored-people-sitting-at-a-round-ta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357298"/>
            <a:ext cx="142872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2 17"/>
          <p:cNvSpPr/>
          <p:nvPr/>
        </p:nvSpPr>
        <p:spPr>
          <a:xfrm>
            <a:off x="1928794" y="3500438"/>
            <a:ext cx="7215206" cy="1357322"/>
          </a:xfrm>
          <a:prstGeom prst="borderCallout2">
            <a:avLst>
              <a:gd name="adj1" fmla="val 48601"/>
              <a:gd name="adj2" fmla="val 437"/>
              <a:gd name="adj3" fmla="val 43867"/>
              <a:gd name="adj4" fmla="val -6078"/>
              <a:gd name="adj5" fmla="val 63368"/>
              <a:gd name="adj6" fmla="val -94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публичных слушаний: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Достижение разумного баланса между возможностями бюджета и потребностями в расходах;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Развитие гласности и прозрачности бюджета;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Вовлечение населения в процесс формирования бюджета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rPr>
              <a:t>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</a:endParaRPr>
          </a:p>
        </p:txBody>
      </p:sp>
      <p:pic>
        <p:nvPicPr>
          <p:cNvPr id="19" name="Рисунок 18" descr="rash-272x27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500438"/>
            <a:ext cx="128585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00166" y="214290"/>
            <a:ext cx="7286676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ФИНАНСОВАЯ ПОМОЩЬ БЮДЖЕТАМ ПОСЕЛЕНИЙ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мощь-малому-бизнес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142984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071546"/>
            <a:ext cx="5715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районного бюджета бюджетам поселений, входящих в состав муниципального района, предоставляется в форме дотаций на выравнивание бюджетной обеспеченности в соответствии с муниципальными правовыми актами, принимаемыми в соответствии с требованиями Бюджетного кодекса Российской Федерации и законодательства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2928934"/>
          <a:ext cx="8929718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71612"/>
            <a:ext cx="46934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2021 году и плановом периоде 2022 и 2023 годов муниципальные гарантии муниципальным образованиям и юридическим лицам Железногорского района Курской области предоставлять не планируется.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Железногорского района на 2021 год в сумме 75 196 974 рубля, на 2022 в сумме 76 463 061 рубль, на 2023 годов в сумме 77 886 343 рубля. Верхний предел муниципального внутреннего долга Железногорского района Курской области по состоянию 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запланирован в сумме 0  рублей, на 1 января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рублей, на 1 января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 что соответствует нормам бюджетного законодательства.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2e4235df80037af28db3965943722fe.jp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142984"/>
            <a:ext cx="4000496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в доступной для широкого круга пользователей форме раскрывает информацию об особенностях формирования бюджета на предстоящий период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11" name="Рисунок 10" descr="Admin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928802"/>
            <a:ext cx="7572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финансов Администрации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+7(47148)25966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uprfin_raion@mail.ru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Размещено на сайте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 zhel.rkursk.ru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928802"/>
            <a:ext cx="2286016" cy="112871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071802" y="857232"/>
            <a:ext cx="4714908" cy="1071570"/>
          </a:xfrm>
          <a:prstGeom prst="borderCallout1">
            <a:avLst>
              <a:gd name="adj1" fmla="val 20611"/>
              <a:gd name="adj2" fmla="val -280"/>
              <a:gd name="adj3" fmla="val 104276"/>
              <a:gd name="adj4" fmla="val -295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местного самоуправления (местный уровень)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3000364" y="2428868"/>
            <a:ext cx="4714908" cy="1214446"/>
          </a:xfrm>
          <a:prstGeom prst="borderCallout1">
            <a:avLst>
              <a:gd name="adj1" fmla="val 79178"/>
              <a:gd name="adj2" fmla="val 532"/>
              <a:gd name="adj3" fmla="val 44615"/>
              <a:gd name="adj4" fmla="val -263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главный финансовый документ района, утверждаемый Представительным собранием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_13849158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2428868"/>
            <a:ext cx="1428728" cy="1214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857232"/>
            <a:ext cx="1428728" cy="10715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571472" y="6072206"/>
            <a:ext cx="8572528" cy="785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утверждается на 2021 год и плановый период 2022 и 2023 годов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восклицательный зна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2206"/>
            <a:ext cx="571472" cy="785794"/>
          </a:xfrm>
          <a:prstGeom prst="rect">
            <a:avLst/>
          </a:prstGeom>
        </p:spPr>
      </p:pic>
      <p:sp>
        <p:nvSpPr>
          <p:cNvPr id="12" name="Выноска 1 11"/>
          <p:cNvSpPr/>
          <p:nvPr/>
        </p:nvSpPr>
        <p:spPr>
          <a:xfrm>
            <a:off x="3000364" y="4071942"/>
            <a:ext cx="4714908" cy="642942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юридическую силу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3000364" y="4929198"/>
            <a:ext cx="4714908" cy="612648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организует его исполнение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13488" y="4143380"/>
            <a:ext cx="2143934" cy="7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m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071942"/>
            <a:ext cx="1428728" cy="64294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Рисунок 27" descr="Adm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4929198"/>
            <a:ext cx="1428728" cy="596272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– РАСХОДЫ  = ДЕФИЦИТ (ПРОФИЦИТ)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465637" y="203516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65637" y="2535231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465637" y="310673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65637" y="367823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65637" y="546418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65637" y="4249743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65637" y="474980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100" y="1928802"/>
            <a:ext cx="282045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(расходы больше доходов)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1928802"/>
            <a:ext cx="277409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0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(доходы больше расходов)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14310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78657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000100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214678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4500570"/>
            <a:ext cx="1785950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из бюджета вышестоящего уровня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0298" y="4500570"/>
            <a:ext cx="1857388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57752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 доходов над расходами принимается решение как их использовать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858016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7752" y="4500570"/>
            <a:ext cx="4071966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как источник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4429124" y="4714884"/>
            <a:ext cx="357190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6000768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= РАСХОДЫ       СБАЛАНСИРОВАННЫЙ БЮДЖЕТ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428992" y="6000768"/>
            <a:ext cx="428628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0"/>
            <a:ext cx="185735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97676" y="928670"/>
            <a:ext cx="7646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30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221454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1643050"/>
            <a:ext cx="214314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rot="5400000">
            <a:off x="4536281" y="2321711"/>
            <a:ext cx="35719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966857" y="-609194"/>
            <a:ext cx="34668" cy="62536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679158" y="2678504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 установленных НК РФ: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Единый налог на вмененный доход;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3571900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 от уплаты других пошлин и сборов, установленных законодательством РФ, а также штрафов за нарушение законодательства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использования имущества;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продажи материальных и нематериальных активов;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неналоговые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64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на безвозмездной и безвозвратной основе из бюджетов других уровней</a:t>
            </a:r>
          </a:p>
          <a:p>
            <a:pPr algn="ctr"/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Субвенции;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 (спонсорские поступления от организаций, граждан)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537472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895058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15248</TotalTime>
  <Words>7444</Words>
  <PresentationFormat>Экран (4:3)</PresentationFormat>
  <Paragraphs>958</Paragraphs>
  <Slides>62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Тест</cp:lastModifiedBy>
  <cp:revision>728</cp:revision>
  <dcterms:created xsi:type="dcterms:W3CDTF">2015-12-20T07:37:31Z</dcterms:created>
  <dcterms:modified xsi:type="dcterms:W3CDTF">2020-11-18T08:38:49Z</dcterms:modified>
</cp:coreProperties>
</file>