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73" r:id="rId4"/>
    <p:sldId id="274" r:id="rId5"/>
    <p:sldId id="275" r:id="rId6"/>
    <p:sldId id="271" r:id="rId7"/>
    <p:sldId id="272" r:id="rId8"/>
    <p:sldId id="268" r:id="rId9"/>
    <p:sldId id="270" r:id="rId10"/>
    <p:sldId id="269" r:id="rId11"/>
    <p:sldId id="267" r:id="rId12"/>
    <p:sldId id="261" r:id="rId13"/>
    <p:sldId id="262" r:id="rId14"/>
    <p:sldId id="263" r:id="rId15"/>
    <p:sldId id="264" r:id="rId16"/>
    <p:sldId id="265" r:id="rId17"/>
    <p:sldId id="266" r:id="rId18"/>
    <p:sldId id="302" r:id="rId19"/>
    <p:sldId id="303" r:id="rId20"/>
    <p:sldId id="364" r:id="rId21"/>
    <p:sldId id="278" r:id="rId22"/>
    <p:sldId id="276" r:id="rId23"/>
    <p:sldId id="280" r:id="rId24"/>
    <p:sldId id="371" r:id="rId25"/>
    <p:sldId id="372" r:id="rId26"/>
    <p:sldId id="281" r:id="rId27"/>
    <p:sldId id="282" r:id="rId28"/>
    <p:sldId id="279" r:id="rId29"/>
    <p:sldId id="373" r:id="rId30"/>
    <p:sldId id="374" r:id="rId31"/>
    <p:sldId id="287" r:id="rId32"/>
    <p:sldId id="344" r:id="rId33"/>
    <p:sldId id="345" r:id="rId34"/>
    <p:sldId id="292" r:id="rId35"/>
    <p:sldId id="293" r:id="rId36"/>
    <p:sldId id="329" r:id="rId37"/>
    <p:sldId id="298" r:id="rId38"/>
    <p:sldId id="304" r:id="rId39"/>
    <p:sldId id="290" r:id="rId40"/>
    <p:sldId id="288" r:id="rId41"/>
    <p:sldId id="340" r:id="rId42"/>
    <p:sldId id="341" r:id="rId43"/>
    <p:sldId id="332" r:id="rId44"/>
    <p:sldId id="333" r:id="rId45"/>
    <p:sldId id="366" r:id="rId46"/>
    <p:sldId id="375" r:id="rId47"/>
    <p:sldId id="376" r:id="rId48"/>
    <p:sldId id="357" r:id="rId49"/>
    <p:sldId id="369" r:id="rId50"/>
    <p:sldId id="377" r:id="rId51"/>
    <p:sldId id="378" r:id="rId52"/>
    <p:sldId id="360" r:id="rId53"/>
    <p:sldId id="305" r:id="rId54"/>
    <p:sldId id="306" r:id="rId55"/>
    <p:sldId id="307" r:id="rId56"/>
    <p:sldId id="29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11F"/>
    <a:srgbClr val="390FB1"/>
    <a:srgbClr val="990033"/>
    <a:srgbClr val="009999"/>
    <a:srgbClr val="00CC99"/>
    <a:srgbClr val="660066"/>
    <a:srgbClr val="3399FF"/>
    <a:srgbClr val="19874D"/>
    <a:srgbClr val="00808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2627" autoAdjust="0"/>
  </p:normalViewPr>
  <p:slideViewPr>
    <p:cSldViewPr>
      <p:cViewPr>
        <p:scale>
          <a:sx n="70" d="100"/>
          <a:sy n="70" d="100"/>
        </p:scale>
        <p:origin x="-48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88;&#1072;&#1089;&#1093;&#1086;&#1076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%20&#1073;&#1102;&#1076;&#1078;&#1077;&#1090;&#1091;%20&#1076;&#1083;&#1103;%20&#1075;&#1088;.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0;%20&#1073;&#1102;&#1076;&#1078;&#1077;&#1090;&#1091;%20&#1076;&#1083;&#1103;%20&#1075;&#1088;.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>
        <c:manualLayout>
          <c:layoutTarget val="inner"/>
          <c:xMode val="edge"/>
          <c:yMode val="edge"/>
          <c:x val="7.6720308398950096E-2"/>
          <c:y val="0.30735162401575011"/>
          <c:w val="0.84443077427821522"/>
          <c:h val="0.537411417322834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тыс. руб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на 01.10.2019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369416.7</c:v>
                </c:pt>
                <c:pt idx="1">
                  <c:v>392744.9</c:v>
                </c:pt>
                <c:pt idx="2">
                  <c:v>290624.40000000002</c:v>
                </c:pt>
              </c:numCache>
            </c:numRef>
          </c:val>
        </c:ser>
        <c:dLbls>
          <c:showVal val="1"/>
        </c:dLbls>
        <c:shape val="cylinder"/>
        <c:axId val="65325312"/>
        <c:axId val="67056000"/>
        <c:axId val="0"/>
      </c:bar3DChart>
      <c:catAx>
        <c:axId val="65325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056000"/>
        <c:crosses val="autoZero"/>
        <c:auto val="1"/>
        <c:lblAlgn val="ctr"/>
        <c:lblOffset val="100"/>
      </c:catAx>
      <c:valAx>
        <c:axId val="67056000"/>
        <c:scaling>
          <c:orientation val="minMax"/>
        </c:scaling>
        <c:delete val="1"/>
        <c:axPos val="l"/>
        <c:majorGridlines/>
        <c:numFmt formatCode="#,##0.0" sourceLinked="1"/>
        <c:tickLblPos val="nextTo"/>
        <c:crossAx val="6532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531774934383639"/>
          <c:y val="0.11501525590551293"/>
          <c:w val="0.3086172625213473"/>
          <c:h val="9.5922338251351227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rgbClr val="92D050"/>
    </a:solidFill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70204909223208E-2"/>
          <c:y val="4.0104948554361287E-2"/>
          <c:w val="0.6194743480301278"/>
          <c:h val="0.9322317301072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 formatCode="0.0%">
                  <c:v>0.14300000000000004</c:v>
                </c:pt>
                <c:pt idx="1">
                  <c:v>1.0000000000000018E-4</c:v>
                </c:pt>
                <c:pt idx="2" formatCode="0.0%">
                  <c:v>2.1000000000000012E-2</c:v>
                </c:pt>
                <c:pt idx="3">
                  <c:v>2.0000000000000039E-4</c:v>
                </c:pt>
                <c:pt idx="4" formatCode="0.0%">
                  <c:v>0.60300000000000065</c:v>
                </c:pt>
                <c:pt idx="5" formatCode="0.0%">
                  <c:v>0.10600000000000002</c:v>
                </c:pt>
                <c:pt idx="6" formatCode="0.0%">
                  <c:v>3.000000000000004E-3</c:v>
                </c:pt>
                <c:pt idx="7" formatCode="0.0%">
                  <c:v>7.1999999999999995E-2</c:v>
                </c:pt>
                <c:pt idx="8">
                  <c:v>3.0000000000000052E-4</c:v>
                </c:pt>
                <c:pt idx="9" formatCode="0.0%">
                  <c:v>7.000000000000008E-3</c:v>
                </c:pt>
                <c:pt idx="10" formatCode="0.0%">
                  <c:v>1.9000000000000027E-2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48185388681391"/>
          <c:y val="7.51695686027406E-2"/>
          <c:w val="0.32947866135907616"/>
          <c:h val="0.82568574918384885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5408333333333443"/>
          <c:y val="2.662037037037053E-2"/>
          <c:w val="0.48169444444444448"/>
          <c:h val="0.80337962962962961"/>
        </c:manualLayout>
      </c:layout>
      <c:barChart>
        <c:barDir val="col"/>
        <c:grouping val="clustered"/>
        <c:ser>
          <c:idx val="0"/>
          <c:order val="0"/>
          <c:tx>
            <c:strRef>
              <c:f>Лист10!$A$2</c:f>
              <c:strCache>
                <c:ptCount val="1"/>
                <c:pt idx="0">
                  <c:v>расходы бюджета, всего</c:v>
                </c:pt>
              </c:strCache>
            </c:strRef>
          </c:tx>
          <c:spPr>
            <a:solidFill>
              <a:srgbClr val="00CC0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Лист10!$B$2:$D$2</c:f>
              <c:numCache>
                <c:formatCode>General</c:formatCode>
                <c:ptCount val="3"/>
                <c:pt idx="0">
                  <c:v>383.5</c:v>
                </c:pt>
                <c:pt idx="1">
                  <c:v>390.1</c:v>
                </c:pt>
                <c:pt idx="2">
                  <c:v>403.3</c:v>
                </c:pt>
              </c:numCache>
            </c:numRef>
          </c:val>
        </c:ser>
        <c:ser>
          <c:idx val="1"/>
          <c:order val="1"/>
          <c:tx>
            <c:strRef>
              <c:f>Лист10!$A$3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5462668816040593E-17"/>
                  <c:y val="0.20370370370370369"/>
                </c:manualLayout>
              </c:layout>
              <c:showVal val="1"/>
            </c:dLbl>
            <c:dLbl>
              <c:idx val="1"/>
              <c:layout>
                <c:manualLayout>
                  <c:x val="-2.5251394088707602E-3"/>
                  <c:y val="0.16996089849473217"/>
                </c:manualLayout>
              </c:layout>
              <c:showVal val="1"/>
            </c:dLbl>
            <c:dLbl>
              <c:idx val="2"/>
              <c:layout>
                <c:manualLayout>
                  <c:x val="7.3735903224410801E-3"/>
                  <c:y val="0.19352004794626371"/>
                </c:manualLayout>
              </c:layout>
              <c:showVal val="1"/>
            </c:dLbl>
            <c:dLbl>
              <c:idx val="3"/>
              <c:layout>
                <c:manualLayout>
                  <c:x val="2.7777777777778143E-3"/>
                  <c:y val="0.439814814814819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Лист10!$B$1:$D$1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Лист10!$B$3:$D$3</c:f>
              <c:numCache>
                <c:formatCode>General</c:formatCode>
                <c:ptCount val="3"/>
                <c:pt idx="0">
                  <c:v>313.8</c:v>
                </c:pt>
                <c:pt idx="1">
                  <c:v>310.2</c:v>
                </c:pt>
                <c:pt idx="2">
                  <c:v>312.5</c:v>
                </c:pt>
              </c:numCache>
            </c:numRef>
          </c:val>
        </c:ser>
        <c:axId val="68813184"/>
        <c:axId val="68814720"/>
      </c:barChart>
      <c:lineChart>
        <c:grouping val="standard"/>
        <c:ser>
          <c:idx val="2"/>
          <c:order val="2"/>
          <c:tx>
            <c:strRef>
              <c:f>Лист10!$A$4</c:f>
              <c:strCache>
                <c:ptCount val="1"/>
                <c:pt idx="0">
                  <c:v>удельный вес в общем объеме расходов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8.0807515226171966E-3"/>
                  <c:y val="-4.6090212388261054E-2"/>
                </c:manualLayout>
              </c:layout>
              <c:showVal val="1"/>
            </c:dLbl>
            <c:dLbl>
              <c:idx val="1"/>
              <c:layout>
                <c:manualLayout>
                  <c:x val="-4.8484509135703182E-3"/>
                  <c:y val="-3.6213738305062255E-2"/>
                </c:manualLayout>
              </c:layout>
              <c:showVal val="1"/>
            </c:dLbl>
            <c:dLbl>
              <c:idx val="2"/>
              <c:layout>
                <c:manualLayout>
                  <c:x val="-1.1313052131664079E-2"/>
                  <c:y val="-3.6213738305062255E-2"/>
                </c:manualLayout>
              </c:layout>
              <c:showVal val="1"/>
            </c:dLbl>
            <c:showVal val="1"/>
          </c:dLbls>
          <c:cat>
            <c:strRef>
              <c:f>Лист10!$B$1:$D$1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Лист10!$B$4:$D$4</c:f>
              <c:numCache>
                <c:formatCode>0.00</c:formatCode>
                <c:ptCount val="3"/>
                <c:pt idx="0">
                  <c:v>81.825293350717104</c:v>
                </c:pt>
                <c:pt idx="1">
                  <c:v>79.518072289156578</c:v>
                </c:pt>
                <c:pt idx="2">
                  <c:v>77.485742623357282</c:v>
                </c:pt>
              </c:numCache>
            </c:numRef>
          </c:val>
        </c:ser>
        <c:marker val="1"/>
        <c:axId val="68813184"/>
        <c:axId val="68814720"/>
      </c:lineChart>
      <c:catAx>
        <c:axId val="68813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814720"/>
        <c:crosses val="autoZero"/>
        <c:auto val="1"/>
        <c:lblAlgn val="ctr"/>
        <c:lblOffset val="100"/>
      </c:catAx>
      <c:valAx>
        <c:axId val="68814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млн.руб.</a:t>
                </a:r>
              </a:p>
            </c:rich>
          </c:tx>
          <c:layout>
            <c:manualLayout>
              <c:xMode val="edge"/>
              <c:yMode val="edge"/>
              <c:x val="3.0555555555555582E-2"/>
              <c:y val="0.3974074074074101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81318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2020 </a:t>
            </a:r>
            <a:r>
              <a:rPr lang="ru-RU" dirty="0"/>
              <a:t>год 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[расходы.xlsx]Лист11!$B$1</c:f>
              <c:strCache>
                <c:ptCount val="1"/>
                <c:pt idx="0">
                  <c:v>2017 год 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8,3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rot="0"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[расходы.xlsx]Лист11!$A$2:$A$4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[расходы.xlsx]Лист11!$B$2:$B$4</c:f>
              <c:numCache>
                <c:formatCode>0.0%</c:formatCode>
                <c:ptCount val="3"/>
                <c:pt idx="0">
                  <c:v>0.79100000000000004</c:v>
                </c:pt>
                <c:pt idx="1">
                  <c:v>0.11</c:v>
                </c:pt>
                <c:pt idx="2">
                  <c:v>9.9000000000000046E-2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[расходы.xlsx]Лист11!$D$1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[расходы.xlsx]Лист11!$A$2:$A$4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[расходы.xlsx]Лист11!$D$2:$D$4</c:f>
              <c:numCache>
                <c:formatCode>0%</c:formatCode>
                <c:ptCount val="3"/>
                <c:pt idx="0" formatCode="0.0%">
                  <c:v>0.79100000000000004</c:v>
                </c:pt>
                <c:pt idx="1">
                  <c:v>0.11</c:v>
                </c:pt>
                <c:pt idx="2">
                  <c:v>9.9000000000000046E-2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Лист11!$C$1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7,6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Лист11!$A$2:$A$4</c:f>
              <c:strCache>
                <c:ptCount val="3"/>
                <c:pt idx="0">
                  <c:v>образование</c:v>
                </c:pt>
                <c:pt idx="1">
                  <c:v>культура </c:v>
                </c:pt>
                <c:pt idx="2">
                  <c:v>социальная политика</c:v>
                </c:pt>
              </c:strCache>
            </c:strRef>
          </c:cat>
          <c:val>
            <c:numRef>
              <c:f>Лист11!$C$2:$C$4</c:f>
              <c:numCache>
                <c:formatCode>0.0%</c:formatCode>
                <c:ptCount val="3"/>
                <c:pt idx="0">
                  <c:v>0.78800000000000003</c:v>
                </c:pt>
                <c:pt idx="1">
                  <c:v>0.112</c:v>
                </c:pt>
                <c:pt idx="2" formatCode="0%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7030A0"/>
                </a:solidFill>
              </a:ln>
              <a:solidFill>
                <a:srgbClr val="7030A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Прогноз по подписке </a:t>
            </a:r>
            <a:r>
              <a:rPr lang="ru-RU" dirty="0"/>
              <a:t>и </a:t>
            </a:r>
            <a:r>
              <a:rPr lang="ru-RU" dirty="0" smtClean="0"/>
              <a:t>приобретению </a:t>
            </a:r>
            <a:r>
              <a:rPr lang="ru-RU" dirty="0"/>
              <a:t>книжного фонда</a:t>
            </a:r>
          </a:p>
        </c:rich>
      </c:tx>
      <c:layout>
        <c:manualLayout>
          <c:xMode val="edge"/>
          <c:yMode val="edge"/>
          <c:x val="0.1163459605150302"/>
          <c:y val="3.921560554658940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Лист1!$F$6</c:f>
              <c:strCache>
                <c:ptCount val="1"/>
                <c:pt idx="0">
                  <c:v>Подписка и приобретение книжного фонда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Лист1!$E$7:$E$9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Лист1!$F$7:$F$9</c:f>
              <c:numCache>
                <c:formatCode>0</c:formatCode>
                <c:ptCount val="3"/>
                <c:pt idx="0">
                  <c:v>267000</c:v>
                </c:pt>
                <c:pt idx="1">
                  <c:v>269000</c:v>
                </c:pt>
                <c:pt idx="2">
                  <c:v>271000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Прогноз посещения </a:t>
            </a:r>
            <a:r>
              <a:rPr lang="ru-RU" dirty="0"/>
              <a:t>библиотек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Лист1!$E$24</c:f>
              <c:strCache>
                <c:ptCount val="1"/>
                <c:pt idx="0">
                  <c:v>Число посещений библиотек</c:v>
                </c:pt>
              </c:strCache>
            </c:strRef>
          </c:tx>
          <c:cat>
            <c:strRef>
              <c:f>Лист1!$D$25:$D$27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Лист1!$E$25:$E$27</c:f>
              <c:numCache>
                <c:formatCode>0</c:formatCode>
                <c:ptCount val="3"/>
                <c:pt idx="0">
                  <c:v>85800</c:v>
                </c:pt>
                <c:pt idx="1">
                  <c:v>87470</c:v>
                </c:pt>
                <c:pt idx="2">
                  <c:v>89130</c:v>
                </c:pt>
              </c:numCache>
            </c:numRef>
          </c:val>
        </c:ser>
        <c:shape val="box"/>
        <c:axId val="69075712"/>
        <c:axId val="69077248"/>
        <c:axId val="0"/>
      </c:bar3DChart>
      <c:catAx>
        <c:axId val="69075712"/>
        <c:scaling>
          <c:orientation val="minMax"/>
        </c:scaling>
        <c:axPos val="b"/>
        <c:tickLblPos val="nextTo"/>
        <c:crossAx val="69077248"/>
        <c:crosses val="autoZero"/>
        <c:auto val="1"/>
        <c:lblAlgn val="ctr"/>
        <c:lblOffset val="100"/>
      </c:catAx>
      <c:valAx>
        <c:axId val="69077248"/>
        <c:scaling>
          <c:orientation val="minMax"/>
        </c:scaling>
        <c:axPos val="l"/>
        <c:majorGridlines/>
        <c:numFmt formatCode="0" sourceLinked="1"/>
        <c:tickLblPos val="nextTo"/>
        <c:crossAx val="690757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Лист13!$A$2</c:f>
              <c:strCache>
                <c:ptCount val="1"/>
                <c:pt idx="0">
                  <c:v>расходы на содержание органов местного самоуправления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4 180,5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4 180,5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4 180,5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Лист13!$B$1:$E$1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Лист13!$B$2:$E$2</c:f>
              <c:numCache>
                <c:formatCode>General</c:formatCode>
                <c:ptCount val="4"/>
                <c:pt idx="0">
                  <c:v>22978.3</c:v>
                </c:pt>
                <c:pt idx="1">
                  <c:v>22978.3</c:v>
                </c:pt>
                <c:pt idx="2">
                  <c:v>22978.3</c:v>
                </c:pt>
                <c:pt idx="3">
                  <c:v>22978.3</c:v>
                </c:pt>
              </c:numCache>
            </c:numRef>
          </c:val>
        </c:ser>
        <c:shape val="box"/>
        <c:axId val="69259264"/>
        <c:axId val="69260800"/>
        <c:axId val="68985728"/>
      </c:bar3DChart>
      <c:catAx>
        <c:axId val="69259264"/>
        <c:scaling>
          <c:orientation val="minMax"/>
        </c:scaling>
        <c:axPos val="b"/>
        <c:tickLblPos val="nextTo"/>
        <c:crossAx val="69260800"/>
        <c:crosses val="autoZero"/>
        <c:auto val="1"/>
        <c:lblAlgn val="ctr"/>
        <c:lblOffset val="100"/>
      </c:catAx>
      <c:valAx>
        <c:axId val="69260800"/>
        <c:scaling>
          <c:orientation val="minMax"/>
        </c:scaling>
        <c:axPos val="l"/>
        <c:majorGridlines/>
        <c:numFmt formatCode="General" sourceLinked="1"/>
        <c:tickLblPos val="nextTo"/>
        <c:crossAx val="69259264"/>
        <c:crosses val="autoZero"/>
        <c:crossBetween val="between"/>
      </c:valAx>
      <c:serAx>
        <c:axId val="68985728"/>
        <c:scaling>
          <c:orientation val="minMax"/>
        </c:scaling>
        <c:delete val="1"/>
        <c:axPos val="b"/>
        <c:tickLblPos val="nextTo"/>
        <c:crossAx val="69260800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Лист14!$B$2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showVal val="1"/>
          </c:dLbls>
          <c:cat>
            <c:strRef>
              <c:f>Лист14!$C$1:$F$1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</c:strCache>
            </c:strRef>
          </c:cat>
          <c:val>
            <c:numRef>
              <c:f>Лист14!$C$2:$F$2</c:f>
              <c:numCache>
                <c:formatCode>0.0</c:formatCode>
                <c:ptCount val="4"/>
                <c:pt idx="0">
                  <c:v>6211337</c:v>
                </c:pt>
                <c:pt idx="1">
                  <c:v>9405625</c:v>
                </c:pt>
                <c:pt idx="2">
                  <c:v>7524500</c:v>
                </c:pt>
                <c:pt idx="3">
                  <c:v>7524500</c:v>
                </c:pt>
              </c:numCache>
            </c:numRef>
          </c:val>
        </c:ser>
        <c:shape val="cone"/>
        <c:axId val="69311488"/>
        <c:axId val="69317376"/>
        <c:axId val="0"/>
      </c:bar3DChart>
      <c:catAx>
        <c:axId val="69311488"/>
        <c:scaling>
          <c:orientation val="minMax"/>
        </c:scaling>
        <c:axPos val="b"/>
        <c:tickLblPos val="nextTo"/>
        <c:crossAx val="69317376"/>
        <c:crosses val="autoZero"/>
        <c:auto val="1"/>
        <c:lblAlgn val="ctr"/>
        <c:lblOffset val="100"/>
      </c:catAx>
      <c:valAx>
        <c:axId val="69317376"/>
        <c:scaling>
          <c:orientation val="minMax"/>
        </c:scaling>
        <c:axPos val="l"/>
        <c:majorGridlines/>
        <c:numFmt formatCode="0.0" sourceLinked="1"/>
        <c:tickLblPos val="nextTo"/>
        <c:crossAx val="6931148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дох.расх.!$A$9</c:f>
              <c:strCache>
                <c:ptCount val="1"/>
                <c:pt idx="0">
                  <c:v>Источники, тыс.руб.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9444444444444445E-2"/>
                  <c:y val="-2.7777777777778206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1.8518518518518583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3148512685914498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дох.расх.!$B$8:$D$8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на 01.10.2019</c:v>
                </c:pt>
              </c:strCache>
            </c:strRef>
          </c:cat>
          <c:val>
            <c:numRef>
              <c:f>дох.расх.!$B$9:$D$9</c:f>
              <c:numCache>
                <c:formatCode>#,##0.0</c:formatCode>
                <c:ptCount val="3"/>
                <c:pt idx="0">
                  <c:v>9429.5</c:v>
                </c:pt>
                <c:pt idx="1">
                  <c:v>18665.2</c:v>
                </c:pt>
                <c:pt idx="2">
                  <c:v>18386.599999999948</c:v>
                </c:pt>
              </c:numCache>
            </c:numRef>
          </c:val>
        </c:ser>
        <c:shape val="box"/>
        <c:axId val="67154688"/>
        <c:axId val="67156224"/>
        <c:axId val="0"/>
      </c:bar3DChart>
      <c:catAx>
        <c:axId val="6715468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156224"/>
        <c:crosses val="autoZero"/>
        <c:auto val="1"/>
        <c:lblAlgn val="ctr"/>
        <c:lblOffset val="100"/>
      </c:catAx>
      <c:valAx>
        <c:axId val="67156224"/>
        <c:scaling>
          <c:orientation val="minMax"/>
        </c:scaling>
        <c:delete val="1"/>
        <c:axPos val="l"/>
        <c:numFmt formatCode="#,##0.0" sourceLinked="1"/>
        <c:tickLblPos val="nextTo"/>
        <c:crossAx val="67154688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дох.расх.!$A$6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дох.расх.!$B$5:$D$5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на 01.10.2019</c:v>
                </c:pt>
              </c:strCache>
            </c:strRef>
          </c:cat>
          <c:val>
            <c:numRef>
              <c:f>дох.расх.!$B$6:$D$6</c:f>
              <c:numCache>
                <c:formatCode>#,##0.0</c:formatCode>
                <c:ptCount val="3"/>
                <c:pt idx="0">
                  <c:v>359987.20000000001</c:v>
                </c:pt>
                <c:pt idx="1">
                  <c:v>411410.1</c:v>
                </c:pt>
                <c:pt idx="2">
                  <c:v>272237.7</c:v>
                </c:pt>
              </c:numCache>
            </c:numRef>
          </c:val>
        </c:ser>
        <c:shape val="box"/>
        <c:axId val="67721856"/>
        <c:axId val="67727744"/>
        <c:axId val="0"/>
      </c:bar3DChart>
      <c:catAx>
        <c:axId val="6772185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727744"/>
        <c:crosses val="autoZero"/>
        <c:auto val="1"/>
        <c:lblAlgn val="ctr"/>
        <c:lblOffset val="100"/>
      </c:catAx>
      <c:valAx>
        <c:axId val="67727744"/>
        <c:scaling>
          <c:orientation val="minMax"/>
        </c:scaling>
        <c:delete val="1"/>
        <c:axPos val="l"/>
        <c:numFmt formatCode="#,##0.0" sourceLinked="1"/>
        <c:tickLblPos val="nextTo"/>
        <c:crossAx val="67721856"/>
        <c:crosses val="autoZero"/>
        <c:crossBetween val="between"/>
      </c:valAx>
    </c:plotArea>
    <c:legend>
      <c:legendPos val="t"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Лист3!$A$2</c:f>
              <c:strCache>
                <c:ptCount val="1"/>
                <c:pt idx="0">
                  <c:v>Собственные доходы, тыс.руб.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Лист3!$B$1:$D$1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на 01.10.2019</c:v>
                </c:pt>
              </c:strCache>
            </c:strRef>
          </c:cat>
          <c:val>
            <c:numRef>
              <c:f>Лист3!$B$2:$D$2</c:f>
              <c:numCache>
                <c:formatCode>#,##0.0</c:formatCode>
                <c:ptCount val="3"/>
                <c:pt idx="0">
                  <c:v>160145</c:v>
                </c:pt>
                <c:pt idx="1">
                  <c:v>168395.4</c:v>
                </c:pt>
                <c:pt idx="2">
                  <c:v>120364.8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Безвозмездные поступления, тыс.руб.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Лист3!$B$1:$D$1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на 01.10.2019</c:v>
                </c:pt>
              </c:strCache>
            </c:strRef>
          </c:cat>
          <c:val>
            <c:numRef>
              <c:f>Лист3!$B$3:$D$3</c:f>
              <c:numCache>
                <c:formatCode>#,##0.0</c:formatCode>
                <c:ptCount val="3"/>
                <c:pt idx="0">
                  <c:v>209271.7</c:v>
                </c:pt>
                <c:pt idx="1">
                  <c:v>224349.5</c:v>
                </c:pt>
                <c:pt idx="2">
                  <c:v>170259.6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Доходы, тыс.руб.</c:v>
                </c:pt>
              </c:strCache>
            </c:strRef>
          </c:tx>
          <c:dLbls>
            <c:showVal val="1"/>
          </c:dLbls>
          <c:cat>
            <c:strRef>
              <c:f>Лист3!$B$1:$D$1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на 01.10.2019</c:v>
                </c:pt>
              </c:strCache>
            </c:strRef>
          </c:cat>
          <c:val>
            <c:numRef>
              <c:f>Лист3!$B$4:$D$4</c:f>
              <c:numCache>
                <c:formatCode>#,##0.0</c:formatCode>
                <c:ptCount val="3"/>
                <c:pt idx="0">
                  <c:v>369416.7</c:v>
                </c:pt>
                <c:pt idx="1">
                  <c:v>392744.9</c:v>
                </c:pt>
                <c:pt idx="2">
                  <c:v>290624.40000000002</c:v>
                </c:pt>
              </c:numCache>
            </c:numRef>
          </c:val>
        </c:ser>
        <c:shape val="box"/>
        <c:axId val="67763200"/>
        <c:axId val="66929408"/>
        <c:axId val="65260160"/>
      </c:bar3DChart>
      <c:catAx>
        <c:axId val="67763200"/>
        <c:scaling>
          <c:orientation val="minMax"/>
        </c:scaling>
        <c:axPos val="b"/>
        <c:tickLblPos val="nextTo"/>
        <c:crossAx val="66929408"/>
        <c:crosses val="autoZero"/>
        <c:auto val="1"/>
        <c:lblAlgn val="ctr"/>
        <c:lblOffset val="100"/>
      </c:catAx>
      <c:valAx>
        <c:axId val="66929408"/>
        <c:scaling>
          <c:orientation val="minMax"/>
        </c:scaling>
        <c:axPos val="l"/>
        <c:majorGridlines/>
        <c:numFmt formatCode="#,##0.0" sourceLinked="1"/>
        <c:tickLblPos val="nextTo"/>
        <c:crossAx val="67763200"/>
        <c:crosses val="autoZero"/>
        <c:crossBetween val="between"/>
      </c:valAx>
      <c:serAx>
        <c:axId val="65260160"/>
        <c:scaling>
          <c:orientation val="minMax"/>
        </c:scaling>
        <c:delete val="1"/>
        <c:axPos val="b"/>
        <c:tickLblPos val="nextTo"/>
        <c:crossAx val="66929408"/>
        <c:crosses val="autoZero"/>
      </c:ser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доходы!$A$20:$A$27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доходы!$D$20:$D$27</c:f>
              <c:numCache>
                <c:formatCode>0.00</c:formatCode>
                <c:ptCount val="8"/>
                <c:pt idx="0">
                  <c:v>74.473965156434204</c:v>
                </c:pt>
                <c:pt idx="1">
                  <c:v>3.0152578110520047</c:v>
                </c:pt>
                <c:pt idx="2">
                  <c:v>1.2364004333166621</c:v>
                </c:pt>
                <c:pt idx="3">
                  <c:v>7.3506569542883344</c:v>
                </c:pt>
                <c:pt idx="4">
                  <c:v>5.9229982831146497</c:v>
                </c:pt>
                <c:pt idx="5">
                  <c:v>7.9042878675521484</c:v>
                </c:pt>
                <c:pt idx="6">
                  <c:v>9.6434203880550642E-2</c:v>
                </c:pt>
                <c:pt idx="7">
                  <c:v>53.930551399819329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19549922134344"/>
          <c:y val="7.2159840608625875E-3"/>
          <c:w val="0.36680450077865973"/>
          <c:h val="0.99278401593913745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0,52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3,9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34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6,</a:t>
                    </a:r>
                    <a:r>
                      <a:rPr lang="ru-RU" smtClean="0"/>
                      <a:t>43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3,02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4,</a:t>
                    </a:r>
                    <a:r>
                      <a:rPr lang="ru-RU" smtClean="0"/>
                      <a:t>84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11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доходы!$A$20:$A$27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доходы!$D$20:$D$27</c:f>
              <c:numCache>
                <c:formatCode>0.00</c:formatCode>
                <c:ptCount val="8"/>
                <c:pt idx="0">
                  <c:v>81.695760693384372</c:v>
                </c:pt>
                <c:pt idx="1">
                  <c:v>3.6939567032144542</c:v>
                </c:pt>
                <c:pt idx="2">
                  <c:v>0.24127875363821075</c:v>
                </c:pt>
                <c:pt idx="3">
                  <c:v>6.0687087539011308</c:v>
                </c:pt>
                <c:pt idx="4">
                  <c:v>2.8510097476129221</c:v>
                </c:pt>
                <c:pt idx="5">
                  <c:v>4.5708181454761307</c:v>
                </c:pt>
                <c:pt idx="6">
                  <c:v>3.503669162767583E-2</c:v>
                </c:pt>
                <c:pt idx="7">
                  <c:v>1.0323801680779161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19549922134355"/>
          <c:y val="7.2159840608625875E-3"/>
          <c:w val="0.36680450077865989"/>
          <c:h val="0.99278401593913745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398955544764642E-2"/>
          <c:y val="0.15017045147300831"/>
          <c:w val="0.53922644279920551"/>
          <c:h val="0.82142384602492768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доходы!$A$20:$A$27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Платежи за негативное воздействие на окружающую среду</c:v>
                </c:pt>
                <c:pt idx="5">
                  <c:v>Доходы от оказания платных услуг</c:v>
                </c:pt>
                <c:pt idx="6">
                  <c:v>Штрафы, санкци, возмещение ущерба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доходы!$D$20:$D$27</c:f>
              <c:numCache>
                <c:formatCode>0.00</c:formatCode>
                <c:ptCount val="8"/>
                <c:pt idx="0">
                  <c:v>81.695760693384372</c:v>
                </c:pt>
                <c:pt idx="1">
                  <c:v>3.6939567032144542</c:v>
                </c:pt>
                <c:pt idx="2">
                  <c:v>0.24127875363821075</c:v>
                </c:pt>
                <c:pt idx="3">
                  <c:v>6.0687087539011308</c:v>
                </c:pt>
                <c:pt idx="4">
                  <c:v>2.8510097476129221</c:v>
                </c:pt>
                <c:pt idx="5">
                  <c:v>4.5708181454761307</c:v>
                </c:pt>
                <c:pt idx="6">
                  <c:v>3.503669162767583E-2</c:v>
                </c:pt>
                <c:pt idx="7">
                  <c:v>1.0323801680779161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319549922134388"/>
          <c:y val="7.2159840608625875E-3"/>
          <c:w val="0.36680450077866023"/>
          <c:h val="0.99278401593913745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78161933472342E-3"/>
          <c:y val="1.7710019565683365E-2"/>
          <c:w val="0.64508622150011863"/>
          <c:h val="0.967068286311819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 formatCode="0.0%">
                  <c:v>0.10299999999999998</c:v>
                </c:pt>
                <c:pt idx="1">
                  <c:v>1.0000000000000018E-4</c:v>
                </c:pt>
                <c:pt idx="2" formatCode="0.0%">
                  <c:v>2.3E-2</c:v>
                </c:pt>
                <c:pt idx="3" formatCode="0.0%">
                  <c:v>1.4999999999999998E-2</c:v>
                </c:pt>
                <c:pt idx="4" formatCode="0.0%">
                  <c:v>0.64500000000000102</c:v>
                </c:pt>
                <c:pt idx="5" formatCode="0.0%">
                  <c:v>0.10299999999999998</c:v>
                </c:pt>
                <c:pt idx="6" formatCode="0.0%">
                  <c:v>3.000000000000004E-3</c:v>
                </c:pt>
                <c:pt idx="7" formatCode="0.0%">
                  <c:v>7.5000000000000011E-2</c:v>
                </c:pt>
                <c:pt idx="8">
                  <c:v>3.0000000000000052E-4</c:v>
                </c:pt>
                <c:pt idx="9" formatCode="0.0%">
                  <c:v>7.000000000000008E-3</c:v>
                </c:pt>
                <c:pt idx="10" formatCode="0.0%">
                  <c:v>2.4E-2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48185388681413"/>
          <c:y val="7.51695686027406E-2"/>
          <c:w val="0.32947866135907661"/>
          <c:h val="0.82568574918384885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770204909223208E-2"/>
          <c:y val="4.0104948554361287E-2"/>
          <c:w val="0.63604673674600443"/>
          <c:h val="0.95711498453907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10"/>
              <c:layout>
                <c:manualLayout>
                  <c:x val="2.5704166372072786E-2"/>
                  <c:y val="2.473826539029284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 formatCode="0.0%">
                  <c:v>0.13600000000000001</c:v>
                </c:pt>
                <c:pt idx="1">
                  <c:v>1.0000000000000018E-4</c:v>
                </c:pt>
                <c:pt idx="2" formatCode="0.0%">
                  <c:v>2.1999999999999999E-2</c:v>
                </c:pt>
                <c:pt idx="3">
                  <c:v>2.0000000000000039E-4</c:v>
                </c:pt>
                <c:pt idx="4" formatCode="0.0%">
                  <c:v>0.62100000000000088</c:v>
                </c:pt>
                <c:pt idx="5" formatCode="0.0%">
                  <c:v>0.10600000000000002</c:v>
                </c:pt>
                <c:pt idx="6" formatCode="0.0%">
                  <c:v>3.000000000000004E-3</c:v>
                </c:pt>
                <c:pt idx="7" formatCode="0.0%">
                  <c:v>7.3999999999999996E-2</c:v>
                </c:pt>
                <c:pt idx="8">
                  <c:v>3.0000000000000052E-4</c:v>
                </c:pt>
                <c:pt idx="9" formatCode="0.0%">
                  <c:v>7.000000000000008E-3</c:v>
                </c:pt>
                <c:pt idx="10" formatCode="0.0%">
                  <c:v>1.9000000000000027E-2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6148185388681413"/>
          <c:y val="7.51695686027406E-2"/>
          <c:w val="0.32947866135907661"/>
          <c:h val="0.82568574918384885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91248-49D9-4A2B-9470-FC7C18C9149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810E08-93CF-49EE-AE38-6669AB76C00C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1 уровень</a:t>
          </a:r>
        </a:p>
        <a:p>
          <a:r>
            <a:rPr lang="ru-RU" sz="1800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dirty="0">
            <a:ln>
              <a:solidFill>
                <a:srgbClr val="FFC000"/>
              </a:solidFill>
            </a:ln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C9598F-4D61-4E76-8997-713603DD06E7}" type="parTrans" cxnId="{F721CE1B-4374-4B90-948B-9A5C49175549}">
      <dgm:prSet/>
      <dgm:spPr/>
      <dgm:t>
        <a:bodyPr/>
        <a:lstStyle/>
        <a:p>
          <a:endParaRPr lang="ru-RU"/>
        </a:p>
      </dgm:t>
    </dgm:pt>
    <dgm:pt modelId="{F4DF48DB-89C6-4A9E-B100-3982BD3CE617}" type="sibTrans" cxnId="{F721CE1B-4374-4B90-948B-9A5C49175549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>
            <a:ln>
              <a:solidFill>
                <a:srgbClr val="00B050"/>
              </a:solidFill>
            </a:ln>
            <a:solidFill>
              <a:srgbClr val="00B050"/>
            </a:solidFill>
          </a:endParaRPr>
        </a:p>
      </dgm:t>
    </dgm:pt>
    <dgm:pt modelId="{36126501-3FB0-4B7B-A6C7-CE0C3E8FDCF7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2 уровень</a:t>
          </a:r>
        </a:p>
        <a:p>
          <a:r>
            <a:rPr lang="ru-RU" sz="1800" dirty="0" smtClean="0">
              <a:ln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rPr>
            <a:t>БЮДЖЕТ РЕСПУБЛИК, КРАЕВ, ОБЛАСТЕЙ</a:t>
          </a:r>
        </a:p>
      </dgm:t>
    </dgm:pt>
    <dgm:pt modelId="{606FE92D-F20A-4425-A6BE-2585284A6400}" type="parTrans" cxnId="{74BD6345-C270-4730-A394-8F84719E5B4E}">
      <dgm:prSet/>
      <dgm:spPr/>
      <dgm:t>
        <a:bodyPr/>
        <a:lstStyle/>
        <a:p>
          <a:endParaRPr lang="ru-RU"/>
        </a:p>
      </dgm:t>
    </dgm:pt>
    <dgm:pt modelId="{63BBAF0F-66BE-4CC8-A33A-EDEDD5ED5D5C}" type="sibTrans" cxnId="{74BD6345-C270-4730-A394-8F84719E5B4E}">
      <dgm:prSet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FA00338-41D7-4763-8382-A3E2DA2F0966}">
      <dgm:prSet phldrT="[Текст]" custT="1"/>
      <dgm:spPr/>
      <dgm:t>
        <a:bodyPr/>
        <a:lstStyle/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 уровень</a:t>
          </a:r>
        </a:p>
        <a:p>
          <a:r>
            <a:rPr lang="ru-RU" sz="18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dirty="0">
            <a:ln>
              <a:solidFill>
                <a:schemeClr val="accent2">
                  <a:lumMod val="75000"/>
                </a:schemeClr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B364E-7B15-48B8-9D36-6B49A8990BE0}" type="parTrans" cxnId="{BD709B9A-737C-469F-964F-126488FBA065}">
      <dgm:prSet/>
      <dgm:spPr/>
      <dgm:t>
        <a:bodyPr/>
        <a:lstStyle/>
        <a:p>
          <a:endParaRPr lang="ru-RU"/>
        </a:p>
      </dgm:t>
    </dgm:pt>
    <dgm:pt modelId="{0943CC4D-1FA7-4D2C-8F47-B7E735A0C5E9}" type="sibTrans" cxnId="{BD709B9A-737C-469F-964F-126488FBA065}">
      <dgm:prSet/>
      <dgm:spPr/>
      <dgm:t>
        <a:bodyPr/>
        <a:lstStyle/>
        <a:p>
          <a:endParaRPr lang="ru-RU"/>
        </a:p>
      </dgm:t>
    </dgm:pt>
    <dgm:pt modelId="{92ED4D08-92DA-4E82-A3B1-95C4CB7FB508}" type="pres">
      <dgm:prSet presAssocID="{EBD91248-49D9-4A2B-9470-FC7C18C914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02403E-D477-4638-BC4B-575B568D42CC}" type="pres">
      <dgm:prSet presAssocID="{EBD91248-49D9-4A2B-9470-FC7C18C91496}" presName="dummyMaxCanvas" presStyleCnt="0">
        <dgm:presLayoutVars/>
      </dgm:prSet>
      <dgm:spPr/>
    </dgm:pt>
    <dgm:pt modelId="{5364235D-4E91-4849-AED1-B2C2E2D7050B}" type="pres">
      <dgm:prSet presAssocID="{EBD91248-49D9-4A2B-9470-FC7C18C9149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71594-44B6-4075-8E25-9B28C6F463B1}" type="pres">
      <dgm:prSet presAssocID="{EBD91248-49D9-4A2B-9470-FC7C18C91496}" presName="ThreeNodes_2" presStyleLbl="node1" presStyleIdx="1" presStyleCnt="3" custScaleX="10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695E-CF2C-4A13-BC64-848FE661A20D}" type="pres">
      <dgm:prSet presAssocID="{EBD91248-49D9-4A2B-9470-FC7C18C9149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58926-C25D-4356-819E-7ED428DDCD03}" type="pres">
      <dgm:prSet presAssocID="{EBD91248-49D9-4A2B-9470-FC7C18C9149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FA6A0-4B36-4166-A3FE-C5133ACDFCF0}" type="pres">
      <dgm:prSet presAssocID="{EBD91248-49D9-4A2B-9470-FC7C18C9149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92075-D562-48D9-99DC-C6D6DF5F2721}" type="pres">
      <dgm:prSet presAssocID="{EBD91248-49D9-4A2B-9470-FC7C18C9149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B4BC6-5B09-42CA-AEF7-93270EB7377A}" type="pres">
      <dgm:prSet presAssocID="{EBD91248-49D9-4A2B-9470-FC7C18C9149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6115F-E3B0-44D4-B8F8-C900A358220F}" type="pres">
      <dgm:prSet presAssocID="{EBD91248-49D9-4A2B-9470-FC7C18C9149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C05B3-B72F-4F6A-97FE-0E608219857E}" type="presOf" srcId="{8FA00338-41D7-4763-8382-A3E2DA2F0966}" destId="{85B2695E-CF2C-4A13-BC64-848FE661A20D}" srcOrd="0" destOrd="0" presId="urn:microsoft.com/office/officeart/2005/8/layout/vProcess5"/>
    <dgm:cxn modelId="{74BD6345-C270-4730-A394-8F84719E5B4E}" srcId="{EBD91248-49D9-4A2B-9470-FC7C18C91496}" destId="{36126501-3FB0-4B7B-A6C7-CE0C3E8FDCF7}" srcOrd="1" destOrd="0" parTransId="{606FE92D-F20A-4425-A6BE-2585284A6400}" sibTransId="{63BBAF0F-66BE-4CC8-A33A-EDEDD5ED5D5C}"/>
    <dgm:cxn modelId="{4E99266C-ACE2-460A-B5CB-8DBCD534DC74}" type="presOf" srcId="{05810E08-93CF-49EE-AE38-6669AB76C00C}" destId="{5364235D-4E91-4849-AED1-B2C2E2D7050B}" srcOrd="0" destOrd="0" presId="urn:microsoft.com/office/officeart/2005/8/layout/vProcess5"/>
    <dgm:cxn modelId="{04F1621F-C73D-4CE0-A1AE-CE26A29DDF82}" type="presOf" srcId="{EBD91248-49D9-4A2B-9470-FC7C18C91496}" destId="{92ED4D08-92DA-4E82-A3B1-95C4CB7FB508}" srcOrd="0" destOrd="0" presId="urn:microsoft.com/office/officeart/2005/8/layout/vProcess5"/>
    <dgm:cxn modelId="{F9432966-9667-44CA-9986-A8E3A0FF27C3}" type="presOf" srcId="{36126501-3FB0-4B7B-A6C7-CE0C3E8FDCF7}" destId="{F88B4BC6-5B09-42CA-AEF7-93270EB7377A}" srcOrd="1" destOrd="0" presId="urn:microsoft.com/office/officeart/2005/8/layout/vProcess5"/>
    <dgm:cxn modelId="{E6DB685E-65D8-4826-8C3D-DB2180B5A8D3}" type="presOf" srcId="{36126501-3FB0-4B7B-A6C7-CE0C3E8FDCF7}" destId="{F9D71594-44B6-4075-8E25-9B28C6F463B1}" srcOrd="0" destOrd="0" presId="urn:microsoft.com/office/officeart/2005/8/layout/vProcess5"/>
    <dgm:cxn modelId="{63B853AC-BA16-4614-A441-B5BCAB3251C8}" type="presOf" srcId="{F4DF48DB-89C6-4A9E-B100-3982BD3CE617}" destId="{E1458926-C25D-4356-819E-7ED428DDCD03}" srcOrd="0" destOrd="0" presId="urn:microsoft.com/office/officeart/2005/8/layout/vProcess5"/>
    <dgm:cxn modelId="{D3CBD91A-7924-4A94-97A6-7021C37B302F}" type="presOf" srcId="{8FA00338-41D7-4763-8382-A3E2DA2F0966}" destId="{D766115F-E3B0-44D4-B8F8-C900A358220F}" srcOrd="1" destOrd="0" presId="urn:microsoft.com/office/officeart/2005/8/layout/vProcess5"/>
    <dgm:cxn modelId="{BD709B9A-737C-469F-964F-126488FBA065}" srcId="{EBD91248-49D9-4A2B-9470-FC7C18C91496}" destId="{8FA00338-41D7-4763-8382-A3E2DA2F0966}" srcOrd="2" destOrd="0" parTransId="{703B364E-7B15-48B8-9D36-6B49A8990BE0}" sibTransId="{0943CC4D-1FA7-4D2C-8F47-B7E735A0C5E9}"/>
    <dgm:cxn modelId="{2038CA2B-B22A-4B4F-964A-E4133126A6D1}" type="presOf" srcId="{05810E08-93CF-49EE-AE38-6669AB76C00C}" destId="{1CF92075-D562-48D9-99DC-C6D6DF5F2721}" srcOrd="1" destOrd="0" presId="urn:microsoft.com/office/officeart/2005/8/layout/vProcess5"/>
    <dgm:cxn modelId="{B654BAE6-1B38-4504-9F38-44A33C9323A2}" type="presOf" srcId="{63BBAF0F-66BE-4CC8-A33A-EDEDD5ED5D5C}" destId="{FABFA6A0-4B36-4166-A3FE-C5133ACDFCF0}" srcOrd="0" destOrd="0" presId="urn:microsoft.com/office/officeart/2005/8/layout/vProcess5"/>
    <dgm:cxn modelId="{F721CE1B-4374-4B90-948B-9A5C49175549}" srcId="{EBD91248-49D9-4A2B-9470-FC7C18C91496}" destId="{05810E08-93CF-49EE-AE38-6669AB76C00C}" srcOrd="0" destOrd="0" parTransId="{65C9598F-4D61-4E76-8997-713603DD06E7}" sibTransId="{F4DF48DB-89C6-4A9E-B100-3982BD3CE617}"/>
    <dgm:cxn modelId="{D92C0D99-C58E-434A-B07E-696EAAA507AA}" type="presParOf" srcId="{92ED4D08-92DA-4E82-A3B1-95C4CB7FB508}" destId="{0202403E-D477-4638-BC4B-575B568D42CC}" srcOrd="0" destOrd="0" presId="urn:microsoft.com/office/officeart/2005/8/layout/vProcess5"/>
    <dgm:cxn modelId="{1A89701A-4020-4957-BEB7-2ED6D46BB2FF}" type="presParOf" srcId="{92ED4D08-92DA-4E82-A3B1-95C4CB7FB508}" destId="{5364235D-4E91-4849-AED1-B2C2E2D7050B}" srcOrd="1" destOrd="0" presId="urn:microsoft.com/office/officeart/2005/8/layout/vProcess5"/>
    <dgm:cxn modelId="{5C4F58BF-BFB5-4CB3-92D0-3CABCC2DC7BD}" type="presParOf" srcId="{92ED4D08-92DA-4E82-A3B1-95C4CB7FB508}" destId="{F9D71594-44B6-4075-8E25-9B28C6F463B1}" srcOrd="2" destOrd="0" presId="urn:microsoft.com/office/officeart/2005/8/layout/vProcess5"/>
    <dgm:cxn modelId="{BB10A319-4EB3-4C0D-BF80-ACEAC021DB52}" type="presParOf" srcId="{92ED4D08-92DA-4E82-A3B1-95C4CB7FB508}" destId="{85B2695E-CF2C-4A13-BC64-848FE661A20D}" srcOrd="3" destOrd="0" presId="urn:microsoft.com/office/officeart/2005/8/layout/vProcess5"/>
    <dgm:cxn modelId="{95444286-298E-48D3-805C-95D4BEEBAF28}" type="presParOf" srcId="{92ED4D08-92DA-4E82-A3B1-95C4CB7FB508}" destId="{E1458926-C25D-4356-819E-7ED428DDCD03}" srcOrd="4" destOrd="0" presId="urn:microsoft.com/office/officeart/2005/8/layout/vProcess5"/>
    <dgm:cxn modelId="{B78693B5-B2B6-4351-9985-409736560D48}" type="presParOf" srcId="{92ED4D08-92DA-4E82-A3B1-95C4CB7FB508}" destId="{FABFA6A0-4B36-4166-A3FE-C5133ACDFCF0}" srcOrd="5" destOrd="0" presId="urn:microsoft.com/office/officeart/2005/8/layout/vProcess5"/>
    <dgm:cxn modelId="{AA1F1DBE-B89A-4B75-A5F1-1BCD66E8546E}" type="presParOf" srcId="{92ED4D08-92DA-4E82-A3B1-95C4CB7FB508}" destId="{1CF92075-D562-48D9-99DC-C6D6DF5F2721}" srcOrd="6" destOrd="0" presId="urn:microsoft.com/office/officeart/2005/8/layout/vProcess5"/>
    <dgm:cxn modelId="{59E57569-0A29-4495-8461-88094E697AC1}" type="presParOf" srcId="{92ED4D08-92DA-4E82-A3B1-95C4CB7FB508}" destId="{F88B4BC6-5B09-42CA-AEF7-93270EB7377A}" srcOrd="7" destOrd="0" presId="urn:microsoft.com/office/officeart/2005/8/layout/vProcess5"/>
    <dgm:cxn modelId="{671D2453-8296-45AE-9D32-B0224CD87C54}" type="presParOf" srcId="{92ED4D08-92DA-4E82-A3B1-95C4CB7FB508}" destId="{D766115F-E3B0-44D4-B8F8-C900A358220F}" srcOrd="8" destOrd="0" presId="urn:microsoft.com/office/officeart/2005/8/layout/vProcess5"/>
  </dgm:cxnLst>
  <dgm:bg/>
  <dgm:whole>
    <a:ln>
      <a:solidFill>
        <a:schemeClr val="bg2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53D3-7B3A-4C51-AFA7-AC002E4E6398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75F41-4C4C-4585-AB1E-1E21C67B0C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image" Target="../media/image92.jpe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image" Target="../media/image94.jpe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fin_raion@mail.ru" TargetMode="External"/><Relationship Id="rId4" Type="http://schemas.openxmlformats.org/officeDocument/2006/relationships/image" Target="../media/image9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788_large_57929344_light_texture_by_Insan_Stock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8" name="Рисунок 7" descr="Cтела_-Железногорский_район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1429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дросово ценрковь казанской ико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357430"/>
            <a:ext cx="271464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ихайловка церковь николая чудотворц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5357826"/>
            <a:ext cx="228601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жово разветь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43578"/>
            <a:ext cx="221457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уденок церковь неупиваемая чаша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857628"/>
            <a:ext cx="285752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786058"/>
            <a:ext cx="5572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Решению Представительного Собрания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«О бюджете муниципального района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 год и плановый период 2021 и 2022  годов»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85926"/>
            <a:ext cx="6072230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тела-в-честь-Курской-битвы-первый-памятник-на-территории-музея-заповедника-Большой-Дуб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5072074"/>
            <a:ext cx="300039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19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214554"/>
            <a:ext cx="1557342" cy="571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144166" y="2999578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214686"/>
            <a:ext cx="7643866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144166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8359008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5142" y="3428206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3643314"/>
            <a:ext cx="257173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муниципальным программам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3643314"/>
            <a:ext cx="2643206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функциям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643314"/>
            <a:ext cx="2857488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ведомствам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715142" y="4714090"/>
            <a:ext cx="428628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179091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8393933" y="4679165"/>
            <a:ext cx="35719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0" y="4857760"/>
            <a:ext cx="2643174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Документ, определяющий цели и задачи муниципальной политики в определенной сфере, способы из достижения и примерные объемы используемых финансов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3240" y="4857760"/>
            <a:ext cx="2643206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Функциональная классификация бюджетных расходов отражает направление средств на выполнение конкретных функций органов самоуправления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857760"/>
            <a:ext cx="2857488" cy="20002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включает в себя группировку расходов бюджета, которая отражает распределение бюджетных средств по главным распорядителям средств бюджетов</a:t>
            </a:r>
            <a:endParaRPr lang="ru-RU" sz="16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8684">
            <a:off x="1023406" y="1867156"/>
            <a:ext cx="242886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0"/>
            <a:ext cx="627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0290__jY7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357186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928670"/>
            <a:ext cx="399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786058"/>
            <a:ext cx="2357422" cy="4071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не должен превышать собственные доходы (ст.107 БК Р)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долга не должны превышать 15% расходов бюджета за исключение субвенций (ст.111 БК РФ)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1571612"/>
            <a:ext cx="4643470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 возникает в силу осуществления заимствований.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Заимствования необходимы для: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4" y="3429000"/>
            <a:ext cx="2286016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3429000"/>
            <a:ext cx="214314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Погашения долговых обязательств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2786058"/>
            <a:ext cx="642942" cy="5715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503674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7537074" y="4535892"/>
            <a:ext cx="214314" cy="794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3504" y="4643446"/>
            <a:ext cx="2500330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072992" y="4856966"/>
            <a:ext cx="428628" cy="1588"/>
          </a:xfrm>
          <a:prstGeom prst="line">
            <a:avLst/>
          </a:prstGeom>
          <a:ln w="38100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6248" y="5143512"/>
            <a:ext cx="3643338" cy="17144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заимствования подлежат учету в долговой книге: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банковские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бюджетные кредиты;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размещение ценных бумаг;</a:t>
            </a:r>
          </a:p>
          <a:p>
            <a:pPr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предоставление гарантий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5143512"/>
            <a:ext cx="1214414" cy="1714488"/>
          </a:xfrm>
          <a:prstGeom prst="rect">
            <a:avLst/>
          </a:prstGeom>
          <a:ln>
            <a:solidFill>
              <a:srgbClr val="0F511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0" y="1571612"/>
          <a:ext cx="519114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0"/>
            <a:ext cx="800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это совокупность всех бюджетов РФ: федерального, региональных, местных, государственных внебюджетных фондов</a:t>
            </a:r>
            <a:endParaRPr lang="ru-RU" sz="2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43504" y="4143380"/>
            <a:ext cx="714380" cy="5560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29322" y="3929066"/>
            <a:ext cx="321467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286644" y="4786322"/>
            <a:ext cx="500066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1-го городского поселения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56" y="5929330"/>
            <a:ext cx="2714644" cy="9286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 12 сельских поселений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57290" y="5357826"/>
            <a:ext cx="735811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1214414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572496" y="5357826"/>
            <a:ext cx="571504" cy="50006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images (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1571612"/>
            <a:ext cx="2466975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map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2786058"/>
            <a:ext cx="928694" cy="92869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857884" y="2857496"/>
            <a:ext cx="2643206" cy="83099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Курской области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886" y="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ЖЕЛЕЗНОГОРСКОГО РАЙОНА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jeleznogorskiy_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4" y="2643182"/>
            <a:ext cx="3373396" cy="421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643182"/>
            <a:ext cx="5786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середине 1973 года в связи с отводом земель под Михайловский ГОК были ликвидированы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жители их населенных пунктов переселены в город Железногорск. В январе 1985 года образован Магнитный поселковый совет с центром – поселок Магнитный.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1986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ликвидирован и на его базе образованы два сельсовета: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1996 году образован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конце 1989 года –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сельсоветы.В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1989 году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был разделен на два: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Снецкой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 декабря 1991 года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входили три сельсовета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Нижнеждановский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объединения сельсоветов в 2018 году в состав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 12 сельских поселений: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Веретенинский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Кармановский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Линецкий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Новоандросовский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Студенокский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Троицкий – и  городское поселение  поселок Магнитный.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85794"/>
            <a:ext cx="8786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Указом Президиума Верховного Совета РСФСР от 12 января 1965 года был образован        </a:t>
            </a:r>
            <a:r>
              <a:rPr lang="ru-RU" sz="16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центром в городе Железногорске. В состав района вошло 13 сельсоветов: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Андросовский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Большебобровский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Курбакинский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Расторогский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Рышковский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Погорельцевский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Михайловский,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Трояновский,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Остаповский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7167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июне 1965 года в состав района включен из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Фатежского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Троицкий сельсовет. В 1984 году в него вошли населенные пункты ликвидированного </a:t>
            </a:r>
            <a:r>
              <a:rPr lang="ru-RU" sz="15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Старобузского</a:t>
            </a:r>
            <a:r>
              <a:rPr lang="ru-RU" sz="15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5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svetlyi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21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78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подготовки бюджета муниципального района в 2019 году</a:t>
            </a:r>
            <a:endParaRPr lang="ru-RU" sz="2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714356"/>
            <a:ext cx="6429388" cy="6429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Определение основных подходов к формированию бюджета муниципального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42873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214311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Работа управлений по подготовке и обоснованию бюджетных ассигнований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71670" y="4286256"/>
            <a:ext cx="7072330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 в  </a:t>
            </a:r>
            <a:r>
              <a:rPr lang="en-US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чтении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70" y="5143512"/>
            <a:ext cx="7072330" cy="71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70" y="6072182"/>
            <a:ext cx="7072330" cy="785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рассматривается Представительным Собранием</a:t>
            </a:r>
          </a:p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окончательном варианте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71670" y="285749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Формирование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1670" y="3571876"/>
            <a:ext cx="7072330" cy="5715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Внесение проекта бюджета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рассмотрение в Представительное Собрание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calend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14620"/>
            <a:ext cx="2000232" cy="92869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28596" y="3000372"/>
            <a:ext cx="1186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Сентябрь-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calend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28802"/>
            <a:ext cx="2000232" cy="8572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57158" y="2285992"/>
            <a:ext cx="116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Июль-август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4422"/>
            <a:ext cx="2000232" cy="785818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42910" y="1500174"/>
            <a:ext cx="616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calend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642918"/>
            <a:ext cx="1500198" cy="64294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428728" y="857232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Май-июнь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500438"/>
            <a:ext cx="2000232" cy="78581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8596" y="3786190"/>
            <a:ext cx="1195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15 ноября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14818"/>
            <a:ext cx="2000232" cy="78581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28596" y="4500570"/>
            <a:ext cx="1029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18 ноября</a:t>
            </a:r>
          </a:p>
          <a:p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72074"/>
            <a:ext cx="2000232" cy="92869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357158" y="5357826"/>
            <a:ext cx="1285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 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calend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000768"/>
            <a:ext cx="2000232" cy="8572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500034" y="6215082"/>
            <a:ext cx="1071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декабря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43042" y="4000504"/>
            <a:ext cx="2000264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214554"/>
            <a:ext cx="2214578" cy="14144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071546"/>
            <a:ext cx="2214578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392906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5214950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875536">
            <a:off x="2315334" y="11867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45098">
            <a:off x="5863658" y="1204871"/>
            <a:ext cx="1914019" cy="6620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5400000">
            <a:off x="7601906" y="3470931"/>
            <a:ext cx="1785949" cy="701962"/>
          </a:xfrm>
          <a:prstGeom prst="curvedDownArrow">
            <a:avLst/>
          </a:prstGeom>
          <a:solidFill>
            <a:srgbClr val="0F511F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384842" y="35441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2440699">
            <a:off x="2171009" y="5798045"/>
            <a:ext cx="1773815" cy="69117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8892616">
            <a:off x="5900696" y="5717736"/>
            <a:ext cx="1879104" cy="69763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571604" y="357166"/>
            <a:ext cx="1928826" cy="642942"/>
          </a:xfrm>
          <a:prstGeom prst="wedgeRectCallout">
            <a:avLst>
              <a:gd name="adj1" fmla="val 151944"/>
              <a:gd name="adj2" fmla="val 73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768" y="428604"/>
            <a:ext cx="2000232" cy="755524"/>
          </a:xfrm>
          <a:prstGeom prst="wedgeRectCallout">
            <a:avLst>
              <a:gd name="adj1" fmla="val -16029"/>
              <a:gd name="adj2" fmla="val 217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 rot="20252795">
            <a:off x="7539076" y="5072871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</a:t>
            </a:r>
            <a:endParaRPr lang="ru-RU" sz="13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 rot="1794133">
            <a:off x="671912" y="4975128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282" y="1500174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4000496" y="4214818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73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214290"/>
            <a:ext cx="7358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ЧЕМ ОСНОВЫВАЕТСЯ СОСТАВЛЕНИЕ ПРОЕКТА БЮДЖЕТА ЖЕЛЕЗНОГОРСКОГО РАЙОНА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857496"/>
            <a:ext cx="2786082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основывается на :</a:t>
            </a:r>
            <a:endParaRPr lang="ru-RU" sz="1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143372" y="2143116"/>
            <a:ext cx="571504" cy="57150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4214818"/>
            <a:ext cx="571504" cy="5715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000760" y="3143248"/>
            <a:ext cx="642942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214546" y="3214686"/>
            <a:ext cx="692656" cy="500066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00364" y="150017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4929198"/>
            <a:ext cx="328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sz="1600" dirty="0" err="1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000372"/>
            <a:ext cx="2214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Курскоой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sz="1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071810"/>
            <a:ext cx="2500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736"/>
            <a:ext cx="2286016" cy="1500198"/>
          </a:xfrm>
          <a:prstGeom prst="rect">
            <a:avLst/>
          </a:prstGeom>
        </p:spPr>
      </p:pic>
      <p:pic>
        <p:nvPicPr>
          <p:cNvPr id="17" name="Рисунок 16" descr="images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072074"/>
            <a:ext cx="2286016" cy="1428760"/>
          </a:xfrm>
          <a:prstGeom prst="rect">
            <a:avLst/>
          </a:prstGeom>
        </p:spPr>
      </p:pic>
      <p:pic>
        <p:nvPicPr>
          <p:cNvPr id="18" name="Рисунок 17" descr="скачанные файлы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1428736"/>
            <a:ext cx="2286000" cy="1404936"/>
          </a:xfrm>
          <a:prstGeom prst="rect">
            <a:avLst/>
          </a:prstGeom>
        </p:spPr>
      </p:pic>
      <p:pic>
        <p:nvPicPr>
          <p:cNvPr id="19" name="Рисунок 18" descr="скачанные файлы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479" y="5000636"/>
            <a:ext cx="2295521" cy="135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285860"/>
            <a:ext cx="1285852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принципов инициативного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57290" y="1285860"/>
            <a:ext cx="142876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адресное решение социальных проблем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488" y="1285860"/>
            <a:ext cx="1785950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качества муниципальных услуг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285860"/>
            <a:ext cx="2000264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модернизации экономики и повышения ее конкурентоспособности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86050" y="3357562"/>
            <a:ext cx="3429024" cy="128588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357422" y="5000636"/>
            <a:ext cx="2428892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управления общественными финансами, эффективности расходования бюджетных средств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5000636"/>
            <a:ext cx="1928826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бюджета на основе муниципальных программ и достижение поставленных целей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58016" y="5000636"/>
            <a:ext cx="2285984" cy="185736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всех решений в пределах утвержденных предельных объемов расходов на реализацию муниципальных программ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71538" y="357187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00166" y="4357694"/>
            <a:ext cx="121444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15074" y="3571876"/>
            <a:ext cx="107157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215074" y="4429132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750067" y="325040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751653" y="3249611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321571" y="4679165"/>
            <a:ext cx="64294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680347" y="4678371"/>
            <a:ext cx="500066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2" idx="0"/>
          </p:cNvCxnSpPr>
          <p:nvPr/>
        </p:nvCxnSpPr>
        <p:spPr>
          <a:xfrm rot="5400000">
            <a:off x="3429786" y="4857760"/>
            <a:ext cx="28495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394067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608645" y="4821247"/>
            <a:ext cx="356396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3286513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5572529" y="3142851"/>
            <a:ext cx="428628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6858016" y="1214422"/>
            <a:ext cx="2285984" cy="1714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открытости и прозрачности информации об управлении общественными финансами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286644" y="3071810"/>
            <a:ext cx="1857356" cy="1285884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недопущение кредиторской задолженности по заработной плате и соц.выплатам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0" y="3714752"/>
            <a:ext cx="1500166" cy="1214446"/>
          </a:xfrm>
          <a:prstGeom prst="roundRect">
            <a:avLst/>
          </a:prstGeom>
          <a:solidFill>
            <a:srgbClr val="C3D69B"/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усиление внутреннего и внешнего финансового контроля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>
            <a:off x="1750596" y="3250008"/>
            <a:ext cx="642942" cy="79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86050" y="2071678"/>
            <a:ext cx="3571900" cy="642942"/>
          </a:xfrm>
          <a:prstGeom prst="roundRect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НАЛОГОВАЯ ПОЛИТИКА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14290"/>
            <a:ext cx="792958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ЖЕЛЕЗНОГОРСКОГО РАЙОНА КУРСКОЙ ОБЛАСТИ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00100" y="2500306"/>
            <a:ext cx="178595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357950" y="2500306"/>
            <a:ext cx="1714512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715142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787504" y="2785264"/>
            <a:ext cx="571504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57266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58612" y="2928140"/>
            <a:ext cx="428628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3143248"/>
            <a:ext cx="2285984" cy="32861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района, содействие инвестиционным процессам в экономике, применения мер налогового стимулирования в целях обеспечения </a:t>
            </a:r>
            <a:r>
              <a:rPr lang="ru-RU" sz="15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привлекатености</a:t>
            </a:r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экономики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3143248"/>
            <a:ext cx="242889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предложений, направленных на выравнивание  условий налогообложения граждан, организаций района, проведение работы по оптимизации недвижимого имущества с учетом их кадастровой стоимости, совершенствование специальных налоговых режимов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3143248"/>
            <a:ext cx="2000232" cy="32147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ежегодная оценка эффективности предоставляемых (планируемых к предоставлению) местных налоговых льгот, оценка общей величины и динамики налоговых расходов консолидированного бюджета района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00892" y="3143248"/>
            <a:ext cx="2143108" cy="23574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налогового администрирования, реализация мер по противодействию уклонению от уплаты налогов и других обязательных платежей в бюджет</a:t>
            </a:r>
            <a:endParaRPr lang="ru-RU" sz="15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71546"/>
            <a:ext cx="2009772" cy="14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5" name="Выноска со стрелкой вправо 4"/>
          <p:cNvSpPr/>
          <p:nvPr/>
        </p:nvSpPr>
        <p:spPr>
          <a:xfrm>
            <a:off x="214282" y="1357298"/>
            <a:ext cx="2057408" cy="528641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формировании бюджета района применены общие подходы  к расчету бюджетных проектировок</a:t>
            </a:r>
            <a:endParaRPr lang="ru-RU" sz="1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285860"/>
            <a:ext cx="6715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85952" y="142852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начислениям на оплату труда в соответствии с установленными тарифами страховых взносов в государственные внебюджетные фонды в размере 30,2%;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285952" y="928670"/>
            <a:ext cx="6858048" cy="135732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исполнение вновь принимаемых обязательств осуществлено в соответствии с основаниями для возникновения расходных обязательств бюджета муниципального района согласно статьям 85 и 174.2 БК РФ, учитывая положения порядка конкурсного распределения принимаемых расходных обязательств бюджета  муниципального района (постановление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21.05.2012 г. № 300)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285952" y="2500306"/>
            <a:ext cx="6858048" cy="1214446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ассигнования, финансовое обеспечение которых осуществляется за счет средств областного бюджета в виде целевых субвенций и субсидий, предусматриваются в объемах, отраженных в проекте Областного закона «Об областном бюджете на 2020 год и на плановый период 2021 и 2022 годов» на момент формирования бюджета муниципального района</a:t>
            </a:r>
            <a:endParaRPr lang="ru-RU" sz="1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285952" y="3857628"/>
            <a:ext cx="6858048" cy="64294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запланирован в размере прогнозируемого объема доходов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285952" y="4714884"/>
            <a:ext cx="6858048" cy="1928802"/>
          </a:xfrm>
          <a:prstGeom prst="flowChartAlternateProcess">
            <a:avLst/>
          </a:prstGeom>
          <a:solidFill>
            <a:srgbClr val="C3D69B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бюджетных ассигнований на реализацию положений Указа Президента Российской Федерации от 28 декабря 2012 года №1688 и от 7 мая 2012 года №597 осуществляется в соответствии со средней заработной платой категории работников, определенных в Указах Президента Российской Федерации к средней заработной плате в регионе.     Кроме того, при формировании бюджета муниципального района на 2020 год и на плановый период 2021 и 2022 годов  учитывались предложения главных распорядителей средств бюджета муниципального района по перераспределению предельных объемов финансирования</a:t>
            </a:r>
            <a:r>
              <a:rPr lang="ru-RU" sz="1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0"/>
            <a:ext cx="8154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59293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Вашему вниманию представлен </a:t>
            </a:r>
            <a:endParaRPr lang="ru-RU" sz="2800" dirty="0" smtClean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ДЛЯ ГРАЖДАН!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214422"/>
            <a:ext cx="59293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предназначен для раскрытия информации о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бюджете в простой и доступной для любого гражданина форме. Используя материалы данного документа, любой заинтересованный житель района, в том числе, не обладающий специальными знаниями в данной сфере, сможет разобраться в языке цифр, понять, из чего формируется бюджет, и на что тратятся бюджетные средства.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краткой версии главного финансового документа района изложены основные цели, задачи и приоритетные направления бюджетной политики нашего муниципального образования.</a:t>
            </a:r>
          </a:p>
          <a:p>
            <a:pPr indent="450000"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представление бюджета в понятной форме повысит уровень общественного участия в бюджетном процессе.</a:t>
            </a:r>
          </a:p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929330"/>
            <a:ext cx="3556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А.Д.Фролков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РОЛКОВ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43050"/>
            <a:ext cx="300039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1"/>
            <a:ext cx="7572428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 и мероприятия по управлению рисками в Железногорском районе Курской области</a:t>
            </a:r>
            <a:endParaRPr lang="ru-RU" sz="2000" b="1" dirty="0">
              <a:ln w="10541" cmpd="sng">
                <a:solidFill>
                  <a:srgbClr val="0066FF"/>
                </a:solidFill>
                <a:prstDash val="solid"/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214422"/>
            <a:ext cx="3643338" cy="500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Основные бюджетные риски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4358480" y="1856570"/>
            <a:ext cx="28575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071678"/>
            <a:ext cx="728667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0" y="2357430"/>
            <a:ext cx="2143108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Изменение социально-экономической ситуации в мире, в Российской Федерации, в Курской области, в Железногорском районе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821505" y="2178835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2357422" y="2357430"/>
            <a:ext cx="178595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Возникновение новых расходных обязательств без источников финансирования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7686" y="2357430"/>
            <a:ext cx="2357454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Необоснованное принятие решений, приводящих к нарушению бюджетного законодательства РФ, снижение качества управления муниципальными финансами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58016" y="2357430"/>
            <a:ext cx="2071670" cy="12144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Невыполнение мероприятий по оптимизации расходов и повышению эффективности намеченных мероприятий</a:t>
            </a:r>
            <a:endParaRPr lang="ru-RU" sz="1200" dirty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325119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5394331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108975" y="2178041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786050" y="3786190"/>
            <a:ext cx="3643338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 по управлению бюджетными рисками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465637" y="4392619"/>
            <a:ext cx="214314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28662" y="4572008"/>
            <a:ext cx="7286676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2229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465373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465637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8108975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0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расходов главных распорядителей бюджетных средств под фактическую потребность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71604" y="4857760"/>
            <a:ext cx="214310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Использование экономии бюджетных ассигнований, сложившейся по итогам торгов., без внесения изменения в Решение о бюджете не допускается (за исключение экономии по дорожному фонду)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57620" y="4857760"/>
            <a:ext cx="1643074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Разработка и принятие нормативных правовых актов, регулирующих отношения в сфере общественных финансов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43570" y="4857760"/>
            <a:ext cx="1928826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Контроль соблюдения ограничений, установленных бюджетным законодательством. Проведение оценки качества и распространение лучших практик управления финансами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537339" y="4678371"/>
            <a:ext cx="214314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7715272" y="4857760"/>
            <a:ext cx="1428728" cy="2000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Осуществление межбюджетного регулирования</a:t>
            </a:r>
            <a:endParaRPr lang="ru-RU" sz="12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pic>
        <p:nvPicPr>
          <p:cNvPr id="4" name="Рисунок 3" descr="300px-Kurskaya_oblast_Zheleznogorsky_ray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590800"/>
            <a:ext cx="4286280" cy="233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 РАЙОН –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северный район Курской области с административным центов в г.Железногорске.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2071678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fce056fe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192882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1734" y="0"/>
            <a:ext cx="167226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dm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"/>
            <a:ext cx="228601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age00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818" y="1"/>
            <a:ext cx="2143140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2500306"/>
            <a:ext cx="2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Площадь – 991 кв.км</a:t>
            </a:r>
            <a:r>
              <a:rPr lang="ru-RU" sz="16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(без г.Железногорска)</a:t>
            </a:r>
            <a:endParaRPr lang="ru-RU" sz="1600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8612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15,2 тыс.чел.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0057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Средний возраст по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району – 45,4 лет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активное население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занято в аграрном секторе экономики – 54% 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2571744"/>
            <a:ext cx="302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Уровень безработицы – 0,7%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14324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12 сельскохозяйственных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85762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15 крестьянско-фермерских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457200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8 тыс. личных подсобных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1" y="5715016"/>
            <a:ext cx="244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137 малых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273225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382 индивидуальных предпринимателя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857892"/>
            <a:ext cx="230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лечебное учреждение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728" y="6357958"/>
            <a:ext cx="25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42 учреждения культуры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</a:p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2020-2022   годы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5" y="1357299"/>
          <a:ext cx="8143902" cy="548011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01519"/>
                <a:gridCol w="1239301"/>
                <a:gridCol w="1150780"/>
                <a:gridCol w="1225460"/>
                <a:gridCol w="1113421"/>
                <a:gridCol w="1113421"/>
              </a:tblGrid>
              <a:tr h="64229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(оценка)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201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начисленной заработной платы,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1 668 547,5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1 969 404,8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2 280 230,0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2 640 855,0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3 077 640,0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236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29 934,5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32 530,6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36 367,3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41 640,7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47 626,7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28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работающих, человек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4 645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5 045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5 285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5 385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55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2 205 932,3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1 185 905,0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88 943,0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90 689,0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92 504,0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129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82 000,0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86 264,0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89 816,4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94 065,7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711,6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22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6 320,0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7 117,5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7 550,2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8 032,8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56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58 622,0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61 441,2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64 341,9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67 710,3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71 395,5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2020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15 211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12 441,14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25 281,22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189 242 140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384 552 609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247 505 392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39 864 273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39 656 288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28 885 997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9 405 625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148 805 065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12 951 785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9 755 000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6 084 600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8 211 505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8 211 505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2021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15 211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13 283,0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25 686,54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71612"/>
            <a:ext cx="171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202 047 647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390 717 895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243 207 148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52 003 703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41 132 075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28 883 097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7 524 500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162 225 354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12 951 785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9 755 000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6 084 600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8 464 163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8 464 163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8001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ЖЕЛЕЗНОГОРСКОГО РАЙОНА НА 2022 ГОД</a:t>
            </a:r>
            <a:endParaRPr lang="ru-RU" sz="2400" b="1" cap="all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0" y="1357298"/>
            <a:ext cx="3571868" cy="55007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643570" y="1285860"/>
            <a:ext cx="3500430" cy="557214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000364" y="1142984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Итоги бюджета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071802" y="6245352"/>
            <a:ext cx="3143272" cy="612648"/>
          </a:xfrm>
          <a:prstGeom prst="flowChartMagneticDisk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Численность – 15 211 чел. </a:t>
            </a:r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000364" y="1928802"/>
            <a:ext cx="3143272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Доходы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14 085,99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3071802" y="4643446"/>
            <a:ext cx="3071834" cy="150019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в расчете на 1 человека (руб./чел.):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26 569,39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428736"/>
            <a:ext cx="200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СОБСТВЕН-</a:t>
            </a:r>
          </a:p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НЫЕ ДОХОДЫ: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214 262 000 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1500174"/>
            <a:ext cx="17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 ДЫ: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404 147 006</a:t>
            </a:r>
          </a:p>
          <a:p>
            <a:pPr algn="ctr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2786058"/>
            <a:ext cx="2714612" cy="357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243 389 351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3214686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– 57 512 620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78619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42 763 968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4357694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28 881 749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388" y="4929198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7 524 500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2786058"/>
            <a:ext cx="2786050" cy="64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174 354 376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3357562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12 951 785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3929066"/>
            <a:ext cx="2786050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– 9 755 000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500570"/>
            <a:ext cx="2786050" cy="9286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Платежи за негативное воздействие на окружающую среду – </a:t>
            </a:r>
          </a:p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6 084 600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143372" y="3643314"/>
            <a:ext cx="914400" cy="91440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72140"/>
            <a:ext cx="2714612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 – 8 726 487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500702"/>
            <a:ext cx="2714612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хозяйство-            8 726 487 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0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977" y="285728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ДИНАМИКА ИСПОЛНЕНИЯ ОСНОВНЫХ ПАРАМЕТРОВ БЮДЖЕТА ЗА 2017-2019  ГОДЫ</a:t>
            </a:r>
            <a:endParaRPr lang="ru-RU" sz="2000" b="1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42844" y="1428736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643174" y="4221480"/>
          <a:ext cx="3709035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500562" y="1428736"/>
          <a:ext cx="46434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и структура доходов бюджета муниципального района за 2017-2019</a:t>
            </a:r>
          </a:p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500174"/>
          <a:ext cx="821537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2020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9" y="1214423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2021 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9" y="1214423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71547"/>
            <a:ext cx="2571768" cy="128588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2143108" y="2357430"/>
            <a:ext cx="4929222" cy="642942"/>
          </a:xfrm>
          <a:prstGeom prst="downArrow">
            <a:avLst>
              <a:gd name="adj1" fmla="val 50000"/>
              <a:gd name="adj2" fmla="val 47968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3071810"/>
            <a:ext cx="7358114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Является основным звеном, формирующим доходную часть бюджета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ages (1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86256"/>
            <a:ext cx="2571750" cy="1771650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9586" y="3857628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Рисунок 13" descr="b2da57299c335071295cb3c9ca8d3760_XL-300x2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86" y="5357826"/>
            <a:ext cx="1214414" cy="85725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6" name="Выноска 1 15"/>
          <p:cNvSpPr/>
          <p:nvPr/>
        </p:nvSpPr>
        <p:spPr>
          <a:xfrm>
            <a:off x="6572264" y="3857628"/>
            <a:ext cx="1343028" cy="857256"/>
          </a:xfrm>
          <a:prstGeom prst="borderCallout1">
            <a:avLst>
              <a:gd name="adj1" fmla="val 45417"/>
              <a:gd name="adj2" fmla="val -2660"/>
              <a:gd name="adj3" fmla="val 117833"/>
              <a:gd name="adj4" fmla="val -587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572264" y="5357826"/>
            <a:ext cx="1343028" cy="857256"/>
          </a:xfrm>
          <a:prstGeom prst="borderCallout1">
            <a:avLst>
              <a:gd name="adj1" fmla="val 59639"/>
              <a:gd name="adj2" fmla="val -1525"/>
              <a:gd name="adj3" fmla="val 14723"/>
              <a:gd name="adj4" fmla="val -5762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1071538" y="3929066"/>
            <a:ext cx="1571636" cy="1143008"/>
          </a:xfrm>
          <a:prstGeom prst="borderCallout1">
            <a:avLst>
              <a:gd name="adj1" fmla="val 57861"/>
              <a:gd name="adj2" fmla="val 100933"/>
              <a:gd name="adj3" fmla="val 102278"/>
              <a:gd name="adj4" fmla="val 1340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1071538" y="5429264"/>
            <a:ext cx="1571636" cy="928694"/>
          </a:xfrm>
          <a:prstGeom prst="borderCallout1">
            <a:avLst>
              <a:gd name="adj1" fmla="val 66750"/>
              <a:gd name="adj2" fmla="val 102871"/>
              <a:gd name="adj3" fmla="val 12945"/>
              <a:gd name="adj4" fmla="val 13696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original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929066"/>
            <a:ext cx="1071538" cy="114300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Рисунок 20" descr="images (2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29264"/>
            <a:ext cx="1076291" cy="909638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2022  ГОДУ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7159" y="1214423"/>
          <a:ext cx="828680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2020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2021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в 2022 году</a:t>
            </a:r>
            <a:endParaRPr lang="ru-RU" sz="24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397000"/>
          <a:ext cx="842968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2019-2022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214423"/>
          <a:ext cx="8429684" cy="551538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04988"/>
                <a:gridCol w="732700"/>
                <a:gridCol w="732700"/>
                <a:gridCol w="1465401"/>
                <a:gridCol w="1209400"/>
                <a:gridCol w="1098611"/>
                <a:gridCol w="1285884"/>
              </a:tblGrid>
              <a:tr h="804289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01.10.2019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20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55 362,2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39 864,3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52 003,7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57 512,6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71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39 638,4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9 867,5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9 000,6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9 289,0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11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30 316,4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5 621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30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270 937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247 505,4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243 207,1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243 389,4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37 269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39 656,3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41 132,1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42764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43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66333" y="785794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2153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2019-2022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19" y="1357297"/>
          <a:ext cx="8215372" cy="5217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85785"/>
                <a:gridCol w="750026"/>
                <a:gridCol w="729951"/>
                <a:gridCol w="1422266"/>
                <a:gridCol w="1155575"/>
                <a:gridCol w="1143008"/>
                <a:gridCol w="1428761"/>
              </a:tblGrid>
              <a:tr h="871807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01.10.2019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83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29 505,9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28 886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28 883,1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28 881,7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18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2 476,6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2 720,3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2 840,8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21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180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6 211,3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9 405,6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37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473 090,9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384 552,6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390 717,9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404 147,0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66333" y="928670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57299"/>
          <a:ext cx="9143999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00496"/>
                <a:gridCol w="1785950"/>
                <a:gridCol w="1643074"/>
                <a:gridCol w="1714479"/>
              </a:tblGrid>
              <a:tr h="243653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2020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2021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2022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24 300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25 750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27 717,8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31 576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33 441,1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учреждений дополнительного образования детей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27 717,8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31 576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33 441,1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	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27 717,8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31 576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33 441,1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728" y="0"/>
            <a:ext cx="74295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Прогнозируемые размеры средней заработной платы по отдельным категориям работников бюджетного сектора экономики, обозначенных в Указах Президента Российской Федерации 2012 года, по </a:t>
            </a:r>
            <a:r>
              <a:rPr lang="ru-RU" sz="175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району на 2020 год и на плановый период 2021 и 2022 годов*  </a:t>
            </a:r>
            <a:endParaRPr lang="ru-RU" sz="175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576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*прогнозные значения средней зарплаты могут быть уточнены после согласования отделами </a:t>
            </a:r>
            <a:r>
              <a:rPr lang="ru-RU" b="1" i="1" dirty="0" err="1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i="1" dirty="0" smtClean="0">
                <a:ln>
                  <a:solidFill>
                    <a:srgbClr val="7030A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района изменений в Планы мероприятий («дорожные карты») в сфере образования, культуры и искусства, социальной защиты населения.</a:t>
            </a:r>
            <a:endParaRPr lang="ru-RU" i="1" dirty="0">
              <a:ln>
                <a:solidFill>
                  <a:srgbClr val="7030A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0"/>
            <a:ext cx="664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НУЖЕН ПРОГРАММНЫЙ БЮДЖЕТ?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1481"/>
            <a:ext cx="74295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endParaRPr lang="ru-RU" dirty="0" smtClean="0"/>
          </a:p>
          <a:p>
            <a:pPr indent="450000" algn="just"/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b="1" i="1" dirty="0" err="1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i="1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формируется в «программном» формате на основе муниципальных программ. Это связано со вступившими в силу изменениями в Бюджетный кодекс РФ в 2014 году. 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b="1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ortgage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390" y="0"/>
            <a:ext cx="1471610" cy="714356"/>
          </a:xfrm>
          <a:prstGeom prst="rect">
            <a:avLst/>
          </a:prstGeom>
        </p:spPr>
      </p:pic>
      <p:pic>
        <p:nvPicPr>
          <p:cNvPr id="7" name="Рисунок 6" descr="Полезная-информац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800000">
            <a:off x="-250019" y="952425"/>
            <a:ext cx="2132195" cy="128588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14282" y="4000504"/>
            <a:ext cx="2071702" cy="1128714"/>
          </a:xfrm>
          <a:prstGeom prst="roundRect">
            <a:avLst/>
          </a:prstGeom>
          <a:solidFill>
            <a:srgbClr val="CCFF99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 </a:t>
            </a:r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57422" y="2714620"/>
            <a:ext cx="1071570" cy="4000528"/>
          </a:xfrm>
          <a:prstGeom prst="leftBrace">
            <a:avLst/>
          </a:prstGeom>
          <a:ln w="60325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2857496"/>
            <a:ext cx="5786478" cy="1285884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43240" y="4286256"/>
            <a:ext cx="5786478" cy="1071570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5572140"/>
            <a:ext cx="5786478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5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9121124614025ee638220c1a0449860ef0e554f6f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143512"/>
            <a:ext cx="221457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62" cy="121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2334" y="0"/>
            <a:ext cx="570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0"/>
            <a:ext cx="235745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24151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643182"/>
            <a:ext cx="1643074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трелка вправо 6"/>
          <p:cNvSpPr/>
          <p:nvPr/>
        </p:nvSpPr>
        <p:spPr>
          <a:xfrm>
            <a:off x="2643174" y="3143248"/>
            <a:ext cx="571504" cy="35719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643968" y="3356768"/>
            <a:ext cx="1285884" cy="1588"/>
          </a:xfrm>
          <a:prstGeom prst="line">
            <a:avLst/>
          </a:prstGeom>
          <a:ln w="41275" cmpd="sng">
            <a:solidFill>
              <a:srgbClr val="0F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86116" y="2714620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86116" y="328612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86116" y="4000504"/>
            <a:ext cx="500066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86182" y="2571744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314324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3857628"/>
            <a:ext cx="1143008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929190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емиугольник 20"/>
          <p:cNvSpPr/>
          <p:nvPr/>
        </p:nvSpPr>
        <p:spPr>
          <a:xfrm>
            <a:off x="5214942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857884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емиугольник 25"/>
          <p:cNvSpPr/>
          <p:nvPr/>
        </p:nvSpPr>
        <p:spPr>
          <a:xfrm>
            <a:off x="6143636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786578" y="2714620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емиугольник 27"/>
          <p:cNvSpPr/>
          <p:nvPr/>
        </p:nvSpPr>
        <p:spPr>
          <a:xfrm>
            <a:off x="7072330" y="2428868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929190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929190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емиугольник 30"/>
          <p:cNvSpPr/>
          <p:nvPr/>
        </p:nvSpPr>
        <p:spPr>
          <a:xfrm>
            <a:off x="5214942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емиугольник 31"/>
          <p:cNvSpPr/>
          <p:nvPr/>
        </p:nvSpPr>
        <p:spPr>
          <a:xfrm>
            <a:off x="5214942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857884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857884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емиугольник 34"/>
          <p:cNvSpPr/>
          <p:nvPr/>
        </p:nvSpPr>
        <p:spPr>
          <a:xfrm>
            <a:off x="6143636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емиугольник 36"/>
          <p:cNvSpPr/>
          <p:nvPr/>
        </p:nvSpPr>
        <p:spPr>
          <a:xfrm>
            <a:off x="6143636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786578" y="328612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емиугольник 38"/>
          <p:cNvSpPr/>
          <p:nvPr/>
        </p:nvSpPr>
        <p:spPr>
          <a:xfrm>
            <a:off x="7072330" y="300037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786578" y="4000504"/>
            <a:ext cx="285752" cy="1588"/>
          </a:xfrm>
          <a:prstGeom prst="straightConnector1">
            <a:avLst/>
          </a:prstGeom>
          <a:ln w="41275">
            <a:solidFill>
              <a:srgbClr val="0F5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емиугольник 40"/>
          <p:cNvSpPr/>
          <p:nvPr/>
        </p:nvSpPr>
        <p:spPr>
          <a:xfrm>
            <a:off x="7072330" y="3714752"/>
            <a:ext cx="642942" cy="500066"/>
          </a:xfrm>
          <a:prstGeom prst="hep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Дуга 43"/>
          <p:cNvSpPr/>
          <p:nvPr/>
        </p:nvSpPr>
        <p:spPr>
          <a:xfrm>
            <a:off x="357158" y="1857364"/>
            <a:ext cx="8001056" cy="278608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 flipH="1">
            <a:off x="642910" y="1857364"/>
            <a:ext cx="7786742" cy="293848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0616006" flipH="1">
            <a:off x="263472" y="1714935"/>
            <a:ext cx="8116989" cy="3285252"/>
          </a:xfrm>
          <a:prstGeom prst="arc">
            <a:avLst>
              <a:gd name="adj1" fmla="val 16200000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уга 50"/>
          <p:cNvSpPr/>
          <p:nvPr/>
        </p:nvSpPr>
        <p:spPr>
          <a:xfrm rot="10800000">
            <a:off x="642910" y="1500174"/>
            <a:ext cx="7858180" cy="3500462"/>
          </a:xfrm>
          <a:prstGeom prst="arc">
            <a:avLst>
              <a:gd name="adj1" fmla="val 16309722"/>
              <a:gd name="adj2" fmla="val 2157258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14282" y="521495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Наличие ответственного исполнителя (соисполнителя)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571868" y="5572140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Объем и источники финансирования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786578" y="550070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Ожидаемые конечные результаты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000860" y="121442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Программно-целевые инструменты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714876" y="500042"/>
            <a:ext cx="2143140" cy="10715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2000240"/>
            <a:ext cx="18573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3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6426386">
            <a:off x="5512209" y="1579562"/>
            <a:ext cx="348329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7970141">
            <a:off x="7821833" y="2271840"/>
            <a:ext cx="304028" cy="3550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3624962">
            <a:off x="6735819" y="4806694"/>
            <a:ext cx="11570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2be4db456eaf94d479d7caeb8b06b8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4000504"/>
            <a:ext cx="1438268" cy="1652582"/>
          </a:xfrm>
          <a:prstGeom prst="rect">
            <a:avLst/>
          </a:prstGeom>
        </p:spPr>
      </p:pic>
      <p:sp>
        <p:nvSpPr>
          <p:cNvPr id="62" name="Стрелка вправо 61"/>
          <p:cNvSpPr/>
          <p:nvPr/>
        </p:nvSpPr>
        <p:spPr>
          <a:xfrm rot="5400000">
            <a:off x="4247227" y="5111094"/>
            <a:ext cx="571503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7196437">
            <a:off x="834694" y="4601261"/>
            <a:ext cx="927356" cy="3505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8380736.2f45ehjs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8794" y="4786322"/>
            <a:ext cx="1928826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1538" cy="1214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14422"/>
            <a:ext cx="5643570" cy="642942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ДОЛГОСРОЧНОГО РАЗВИТИЯ</a:t>
            </a:r>
            <a:endParaRPr lang="ru-RU" sz="1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928794" y="1857364"/>
            <a:ext cx="1857388" cy="214314"/>
          </a:xfrm>
          <a:prstGeom prst="triangle">
            <a:avLst>
              <a:gd name="adj" fmla="val 492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071678"/>
            <a:ext cx="2928926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 культуры в Муниципальном районе «</a:t>
            </a:r>
            <a:r>
              <a:rPr lang="ru-RU" sz="135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35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»</a:t>
            </a:r>
            <a:endParaRPr lang="ru-RU" sz="135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2071678"/>
            <a:ext cx="2786050" cy="1285884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культуры Администрации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9000"/>
            <a:ext cx="5715008" cy="714380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214818"/>
            <a:ext cx="5715008" cy="2643182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ожидаемые результаты реализации программы:</a:t>
            </a:r>
          </a:p>
          <a:p>
            <a:pPr>
              <a:buFontTx/>
              <a:buChar char="-"/>
            </a:pPr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единого культурного пространства района;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выравнивание уровня доступности культурных благ независимо от размера доходов, социального статуса и места проживания;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-преодоление диспропорций, вызванных разной степенью обеспеченности населения района учреждениями культуры в  сельской местности;</a:t>
            </a:r>
          </a:p>
          <a:p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культурной среды, отвечающей растущим потребностям личности и общества, повышение качества, разнообразия и эффективности услуг в сфере культуры.</a:t>
            </a: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57884" y="1142984"/>
            <a:ext cx="3286116" cy="571501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целевая  программа – это документ, определяющий: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политики в</a:t>
            </a:r>
          </a:p>
          <a:p>
            <a:pPr algn="just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способы их достижения;</a:t>
            </a:r>
          </a:p>
          <a:p>
            <a:pPr algn="just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285728"/>
            <a:ext cx="60365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муниципальная программа?</a:t>
            </a:r>
            <a:endParaRPr lang="ru-RU" sz="28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000109"/>
            <a:ext cx="2571768" cy="1071569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2357422" y="2071678"/>
            <a:ext cx="4429156" cy="85725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8F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2928934"/>
            <a:ext cx="7358114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(расходная часть бюджета) - услуги и функции, которые не могут быть предоставлены рынком и оплачены каждым из нас в отдельности.</a:t>
            </a: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d657bb7825d35429ac1819035790c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1357322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009466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4286256"/>
            <a:ext cx="1571616" cy="1285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1314186724_invalidy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5429264"/>
            <a:ext cx="2286016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ch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422" y="4000504"/>
            <a:ext cx="2214578" cy="1142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024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5214926"/>
            <a:ext cx="2071702" cy="1428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pupi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4000504"/>
            <a:ext cx="180517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2020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786050" y="571480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247 505 392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–27 708 793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1 568 890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 38 938 783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543 650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748 600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562" y="2285992"/>
            <a:ext cx="2214578" cy="50006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Социальное развитие села  – 3 970 900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857496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278 879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-8 211 505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305 800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31 800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6314" y="4286256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–12 743 025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средств массовой информации – 2 605 000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- 12 964 500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58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 257 805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50 000руб.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429000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–3 537 225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2021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243 207 148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 27 708 793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1 051 703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40 413 670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305 800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119 000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714752"/>
            <a:ext cx="2285984" cy="4286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278 879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-8 464 163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305 800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31 800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214818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 10 861 900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2 720 300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- 13 237 097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82"/>
            <a:ext cx="2285984" cy="6429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районе- 247 805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50 000 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928934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1 459 373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2022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243 389 351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27 708 793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1 051 703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42 045 215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305 800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119 000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3714752"/>
            <a:ext cx="2285984" cy="42862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278 879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857496"/>
            <a:ext cx="2214578" cy="12858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– 8 726 487 </a:t>
            </a:r>
            <a:r>
              <a:rPr lang="ru-RU" sz="13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285992"/>
            <a:ext cx="2143108" cy="785818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305 800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143248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31 800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4214818"/>
            <a:ext cx="2214578" cy="20002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 10 861 900  руб.</a:t>
            </a:r>
            <a:endParaRPr lang="ru-RU" sz="13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средств массовой информации – 2 840 800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- 13 550 573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82"/>
            <a:ext cx="2285984" cy="64291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муниципальной службы в Железногорском районе-  247 805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4857760"/>
            <a:ext cx="2143108" cy="1643074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50 000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2928934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1 485 473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0"/>
            <a:ext cx="517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Социально-ориентированный бюджет</a:t>
            </a:r>
            <a:endParaRPr lang="ru-RU" sz="2400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0042"/>
            <a:ext cx="814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2020 году и плановом периоде 2021 и 2022 годов на финансовое обеспечение отраслей социальной сферы (образование, культура, социальная политика, физкультура и спорт) запланировано выделить более 81% расходов бюджета района в 2020 году, в 2021 году – 79,52%., в 2022 году – 77,49% млн.руб.</a:t>
            </a:r>
            <a:endParaRPr lang="ru-RU" sz="1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89" y="1571612"/>
            <a:ext cx="881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района на финансирование отраслей социальной сферы в 2020 году и плановом периоде 2021 и 2022 годов</a:t>
            </a:r>
            <a:endParaRPr lang="ru-RU" sz="2000" dirty="0">
              <a:ln>
                <a:solidFill>
                  <a:srgbClr val="990099"/>
                </a:solidFill>
              </a:ln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42910" y="2500306"/>
          <a:ext cx="785818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42852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на отрасли социальной сферы в 2020 году и плановом периоде 2021 и 2022 годов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2144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714480" y="3786190"/>
          <a:ext cx="6500858" cy="307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210175" y="1000108"/>
          <a:ext cx="3933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541"/>
            <a:ext cx="1071538" cy="11480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1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 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814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Главная стратегическая цель в сфере образования </a:t>
            </a:r>
            <a:r>
              <a:rPr lang="ru-RU" sz="1000" b="1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000" b="1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обеспечение доступности  качественного дошкольного, начального общего, основного общего,  среднего общего и дополнительного образования детей, отвечающего современным  потребностям социума, каждого гражданина и соответствующего стратегическим целям государственной политики в сфере образования, сформулированным в проекте современной модели образования на период до 2021  года и национальной образовательной инициативе «Наша новая школа»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9675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5272304"/>
              </p:ext>
            </p:extLst>
          </p:nvPr>
        </p:nvGraphicFramePr>
        <p:xfrm>
          <a:off x="571472" y="1917170"/>
          <a:ext cx="8104397" cy="39280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0524"/>
                <a:gridCol w="1558551"/>
                <a:gridCol w="1402695"/>
                <a:gridCol w="1402627"/>
              </a:tblGrid>
              <a:tr h="311234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62166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дошкольного образования детей»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60 485 925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58 383</a:t>
                      </a:r>
                      <a:r>
                        <a:rPr lang="ru-RU" sz="1400" b="1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724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58 623 774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7968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общего образования детей»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161 159 346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159 032 080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158 779 132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63937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«Развитие дополнительного образования детей. Обеспечение деятельности МКОУ ДОД «Центр детского творчества»»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12 998 094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13 401 204 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13 731 955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627978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«Руководство и управление в сфере установленных функций муниципального органа управления образованием Администрации </a:t>
                      </a:r>
                      <a:r>
                        <a:rPr lang="ru-RU" sz="1200" b="1" kern="1200" dirty="0" err="1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200" b="1" kern="1200" dirty="0" smtClean="0"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области, других организаций, подведомственных Управлению образования»</a:t>
                      </a:r>
                      <a:endParaRPr lang="ru-RU" sz="1200" b="1" dirty="0"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11 393 137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11 438 437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11 302 787</a:t>
                      </a:r>
                      <a:endParaRPr lang="ru-RU" sz="14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Железногорском районе Курской области»</a:t>
            </a:r>
            <a:endParaRPr lang="ru-RU" sz="14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099" y="500042"/>
            <a:ext cx="814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Система образования Железногорского района Курской области представлена 20 образовательными организациями: общеобразовательные организации – 13, дошкольные образовательные организации – 6, учреждение дополнительного образования детей -1.</a:t>
            </a:r>
            <a:endParaRPr lang="ru-RU" sz="1200" dirty="0">
              <a:ln>
                <a:solidFill>
                  <a:srgbClr val="C00000"/>
                </a:solidFill>
              </a:ln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36" y="1071547"/>
            <a:ext cx="8974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В рамках модернизации системы  общего и дошкольного образования ежегодно проводится  капитальный ремонт  учреждений общего и дошкольного образования. Сокращается очередность на зачисление детей в детские сады. В течение 2019 года были проведены следующие работы: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357562"/>
            <a:ext cx="38576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спортивного зала в МКОУ «Студенокская СОШ»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2" y="3357562"/>
            <a:ext cx="4071966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Ремонт кровли МКДОУ «Студенокский детский сад»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6286520"/>
            <a:ext cx="4071966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газовой котельной в МКОУ «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Басовская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ООШ»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752" y="6286520"/>
            <a:ext cx="4286248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Капитальный ремонт МКОУ «Рышковская СОШ»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816424" cy="144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0963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65104"/>
            <a:ext cx="3182144" cy="17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00808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 работы с молодежью, организация отдыха и оздоровления  детей, молодежи, развитие физической культуры и спорта  в Железногорском районе Курской области »</a:t>
            </a:r>
            <a:endParaRPr lang="ru-RU" sz="1600" b="1" dirty="0"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создание условий, обеспечивающих повышение мотивации жителей </a:t>
            </a:r>
            <a:r>
              <a:rPr lang="ru-RU" sz="1200" dirty="0" err="1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к регулярным занятиям  физической культурой и спортом и ведению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развитие системы оздоровления и отдыха детей в Железногорском районе  Курской области</a:t>
            </a:r>
            <a:r>
              <a:rPr lang="ru-RU" sz="1000" dirty="0" smtClean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2000240"/>
            <a:ext cx="435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</a:t>
            </a:r>
            <a:r>
              <a:rPr lang="ru-RU" sz="1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(руб.):</a:t>
            </a:r>
            <a:endParaRPr lang="ru-RU" sz="1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7" y="2428867"/>
          <a:ext cx="4643471" cy="421484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7227"/>
                <a:gridCol w="838410"/>
                <a:gridCol w="709423"/>
                <a:gridCol w="838411"/>
              </a:tblGrid>
              <a:tr h="633150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096387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эффективности реализации молодежной политики»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4265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 «Создание условий для оздоровления и отдыха детей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859 840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859 840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859 840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4265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мероприятие: «Создание условий для развития физической культуры и массового спорта в Железногорском районе»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1" name="Рисунок 10" descr="C:\Users\Admin\Desktop\2019 ФОТО\олимп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28868"/>
            <a:ext cx="321470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dmin\Desktop\2019 ФОТО\Фото для Губернатора\фестивал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14818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19874D"/>
                  </a:solidFill>
                </a:ln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в Железногорском районе » </a:t>
            </a:r>
            <a:endParaRPr lang="ru-RU" dirty="0">
              <a:ln>
                <a:solidFill>
                  <a:srgbClr val="19874D"/>
                </a:solidFill>
              </a:ln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357430"/>
          <a:ext cx="4714876" cy="45005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32349"/>
                <a:gridCol w="954917"/>
                <a:gridCol w="1113164"/>
                <a:gridCol w="1214446"/>
              </a:tblGrid>
              <a:tr h="512685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390FB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390FB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504202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«Социальная поддержка отдельных категорий граждан </a:t>
                      </a:r>
                      <a:r>
                        <a:rPr lang="ru-RU" sz="1000" kern="1200" dirty="0" err="1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Железногорского</a:t>
                      </a:r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17 738 114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17 738 114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17 738 114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54388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«Организация деятельности органов опеки и попечительства»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7 520 660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7 517 760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7 516</a:t>
                      </a:r>
                      <a:r>
                        <a:rPr lang="ru-RU" sz="1100" b="1" baseline="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412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32929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«Управление муниципальной программой и обеспечение условий реализации»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2 751 600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2 751 600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2 751 600</a:t>
                      </a:r>
                      <a:endParaRPr lang="ru-RU" sz="11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1934" y="2000240"/>
            <a:ext cx="68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(руб.)</a:t>
            </a:r>
            <a:endParaRPr lang="ru-RU" sz="1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1071546"/>
            <a:ext cx="5214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формирование правовых организационных, социально-экономических условий для осуществления мер по улучшению положения и качества жизни граждан, повышению степени их социальной защищенности, активизации участия граждан в жизни общества</a:t>
            </a:r>
            <a:endParaRPr lang="ru-RU" sz="1100" b="1" dirty="0" smtClean="0">
              <a:ln>
                <a:solidFill>
                  <a:srgbClr val="C00000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78592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G:\Новая папка\Мяськов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59706"/>
            <a:ext cx="3071834" cy="17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Новая папка\DSC_15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609850"/>
            <a:ext cx="3571900" cy="23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:\DSC025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142984"/>
            <a:ext cx="364333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999360" cy="107100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1000080" y="0"/>
            <a:ext cx="7857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Муниципальная  программа «Развитие культуры в Муниципальном районе «</a:t>
            </a:r>
            <a:r>
              <a:rPr lang="ru-RU" sz="1800" b="1" strike="noStrike" spc="-1" dirty="0" err="1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Железногорский</a:t>
            </a:r>
            <a:r>
              <a:rPr lang="ru-RU" sz="1800" b="1" strike="noStrike" spc="-1" dirty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район» Курской области </a:t>
            </a:r>
            <a:r>
              <a:rPr lang="ru-RU" sz="1800" b="1" strike="noStrike" spc="-1" dirty="0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2190960" y="642918"/>
            <a:ext cx="6310130" cy="714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Цель программы: </a:t>
            </a:r>
            <a:r>
              <a:rPr lang="ru-RU" sz="1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реализация стратегической роли культуры как духовно-нравственного основания развития личности и единства  российского общества</a:t>
            </a: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4"/>
          <p:cNvSpPr/>
          <p:nvPr/>
        </p:nvSpPr>
        <p:spPr>
          <a:xfrm>
            <a:off x="250920" y="1214280"/>
            <a:ext cx="435708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реализации программных мероприятий  (руб.):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" name="Table 3"/>
          <p:cNvGraphicFramePr/>
          <p:nvPr/>
        </p:nvGraphicFramePr>
        <p:xfrm>
          <a:off x="571471" y="1571612"/>
          <a:ext cx="8215371" cy="4429157"/>
        </p:xfrm>
        <a:graphic>
          <a:graphicData uri="http://schemas.openxmlformats.org/drawingml/2006/table">
            <a:tbl>
              <a:tblPr/>
              <a:tblGrid>
                <a:gridCol w="3791899"/>
                <a:gridCol w="1579546"/>
                <a:gridCol w="1421963"/>
                <a:gridCol w="1421963"/>
              </a:tblGrid>
              <a:tr h="708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2021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 dirty="0" smtClean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2022 </a:t>
                      </a:r>
                      <a:r>
                        <a:rPr lang="ru-RU" sz="900" b="1" strike="noStrike" spc="-1" dirty="0">
                          <a:solidFill>
                            <a:srgbClr val="66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</a:tr>
              <a:tr h="1240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«Сохранение и развитие самодеятельного искусства, традиционной народной культуры и </a:t>
                      </a:r>
                      <a:r>
                        <a:rPr lang="ru-RU" sz="1200" b="0" strike="noStrike" spc="-1" dirty="0" err="1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киновидиообслуживания</a:t>
                      </a:r>
                      <a:r>
                        <a:rPr lang="ru-RU" sz="1200" b="0" strike="noStrike" spc="-1" dirty="0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населения»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14 914 371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15 669 218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16 426 865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</a:tr>
              <a:tr h="7091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«Развитие библиотечного дела»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15 945 301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16 666 241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17 540 487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DEEE8"/>
                    </a:solidFill>
                  </a:tcPr>
                </a:tc>
              </a:tr>
              <a:tr h="1771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390FB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Основное мероприятие  «Обеспечение деятельности подведомственных учреждений, финансовое обеспечение Муниципальной программы, повышение эффективности использования средств областного и местного бюджетов»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8 077 516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8 077 516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8 077 516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79646"/>
                      </a:solidFill>
                    </a:lnL>
                    <a:lnR w="12240">
                      <a:solidFill>
                        <a:srgbClr val="F79646"/>
                      </a:solidFill>
                    </a:lnR>
                    <a:lnT w="12240">
                      <a:solidFill>
                        <a:srgbClr val="F79646"/>
                      </a:solidFill>
                    </a:lnT>
                    <a:lnB w="12240">
                      <a:solidFill>
                        <a:srgbClr val="F79646"/>
                      </a:solidFill>
                    </a:lnB>
                    <a:solidFill>
                      <a:srgbClr val="FBDC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357298"/>
            <a:ext cx="56435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  <a:p>
            <a:pPr algn="ctr"/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285992"/>
            <a:ext cx="557213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отчету об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</a:t>
            </a:r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endParaRPr lang="ru-RU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1071570" cy="7143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га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85992"/>
            <a:ext cx="1071570" cy="10001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00636"/>
            <a:ext cx="6715140" cy="1857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дате и месте проведения публичных слушаний размещается в районных официальных средствах массовой информации. Проекты обсуждаемых документов публикуются на сайте  Администрации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http://zhel.rkursk.ru/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v__TxdmIcL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08" y="5000636"/>
            <a:ext cx="2428892" cy="1857364"/>
          </a:xfrm>
          <a:prstGeom prst="roundRect">
            <a:avLst>
              <a:gd name="adj" fmla="val 16667"/>
            </a:avLst>
          </a:prstGeom>
          <a:ln>
            <a:solidFill>
              <a:srgbClr val="0F511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YTDrEmyXo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2285992"/>
            <a:ext cx="150016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epositphotos_33075905-Multicolored-people-sitting-at-a-round-ta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357298"/>
            <a:ext cx="142872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2 17"/>
          <p:cNvSpPr/>
          <p:nvPr/>
        </p:nvSpPr>
        <p:spPr>
          <a:xfrm>
            <a:off x="1928794" y="3500438"/>
            <a:ext cx="7215206" cy="1357322"/>
          </a:xfrm>
          <a:prstGeom prst="borderCallout2">
            <a:avLst>
              <a:gd name="adj1" fmla="val 48601"/>
              <a:gd name="adj2" fmla="val 437"/>
              <a:gd name="adj3" fmla="val 43867"/>
              <a:gd name="adj4" fmla="val -6078"/>
              <a:gd name="adj5" fmla="val 63368"/>
              <a:gd name="adj6" fmla="val -94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публичных слушаний: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Достижение разумного баланса между возможностями бюджета и потребностями в расходах;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Развитие гласности и прозрачности бюджета;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Вовлечение населения в процесс формирования бюджета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rPr>
              <a:t>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</a:endParaRPr>
          </a:p>
        </p:txBody>
      </p:sp>
      <p:pic>
        <p:nvPicPr>
          <p:cNvPr id="19" name="Рисунок 18" descr="rash-272x27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500438"/>
            <a:ext cx="128585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 программа «Развитие культуры в Муниципальном районе «</a:t>
            </a:r>
            <a:r>
              <a:rPr lang="ru-RU" b="1" dirty="0" err="1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район» Курской области » </a:t>
            </a:r>
            <a:r>
              <a:rPr lang="ru-RU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(подпрограмма КУЛЬТУРА)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4500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1000108"/>
            <a:ext cx="47149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коллективов самодеятельного любительского творчества в смотрах, конкурсах, фестивалях в 2019 г</a:t>
            </a:r>
          </a:p>
          <a:p>
            <a:pPr algn="just"/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Музыкально-драматическиий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театр ТЕРЕМОК (рук.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Л.Землякова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,   А.Трофимов) – лауреаты 1 степени Всероссийских творческих состязаний «Без границ»;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Цирковая студия СЮРПРИЗ,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рук.О.Ходан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-Дипломы Лауреатов 1,</a:t>
            </a:r>
            <a:r>
              <a:rPr lang="en-US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 III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степеней) Международного конкурса-фестиваля музыкального художественного творчества «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Праздннк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детства» 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Хореографический ансамбль СИЛУЭТ,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рук.Т.Авилова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ддиплом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1 степени в Межрегиональном хореографическом конкурсе «Желание танцевать» 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Мужской вокальный квартет РАЗДОЛЬЕ - «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Гран при» 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Международного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конкурса-фестивалея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«Звездные таланты России»;  </a:t>
            </a:r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Уч-ся музыкального отделения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Студенокской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ДШИ (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пр.Хаирова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 Л.Ю. Фирсова И.И) - Диплом  1 степени  в ХХХ Международном конкурсе  «Светлая душа»;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Уч-ся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Студенокской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ДШИ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Шавырин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С. - Диплом  11 степени в Международном  конкурсе  юных музыкантов и вокалистов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До-ми-солька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», Сертификат  за педагогическое мастерство при подготовке дипломанта конкурса – И.И Фирсова.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Студия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ПАЛИТРА,рук.Лысенко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Е.А – 1 место в заочном Х1 Краевом фестивале  детского и молодежного экранного творчества имени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В.И.Трегубовича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(Красноярский край)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уч-ся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Студенокской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ДШИ Лысенко Т. - Диплом победителя 11 степени Х1Х в Международном  академическом конкурсе профессионального художественного творчества «Мир творчества»;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уч-ся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худ.отделения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Студенокской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ДШИ (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рук.Е.Лысенко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) - победители в Региональном этапе Всероссийского конкурса  детских художественных работ «Спасибо деду за Победу» в г.Курск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Пр-ль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худ.отделения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Студенокской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ДШИ Е.А.Лысенко - Диплом призера </a:t>
            </a:r>
            <a:r>
              <a:rPr lang="en-US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Yii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Всероссийского очного конкурса  педагогических проектов педагогов-художников;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Ансамбль РАЗВЕТЬЕ, 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рук.В.Горобец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..Всероссийском  фестивале-конкурсе песен и частушек «Тамбовская канарейка» (МКУ «</a:t>
            </a:r>
            <a:r>
              <a:rPr lang="ru-RU" sz="1000" b="1" dirty="0" err="1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Разветьевский</a:t>
            </a:r>
            <a:r>
              <a:rPr lang="ru-RU" sz="1000" b="1" dirty="0" smtClean="0">
                <a:ln>
                  <a:solidFill>
                    <a:srgbClr val="FF0000"/>
                  </a:solidFill>
                </a:ln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ЦДК» </a:t>
            </a:r>
          </a:p>
          <a:p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ln>
                <a:solidFill>
                  <a:srgbClr val="FF0000"/>
                </a:solidFill>
              </a:ln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357818" y="5689744"/>
            <a:ext cx="321471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7030A0"/>
                </a:solidFill>
                <a:latin typeface="Book Antiqua" pitchFamily="18" charset="0"/>
              </a:rPr>
              <a:t>Проведение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   </a:t>
            </a:r>
            <a:r>
              <a:rPr lang="ru-RU" sz="1200" b="1" dirty="0" smtClean="0">
                <a:solidFill>
                  <a:srgbClr val="7030A0"/>
                </a:solidFill>
                <a:latin typeface="Book Antiqua" pitchFamily="18" charset="0"/>
              </a:rPr>
              <a:t>районного</a:t>
            </a:r>
            <a:r>
              <a:rPr lang="en-US" sz="1200" b="1" dirty="0" smtClean="0">
                <a:solidFill>
                  <a:srgbClr val="7030A0"/>
                </a:solidFill>
                <a:latin typeface="Book Antiqua" pitchFamily="18" charset="0"/>
              </a:rPr>
              <a:t>  </a:t>
            </a:r>
            <a:r>
              <a:rPr lang="ru-RU" sz="1200" b="1" dirty="0" smtClean="0">
                <a:solidFill>
                  <a:srgbClr val="7030A0"/>
                </a:solidFill>
                <a:latin typeface="Book Antiqua" pitchFamily="18" charset="0"/>
              </a:rPr>
              <a:t>мероприятия, </a:t>
            </a:r>
            <a:endParaRPr lang="en-US" sz="12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7030A0"/>
                </a:solidFill>
                <a:latin typeface="Book Antiqua" pitchFamily="18" charset="0"/>
              </a:rPr>
              <a:t>посвященного «Дню семьи, любви и верности» (МКУ «</a:t>
            </a:r>
            <a:r>
              <a:rPr lang="ru-RU" sz="1200" b="1" dirty="0" err="1" smtClean="0">
                <a:solidFill>
                  <a:srgbClr val="7030A0"/>
                </a:solidFill>
                <a:latin typeface="Book Antiqua" pitchFamily="18" charset="0"/>
              </a:rPr>
              <a:t>Разветьевский</a:t>
            </a:r>
            <a:r>
              <a:rPr lang="ru-RU" sz="1200" b="1" dirty="0" smtClean="0">
                <a:solidFill>
                  <a:srgbClr val="7030A0"/>
                </a:solidFill>
                <a:latin typeface="Book Antiqua" pitchFamily="18" charset="0"/>
              </a:rPr>
              <a:t> ЦДК»)</a:t>
            </a:r>
            <a:endParaRPr lang="ru-RU" sz="1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 flipV="1">
            <a:off x="4644008" y="466503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72074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51520" y="4293096"/>
            <a:ext cx="43204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2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300" dirty="0" smtClean="0">
              <a:ln>
                <a:solidFill>
                  <a:srgbClr val="80008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3143248"/>
            <a:ext cx="32147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Спектакль  «Ромео и Джульетта» МКУК «</a:t>
            </a:r>
            <a:r>
              <a:rPr lang="ru-RU" sz="1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РДК»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4444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928670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79513\Desktop\DSC_1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3251572" cy="18750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3857628"/>
          <a:ext cx="3143272" cy="208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357686" y="3857628"/>
          <a:ext cx="4000512" cy="151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00166" y="592933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Подключение библиотек  района  к сети Интернет: 100%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1468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 2019 году была модернизирована Михайловская центральная детская библиотека </a:t>
            </a:r>
          </a:p>
          <a:p>
            <a:pPr algn="ctr"/>
            <a:r>
              <a:rPr lang="ru-RU" sz="1600" b="1" dirty="0" smtClean="0"/>
              <a:t>им. Б.И.Вронского  (приобретения - на сумму 500 000 </a:t>
            </a:r>
            <a:r>
              <a:rPr lang="ru-RU" sz="1600" b="1" dirty="0" err="1" smtClean="0"/>
              <a:t>руб</a:t>
            </a:r>
            <a:r>
              <a:rPr lang="ru-RU" sz="1600" b="1" dirty="0" smtClean="0"/>
              <a:t>).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291"/>
            <a:ext cx="4929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Муниципальная  программа «Развитие культуры в Муниципальном районе «</a:t>
            </a:r>
            <a:r>
              <a:rPr lang="ru-RU" sz="1400" b="1" spc="-1" dirty="0" err="1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Железногорский</a:t>
            </a:r>
            <a:r>
              <a:rPr lang="ru-RU" sz="1400" b="1" spc="-1" dirty="0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район» Курской области на  2020-2022 годы»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9900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(Подпрограмма НАСЛЕДИЕ)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7" name="Picture 3" descr="D:\Documents\Рабочий стол\IMG_1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2476630" cy="1857388"/>
          </a:xfrm>
          <a:prstGeom prst="rect">
            <a:avLst/>
          </a:prstGeom>
          <a:noFill/>
        </p:spPr>
      </p:pic>
      <p:pic>
        <p:nvPicPr>
          <p:cNvPr id="1028" name="Picture 4" descr="D:\Documents\Рабочий стол\IMG_1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214422"/>
            <a:ext cx="2476912" cy="1857600"/>
          </a:xfrm>
          <a:prstGeom prst="rect">
            <a:avLst/>
          </a:prstGeom>
          <a:noFill/>
        </p:spPr>
      </p:pic>
      <p:pic>
        <p:nvPicPr>
          <p:cNvPr id="1029" name="Picture 5" descr="D:\Documents\Мои документы\Downloads\IMG_1422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214422"/>
            <a:ext cx="2476912" cy="18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на территории </a:t>
            </a:r>
            <a:r>
              <a:rPr lang="ru-RU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и безопасности дорожного движения »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214926"/>
            <a:ext cx="2428860" cy="1643074"/>
          </a:xfrm>
          <a:prstGeom prst="rect">
            <a:avLst/>
          </a:prstGeom>
          <a:ln w="127000" cap="sq">
            <a:solidFill>
              <a:srgbClr val="99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Изображение 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18" y="3714752"/>
            <a:ext cx="2786082" cy="1714512"/>
          </a:xfrm>
          <a:prstGeom prst="rect">
            <a:avLst/>
          </a:prstGeom>
          <a:ln w="127000" cap="sq">
            <a:solidFill>
              <a:srgbClr val="00808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62184"/>
          <a:ext cx="4786314" cy="17354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5984"/>
                <a:gridCol w="843556"/>
                <a:gridCol w="828408"/>
                <a:gridCol w="828366"/>
              </a:tblGrid>
              <a:tr h="23414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000" dirty="0" smtClean="0">
                          <a:ln>
                            <a:solidFill>
                              <a:srgbClr val="660066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91625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  «Обеспечение требуемого технического состояния сети автомобильных дорог района, их пропускной способности, эффективно содействующей развитию экономики, улучшению качества жизни населения района, созданию безопасных  условий движения»</a:t>
                      </a:r>
                      <a:endParaRPr lang="ru-RU" sz="1000" b="1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8 211 505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8 464 163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n>
                            <a:solidFill>
                              <a:srgbClr val="390FB1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8 726 487</a:t>
                      </a:r>
                      <a:endParaRPr lang="ru-RU" sz="1000" b="1" dirty="0">
                        <a:ln>
                          <a:solidFill>
                            <a:srgbClr val="390FB1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214950"/>
            <a:ext cx="5572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основного мероприятия будут решаться следующие задачи: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строительство (реконструкция) автомобильных дорог общего пользования местного значения вне границ населенных пунктов;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капитальный ремонт,  ремонт и содержание автомобильных дорог общего пользования местного значения вне границ населенных пунктов; </a:t>
            </a:r>
          </a:p>
          <a:p>
            <a:pPr algn="just"/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межевание, проведение кадастровых работ в отношении земельных участков, занятых автодорогами общего пользования местного значения вне границ населенных пунктов, и в отношении автодорог общего пользования местного значения вне границ населенных пунктов, как объектов недвижимого имущества, паспортизация, инвентаризация и государственная регистрация права муниципальной собственности на эти земельные участки </a:t>
            </a:r>
            <a:r>
              <a:rPr lang="ru-RU" sz="1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7181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реализации программных мероприятий  (руб.):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00108"/>
            <a:ext cx="9001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Решением Представительного Собрания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от 24 декабря 2013 года № 62-3-РС, начиная с 2012 года, финансовое обеспечение дорожного хозяйства осуществляется в рамках дорожного фонда </a:t>
            </a:r>
            <a:r>
              <a:rPr lang="ru-RU" sz="1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785926"/>
            <a:ext cx="4214810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</a:t>
            </a:r>
          </a:p>
          <a:p>
            <a:pPr algn="ctr"/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дорожного фонда  </a:t>
            </a:r>
            <a:r>
              <a:rPr lang="ru-RU" sz="14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14554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дизельное топливо;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моторные масла для дизельных и (или) карбюраторных (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двигателей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акцизов на автомобильный бензин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48" y="3429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9190" y="1785926"/>
            <a:ext cx="4214810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</a:t>
            </a:r>
            <a:endParaRPr lang="ru-RU" sz="140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929190" y="2214554"/>
          <a:ext cx="4214810" cy="10572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7405"/>
                <a:gridCol w="2107405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8 211 505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8 464 163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8576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8 726 487</a:t>
                      </a:r>
                      <a:endParaRPr lang="ru-RU" sz="1200" dirty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57290" y="142852"/>
            <a:ext cx="7572428" cy="857256"/>
          </a:xfrm>
          <a:prstGeom prst="roundRect">
            <a:avLst/>
          </a:prstGeom>
          <a:solidFill>
            <a:srgbClr val="FFFFCC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2020 ГОД И ПЛАНОВЫЙ ПЕРИОД 2021-2022 ГОДОВ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dmin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214422"/>
            <a:ext cx="2714612" cy="173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B5C147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1000108"/>
            <a:ext cx="642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соответствии с Уставом муниципального образования «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к органам местного самоуправления относятся:</a:t>
            </a:r>
          </a:p>
          <a:p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Представительное Собрание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Администрация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финансов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образования, по делам молодежи, по физической культуры и спорту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культуры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pPr>
              <a:buFontTx/>
              <a:buChar char="-"/>
            </a:pP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Управление социальной защиты Администрации </a:t>
            </a:r>
            <a:r>
              <a:rPr lang="ru-RU" sz="1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1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429240"/>
            <a:ext cx="4572032" cy="1428760"/>
          </a:xfrm>
          <a:prstGeom prst="roundRect">
            <a:avLst/>
          </a:prstGeom>
          <a:solidFill>
            <a:srgbClr val="36D2D2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планировании расходов бюджета по лицам, замещающим муниципальные должности, муниципальным служащим органов местного самоуправления индексация заработной платы в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sz="1400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предусмотрена в размере 3,0%..</a:t>
            </a:r>
            <a:endParaRPr lang="ru-RU" sz="1400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500414"/>
            <a:ext cx="3357554" cy="335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формирования расходов на содержание органов местного самоуправления муниципального образования «</a:t>
            </a:r>
            <a:r>
              <a:rPr lang="ru-RU" sz="15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устанавливаются постановлением Администрации Курской области. </a:t>
            </a:r>
          </a:p>
          <a:p>
            <a:pPr indent="450000" algn="just"/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штатная численность органов местного самоуправления установлена в количестве 66 штатных единиц, из них 66 штатные единицы – муниципальные 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служащие</a:t>
            </a:r>
            <a:r>
              <a:rPr lang="ru-RU" sz="1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14282" y="3143248"/>
          <a:ext cx="528641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00166" y="214290"/>
            <a:ext cx="7286676" cy="7143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ФИНАНСОВАЯ ПОМОЩЬ БЮДЖЕТАМ ПОСЕЛЕНИЙ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мощь-малому-бизнес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142984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071546"/>
            <a:ext cx="5715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Финансовая помощь 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районного бюджета бюджетам поселений, входящих в состав муниципального района, предоставляется в форме дотаций на выравнивание бюджетной обеспеченности в соответствии с муниципальными правовыми актами, принимаемыми в соответствии с требованиями Бюджетного кодекса Российской Федерации и законодательства </a:t>
            </a:r>
            <a:r>
              <a:rPr lang="ru-RU" sz="16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2928934"/>
          <a:ext cx="8929718" cy="3929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571612"/>
            <a:ext cx="46934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году и плановом периоде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годов муниципальные гарантии муниципальным образованиям и юридическим лицам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предоставлять не планируется.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79 467 592 рубля,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85 022 218 рублей,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годов в сумме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92 458 083 рубля.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по состоянию на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01.01.2021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запланирован в сумме 0  рублей, на 1 января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рублей, на 1 января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года – в сумме 0 рублей что соответствует нормам бюджетного законодательства.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2e4235df80037af28db3965943722fe.jp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1142984"/>
            <a:ext cx="4000496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ght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в доступной для широкого круга пользователей форме раскрывает информацию об особенностях формирования бюджета на предстоящий период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11" name="Рисунок 10" descr="Admin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928802"/>
            <a:ext cx="7572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финансов Администрации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+7(47148)25966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uprfin_raion@mail.ru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Размещено на сайте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 zhel.rkursk.ru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928802"/>
            <a:ext cx="2286016" cy="1128714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1 7"/>
          <p:cNvSpPr/>
          <p:nvPr/>
        </p:nvSpPr>
        <p:spPr>
          <a:xfrm>
            <a:off x="3071802" y="857232"/>
            <a:ext cx="4714908" cy="1071570"/>
          </a:xfrm>
          <a:prstGeom prst="borderCallout1">
            <a:avLst>
              <a:gd name="adj1" fmla="val 20611"/>
              <a:gd name="adj2" fmla="val -280"/>
              <a:gd name="adj3" fmla="val 104276"/>
              <a:gd name="adj4" fmla="val -295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 местного самоуправления (местный уровень)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1 9"/>
          <p:cNvSpPr/>
          <p:nvPr/>
        </p:nvSpPr>
        <p:spPr>
          <a:xfrm>
            <a:off x="3000364" y="2428868"/>
            <a:ext cx="4714908" cy="1214446"/>
          </a:xfrm>
          <a:prstGeom prst="borderCallout1">
            <a:avLst>
              <a:gd name="adj1" fmla="val 79178"/>
              <a:gd name="adj2" fmla="val 532"/>
              <a:gd name="adj3" fmla="val 44615"/>
              <a:gd name="adj4" fmla="val -263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главный финансовый документ района, утверждаемый Представительным собранием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age_13849158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2428868"/>
            <a:ext cx="1428728" cy="121444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72" y="857232"/>
            <a:ext cx="1428728" cy="10715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571472" y="6072206"/>
            <a:ext cx="8572528" cy="7857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 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утвержден на 2020 год и плановый период 2021 и 2022 годов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восклицательный зна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72206"/>
            <a:ext cx="571472" cy="785794"/>
          </a:xfrm>
          <a:prstGeom prst="rect">
            <a:avLst/>
          </a:prstGeom>
        </p:spPr>
      </p:pic>
      <p:sp>
        <p:nvSpPr>
          <p:cNvPr id="12" name="Выноска 1 11"/>
          <p:cNvSpPr/>
          <p:nvPr/>
        </p:nvSpPr>
        <p:spPr>
          <a:xfrm>
            <a:off x="3000364" y="4071942"/>
            <a:ext cx="4714908" cy="642942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юридическую силу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3000364" y="4929198"/>
            <a:ext cx="4714908" cy="612648"/>
          </a:xfrm>
          <a:prstGeom prst="borderCallout1">
            <a:avLst>
              <a:gd name="adj1" fmla="val 49937"/>
              <a:gd name="adj2" fmla="val -807"/>
              <a:gd name="adj3" fmla="val 50125"/>
              <a:gd name="adj4" fmla="val -363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организует его исполнение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13488" y="4143380"/>
            <a:ext cx="2143934" cy="79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mo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071942"/>
            <a:ext cx="1428728" cy="64294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Рисунок 27" descr="Admin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4929198"/>
            <a:ext cx="1428728" cy="596272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8794" y="21429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– РАСХОДЫ  = ДЕФИЦИТ (ПРОФИЦИТ)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4465637" y="203516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465637" y="2535231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465637" y="3106735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465637" y="367823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4465637" y="546418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465637" y="4249743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465637" y="4749809"/>
            <a:ext cx="35719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100" y="1928802"/>
            <a:ext cx="2820452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(расходы больше доходов)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1928802"/>
            <a:ext cx="277409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0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(доходы больше расходов)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14310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786578" y="264318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000100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214678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4500570"/>
            <a:ext cx="1785950" cy="1143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из бюджета вышестоящего уровня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0298" y="4500570"/>
            <a:ext cx="1857388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Кредиты от кредитных организаций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57752" y="3071810"/>
            <a:ext cx="4071966" cy="928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превышении  доходов над расходами принимается решение как их использовать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858016" y="4071942"/>
            <a:ext cx="484632" cy="35719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7752" y="4500570"/>
            <a:ext cx="4071966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как источник покрытия дефицита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4429124" y="4714884"/>
            <a:ext cx="357190" cy="4846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6000768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= РАСХОДЫ       СБАЛАНСИРОВАННЫЙ БЮДЖЕТ</a:t>
            </a: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3428992" y="6000768"/>
            <a:ext cx="428628" cy="4286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0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0"/>
            <a:ext cx="185735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97676" y="928670"/>
            <a:ext cx="7646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</a:t>
            </a:r>
            <a:endParaRPr lang="ru-RU" sz="20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030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2214546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1643050"/>
            <a:ext cx="214314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8" idx="2"/>
          </p:cNvCxnSpPr>
          <p:nvPr/>
        </p:nvCxnSpPr>
        <p:spPr>
          <a:xfrm rot="5400000">
            <a:off x="4536281" y="2321711"/>
            <a:ext cx="35719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966857" y="-609194"/>
            <a:ext cx="34668" cy="6253669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679158" y="2678504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 установленных НК РФ:</a:t>
            </a:r>
          </a:p>
          <a:p>
            <a:pPr algn="ctr"/>
            <a:endParaRPr lang="ru-RU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Единый налог на вмененный доход;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2857496"/>
            <a:ext cx="3571900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 от уплаты других пошлин и сборов, установленных законодательством РФ, а также штрафов за нарушение законодательства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 от использования имущества;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продажи материальных и нематериальных активов;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Штрафы, санкции, возмещение ущерба;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неналоговые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64" y="2857496"/>
            <a:ext cx="2571736" cy="4000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на безвозмездной и безвозвратной основе из бюджетов других уровней</a:t>
            </a:r>
          </a:p>
          <a:p>
            <a:pPr algn="ctr"/>
            <a:endParaRPr lang="ru-RU" sz="1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Субсидии;</a:t>
            </a:r>
          </a:p>
          <a:p>
            <a:pPr algn="just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Субвенции;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Иные межбюджетные трансферты;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Прочие безвозмездные поступления (спонсорские поступления от организаций, граждан)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4537472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895058" y="2677710"/>
            <a:ext cx="356396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4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56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ТЕРМИНОЛОГИЯ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7704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денежные средства,</a:t>
            </a:r>
          </a:p>
          <a:p>
            <a:pPr algn="just"/>
            <a:r>
              <a:rPr lang="ru-RU" sz="2000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перечисляемые из одного бюджета бюджетной системы РФ другому</a:t>
            </a:r>
            <a:endParaRPr lang="ru-RU" sz="2000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00306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2500306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794" y="2500306"/>
            <a:ext cx="264320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  <a:endParaRPr lang="ru-RU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714752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дар, пожертвование)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85776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приходить на помощь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5943600"/>
            <a:ext cx="2786050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от лат. «</a:t>
            </a:r>
            <a:r>
              <a:rPr lang="en-US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714752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определенной конкретной цели их использования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4786322"/>
            <a:ext cx="2714644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5943600"/>
            <a:ext cx="271464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3714752"/>
            <a:ext cx="2643174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«карманные деньги»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794" y="485776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794" y="5943600"/>
            <a:ext cx="2643206" cy="914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телефон ( а остальные он накопил сам)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7" idx="3"/>
            <a:endCxn id="8" idx="1"/>
          </p:cNvCxnSpPr>
          <p:nvPr/>
        </p:nvCxnSpPr>
        <p:spPr>
          <a:xfrm>
            <a:off x="2786050" y="295750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1"/>
          </p:cNvCxnSpPr>
          <p:nvPr/>
        </p:nvCxnSpPr>
        <p:spPr>
          <a:xfrm>
            <a:off x="6072198" y="3000372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4214818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3"/>
            <a:endCxn id="15" idx="1"/>
          </p:cNvCxnSpPr>
          <p:nvPr/>
        </p:nvCxnSpPr>
        <p:spPr>
          <a:xfrm>
            <a:off x="2786050" y="6400800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72198" y="4214818"/>
            <a:ext cx="35719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072198" y="6429396"/>
            <a:ext cx="428596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6527656" y="1105717"/>
            <a:ext cx="974964" cy="950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Рисунок 108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782">
            <a:off x="7927297" y="1402609"/>
            <a:ext cx="1036318" cy="1010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Выгнутая вверх стрелка 109"/>
          <p:cNvSpPr/>
          <p:nvPr/>
        </p:nvSpPr>
        <p:spPr>
          <a:xfrm rot="797725">
            <a:off x="7143768" y="714356"/>
            <a:ext cx="1500198" cy="642942"/>
          </a:xfrm>
          <a:prstGeom prst="curvedDownArrow">
            <a:avLst>
              <a:gd name="adj1" fmla="val 25000"/>
              <a:gd name="adj2" fmla="val 57444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2786050" y="5357826"/>
            <a:ext cx="571504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14" idx="3"/>
            <a:endCxn id="17" idx="1"/>
          </p:cNvCxnSpPr>
          <p:nvPr/>
        </p:nvCxnSpPr>
        <p:spPr>
          <a:xfrm>
            <a:off x="6072198" y="5286388"/>
            <a:ext cx="428596" cy="285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15072</TotalTime>
  <Words>5716</Words>
  <PresentationFormat>Экран (4:3)</PresentationFormat>
  <Paragraphs>818</Paragraphs>
  <Slides>56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Тест</cp:lastModifiedBy>
  <cp:revision>715</cp:revision>
  <dcterms:created xsi:type="dcterms:W3CDTF">2015-12-20T07:37:31Z</dcterms:created>
  <dcterms:modified xsi:type="dcterms:W3CDTF">2019-12-25T09:44:25Z</dcterms:modified>
</cp:coreProperties>
</file>