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301" r:id="rId4"/>
    <p:sldId id="273" r:id="rId5"/>
    <p:sldId id="274" r:id="rId6"/>
    <p:sldId id="275" r:id="rId7"/>
    <p:sldId id="271" r:id="rId8"/>
    <p:sldId id="272" r:id="rId9"/>
    <p:sldId id="268" r:id="rId10"/>
    <p:sldId id="270" r:id="rId11"/>
    <p:sldId id="269" r:id="rId12"/>
    <p:sldId id="267" r:id="rId13"/>
    <p:sldId id="261" r:id="rId14"/>
    <p:sldId id="262" r:id="rId15"/>
    <p:sldId id="263" r:id="rId16"/>
    <p:sldId id="264" r:id="rId17"/>
    <p:sldId id="265" r:id="rId18"/>
    <p:sldId id="266" r:id="rId19"/>
    <p:sldId id="302" r:id="rId20"/>
    <p:sldId id="303" r:id="rId21"/>
    <p:sldId id="364" r:id="rId22"/>
    <p:sldId id="278" r:id="rId23"/>
    <p:sldId id="276" r:id="rId24"/>
    <p:sldId id="280" r:id="rId25"/>
    <p:sldId id="338" r:id="rId26"/>
    <p:sldId id="339" r:id="rId27"/>
    <p:sldId id="281" r:id="rId28"/>
    <p:sldId id="282" r:id="rId29"/>
    <p:sldId id="365" r:id="rId30"/>
    <p:sldId id="279" r:id="rId31"/>
    <p:sldId id="342" r:id="rId32"/>
    <p:sldId id="343" r:id="rId33"/>
    <p:sldId id="287" r:id="rId34"/>
    <p:sldId id="344" r:id="rId35"/>
    <p:sldId id="345" r:id="rId36"/>
    <p:sldId id="292" r:id="rId37"/>
    <p:sldId id="293" r:id="rId38"/>
    <p:sldId id="329" r:id="rId39"/>
    <p:sldId id="298" r:id="rId40"/>
    <p:sldId id="304" r:id="rId41"/>
    <p:sldId id="290" r:id="rId42"/>
    <p:sldId id="288" r:id="rId43"/>
    <p:sldId id="340" r:id="rId44"/>
    <p:sldId id="341" r:id="rId45"/>
    <p:sldId id="332" r:id="rId46"/>
    <p:sldId id="333" r:id="rId47"/>
    <p:sldId id="366" r:id="rId48"/>
    <p:sldId id="367" r:id="rId49"/>
    <p:sldId id="368" r:id="rId50"/>
    <p:sldId id="357" r:id="rId51"/>
    <p:sldId id="311" r:id="rId52"/>
    <p:sldId id="308" r:id="rId53"/>
    <p:sldId id="313" r:id="rId54"/>
    <p:sldId id="315" r:id="rId55"/>
    <p:sldId id="351" r:id="rId56"/>
    <p:sldId id="352" r:id="rId57"/>
    <p:sldId id="369" r:id="rId58"/>
    <p:sldId id="370" r:id="rId59"/>
    <p:sldId id="360" r:id="rId60"/>
    <p:sldId id="305" r:id="rId61"/>
    <p:sldId id="306" r:id="rId62"/>
    <p:sldId id="307" r:id="rId63"/>
    <p:sldId id="291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11F"/>
    <a:srgbClr val="390FB1"/>
    <a:srgbClr val="990033"/>
    <a:srgbClr val="009999"/>
    <a:srgbClr val="00CC99"/>
    <a:srgbClr val="660066"/>
    <a:srgbClr val="3399FF"/>
    <a:srgbClr val="19874D"/>
    <a:srgbClr val="008080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2627" autoAdjust="0"/>
  </p:normalViewPr>
  <p:slideViewPr>
    <p:cSldViewPr>
      <p:cViewPr>
        <p:scale>
          <a:sx n="70" d="100"/>
          <a:sy n="70" d="100"/>
        </p:scale>
        <p:origin x="-48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76;&#1086;&#1093;&#1086;&#1076;&#1099;%20&#1080;%20&#1088;&#1072;&#1089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76;&#1086;&#1093;&#1086;&#1076;&#1099;%20&#1080;%20&#1088;&#1072;&#1089;&#1093;&#1086;&#1076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76;&#1086;&#1093;&#1086;&#1076;&#1099;%20&#1080;%20&#1088;&#1072;&#1089;&#1093;&#1086;&#1076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>
        <c:manualLayout>
          <c:layoutTarget val="inner"/>
          <c:xMode val="edge"/>
          <c:yMode val="edge"/>
          <c:x val="7.6720308398950096E-2"/>
          <c:y val="0.30735162401574923"/>
          <c:w val="0.84443077427821522"/>
          <c:h val="0.537411417322834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тыс. руб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на 01.10.2018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378499.9</c:v>
                </c:pt>
                <c:pt idx="1">
                  <c:v>369416.7</c:v>
                </c:pt>
                <c:pt idx="2">
                  <c:v>285243.2</c:v>
                </c:pt>
              </c:numCache>
            </c:numRef>
          </c:val>
        </c:ser>
        <c:dLbls>
          <c:showVal val="1"/>
        </c:dLbls>
        <c:shape val="cylinder"/>
        <c:axId val="68671360"/>
        <c:axId val="70668288"/>
        <c:axId val="0"/>
      </c:bar3DChart>
      <c:catAx>
        <c:axId val="68671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0668288"/>
        <c:crosses val="autoZero"/>
        <c:auto val="1"/>
        <c:lblAlgn val="ctr"/>
        <c:lblOffset val="100"/>
      </c:catAx>
      <c:valAx>
        <c:axId val="706682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867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531774934383451"/>
          <c:y val="0.1150152559055124"/>
          <c:w val="0.3086172625213473"/>
          <c:h val="9.592233825135113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rgbClr val="92D050"/>
    </a:solidFill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75048917322834663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0F511F"/>
              </a:solidFill>
            </c:spPr>
          </c:dPt>
          <c:dPt>
            <c:idx val="7"/>
            <c:spPr>
              <a:solidFill>
                <a:srgbClr val="990033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13,0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8.1562773403324584E-3"/>
                  <c:y val="-5.71038726427743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0,01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3515419947506548E-2"/>
                  <c:y val="-1.38164215260116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2,1%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2.3199365704286972E-2"/>
                  <c:y val="8.51971832646192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0,0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1%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58,2%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8,5%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6"/>
              <c:layout>
                <c:manualLayout>
                  <c:x val="6.2262412510936477E-2"/>
                  <c:y val="8.56191557456038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8,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3%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-3.470680227471569E-2"/>
                  <c:y val="-1.4071704746720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0,1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8"/>
              <c:layout>
                <c:manualLayout>
                  <c:x val="6.725393700787426E-3"/>
                  <c:y val="-7.9382030418856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0,7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5.2771325459317592E-2"/>
                  <c:y val="-5.07271335488568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1,4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D60093"/>
                      </a:solidFill>
                    </a:ln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D60093"/>
                  </a:solidFill>
                </a:ln>
              </c:spPr>
            </c:leaderLines>
          </c:dLbls>
          <c:cat>
            <c:strRef>
              <c:f>[расходы.xlsx]Лист1!$A$26:$A$35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[расходы.xlsx]Лист1!$C$26:$C$35</c:f>
              <c:numCache>
                <c:formatCode>0.00</c:formatCode>
                <c:ptCount val="10"/>
                <c:pt idx="0">
                  <c:v>12.998617034104972</c:v>
                </c:pt>
                <c:pt idx="1">
                  <c:v>9.5949789551887325E-3</c:v>
                </c:pt>
                <c:pt idx="2">
                  <c:v>1.7555629153308576</c:v>
                </c:pt>
                <c:pt idx="3">
                  <c:v>4.3177405298349299E-2</c:v>
                </c:pt>
                <c:pt idx="4">
                  <c:v>65.378155983276471</c:v>
                </c:pt>
                <c:pt idx="5">
                  <c:v>9.1238897957689868</c:v>
                </c:pt>
                <c:pt idx="6">
                  <c:v>8.191212425090864</c:v>
                </c:pt>
                <c:pt idx="7">
                  <c:v>0.1125810864075478</c:v>
                </c:pt>
                <c:pt idx="8">
                  <c:v>0.74457036692264456</c:v>
                </c:pt>
                <c:pt idx="9">
                  <c:v>1.6426380088440822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163046806649402"/>
          <c:y val="0"/>
          <c:w val="0.25003619860017479"/>
          <c:h val="0.99915937040453362"/>
        </c:manualLayout>
      </c:layout>
      <c:txPr>
        <a:bodyPr/>
        <a:lstStyle/>
        <a:p>
          <a:pPr>
            <a:defRPr sz="1200" b="1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130555555555559"/>
          <c:y val="2.6620370370370516E-2"/>
          <c:w val="0.89836111111111117"/>
          <c:h val="0.80337962962962961"/>
        </c:manualLayout>
      </c:layout>
      <c:barChart>
        <c:barDir val="col"/>
        <c:grouping val="clustered"/>
        <c:ser>
          <c:idx val="0"/>
          <c:order val="0"/>
          <c:tx>
            <c:strRef>
              <c:f>Лист10!$A$2</c:f>
              <c:strCache>
                <c:ptCount val="1"/>
                <c:pt idx="0">
                  <c:v>расходы бюджета, всего</c:v>
                </c:pt>
              </c:strCache>
            </c:strRef>
          </c:tx>
          <c:spPr>
            <a:solidFill>
              <a:srgbClr val="00CC00"/>
            </a:solidFill>
          </c:spPr>
          <c:dLbls>
            <c:txPr>
              <a:bodyPr/>
              <a:lstStyle/>
              <a:p>
                <a:pPr>
                  <a:defRPr sz="1400" b="1">
                    <a:ln>
                      <a:solidFill>
                        <a:srgbClr val="0F511F"/>
                      </a:solidFill>
                    </a:ln>
                    <a:solidFill>
                      <a:srgbClr val="0F511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Лист10!$B$1:$E$1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Лист10!$B$2:$E$2</c:f>
              <c:numCache>
                <c:formatCode>General</c:formatCode>
                <c:ptCount val="4"/>
                <c:pt idx="0">
                  <c:v>383.8</c:v>
                </c:pt>
                <c:pt idx="1">
                  <c:v>315.5</c:v>
                </c:pt>
                <c:pt idx="2">
                  <c:v>305.89999999999969</c:v>
                </c:pt>
                <c:pt idx="3">
                  <c:v>312.7</c:v>
                </c:pt>
              </c:numCache>
            </c:numRef>
          </c:val>
        </c:ser>
        <c:ser>
          <c:idx val="1"/>
          <c:order val="1"/>
          <c:tx>
            <c:strRef>
              <c:f>Лист10!$A$3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1.0936132983377131E-7"/>
                  <c:y val="-4.1591955629504468E-3"/>
                </c:manualLayout>
              </c:layout>
              <c:showVal val="1"/>
            </c:dLbl>
            <c:dLbl>
              <c:idx val="1"/>
              <c:layout>
                <c:manualLayout>
                  <c:x val="2.777777777777803E-3"/>
                  <c:y val="3.4767282746477552E-3"/>
                </c:manualLayout>
              </c:layout>
              <c:showVal val="1"/>
            </c:dLbl>
            <c:dLbl>
              <c:idx val="2"/>
              <c:layout>
                <c:manualLayout>
                  <c:x val="-4.1666666666666683E-3"/>
                  <c:y val="-1.5805072353593081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4.943526854840154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Лист10!$B$1:$E$1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Лист10!$B$3:$E$3</c:f>
              <c:numCache>
                <c:formatCode>General</c:formatCode>
                <c:ptCount val="4"/>
                <c:pt idx="0">
                  <c:v>288.60000000000002</c:v>
                </c:pt>
                <c:pt idx="1">
                  <c:v>258.7</c:v>
                </c:pt>
                <c:pt idx="2">
                  <c:v>255.4</c:v>
                </c:pt>
                <c:pt idx="3">
                  <c:v>258.60000000000002</c:v>
                </c:pt>
              </c:numCache>
            </c:numRef>
          </c:val>
        </c:ser>
        <c:axId val="45378176"/>
        <c:axId val="45377024"/>
      </c:barChart>
      <c:lineChart>
        <c:grouping val="standard"/>
        <c:ser>
          <c:idx val="2"/>
          <c:order val="2"/>
          <c:tx>
            <c:strRef>
              <c:f>Лист10!$A$4</c:f>
              <c:strCache>
                <c:ptCount val="1"/>
                <c:pt idx="0">
                  <c:v>удельный вес в общем объеме расходов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1666666666666664E-2"/>
                  <c:y val="3.5555490469793442E-2"/>
                </c:manualLayout>
              </c:layout>
              <c:showVal val="1"/>
            </c:dLbl>
            <c:dLbl>
              <c:idx val="1"/>
              <c:layout>
                <c:manualLayout>
                  <c:x val="-4.0277777777777767E-2"/>
                  <c:y val="4.9230679112021725E-2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3.5555490469793352E-2"/>
                </c:manualLayout>
              </c:layout>
              <c:showVal val="1"/>
            </c:dLbl>
            <c:dLbl>
              <c:idx val="3"/>
              <c:layout>
                <c:manualLayout>
                  <c:x val="-1.2500000000000001E-2"/>
                  <c:y val="4.92306791120218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Лист10!$B$1:$E$1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Лист10!$B$4:$E$4</c:f>
              <c:numCache>
                <c:formatCode>0.00</c:formatCode>
                <c:ptCount val="4"/>
                <c:pt idx="0">
                  <c:v>75.195414278269908</c:v>
                </c:pt>
                <c:pt idx="1">
                  <c:v>81.996830427892235</c:v>
                </c:pt>
                <c:pt idx="2">
                  <c:v>83.491337038247806</c:v>
                </c:pt>
                <c:pt idx="3">
                  <c:v>82.699072593539555</c:v>
                </c:pt>
              </c:numCache>
            </c:numRef>
          </c:val>
        </c:ser>
        <c:marker val="1"/>
        <c:axId val="45378176"/>
        <c:axId val="45377024"/>
      </c:lineChart>
      <c:catAx>
        <c:axId val="45378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377024"/>
        <c:crosses val="autoZero"/>
        <c:auto val="1"/>
        <c:lblAlgn val="ctr"/>
        <c:lblOffset val="100"/>
      </c:catAx>
      <c:valAx>
        <c:axId val="45377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млн.руб.</a:t>
                </a:r>
              </a:p>
            </c:rich>
          </c:tx>
          <c:layout>
            <c:manualLayout>
              <c:xMode val="edge"/>
              <c:yMode val="edge"/>
              <c:x val="3.0555555555555582E-2"/>
              <c:y val="0.3974074074074099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37817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r>
              <a:rPr lang="ru-RU" dirty="0" smtClean="0"/>
              <a:t>2019 </a:t>
            </a:r>
            <a:r>
              <a:rPr lang="ru-RU" dirty="0"/>
              <a:t>год 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[расходы.xlsx]Лист11!$B$1</c:f>
              <c:strCache>
                <c:ptCount val="1"/>
                <c:pt idx="0">
                  <c:v>2017 год 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7,4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12,3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10,3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rot="0"/>
              <a:lstStyle/>
              <a:p>
                <a:pPr>
                  <a:defRPr sz="12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[расходы.xlsx]Лист11!$A$2:$A$4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[расходы.xlsx]Лист11!$B$2:$B$4</c:f>
              <c:numCache>
                <c:formatCode>0.0%</c:formatCode>
                <c:ptCount val="3"/>
                <c:pt idx="0">
                  <c:v>0.79100000000000004</c:v>
                </c:pt>
                <c:pt idx="1">
                  <c:v>0.11</c:v>
                </c:pt>
                <c:pt idx="2">
                  <c:v>9.9000000000000046E-2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[расходы.xlsx]Лист11!$D$1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7,6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1,1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[расходы.xlsx]Лист11!$A$2:$A$4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[расходы.xlsx]Лист11!$D$2:$D$4</c:f>
              <c:numCache>
                <c:formatCode>0%</c:formatCode>
                <c:ptCount val="3"/>
                <c:pt idx="0" formatCode="0.0%">
                  <c:v>0.79100000000000004</c:v>
                </c:pt>
                <c:pt idx="1">
                  <c:v>0.11</c:v>
                </c:pt>
                <c:pt idx="2">
                  <c:v>9.9000000000000046E-2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Лист11!$C$1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7,9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1,2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Лист11!$C$2:$C$4</c:f>
              <c:numCache>
                <c:formatCode>0.0%</c:formatCode>
                <c:ptCount val="3"/>
                <c:pt idx="0">
                  <c:v>0.78800000000000003</c:v>
                </c:pt>
                <c:pt idx="1">
                  <c:v>0.112</c:v>
                </c:pt>
                <c:pt idx="2" formatCode="0%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Лист13!$A$2</c:f>
              <c:strCache>
                <c:ptCount val="1"/>
                <c:pt idx="0">
                  <c:v>расходы на содержание органов местного самоуправления</c:v>
                </c:pt>
              </c:strCache>
            </c:strRef>
          </c:tx>
          <c:dLbls>
            <c:showVal val="1"/>
          </c:dLbls>
          <c:cat>
            <c:strRef>
              <c:f>Лист13!$B$1:$E$1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Лист13!$B$2:$E$2</c:f>
              <c:numCache>
                <c:formatCode>General</c:formatCode>
                <c:ptCount val="4"/>
                <c:pt idx="0">
                  <c:v>22719</c:v>
                </c:pt>
                <c:pt idx="1">
                  <c:v>22978.3</c:v>
                </c:pt>
                <c:pt idx="2">
                  <c:v>22978.3</c:v>
                </c:pt>
                <c:pt idx="3">
                  <c:v>22978.3</c:v>
                </c:pt>
              </c:numCache>
            </c:numRef>
          </c:val>
        </c:ser>
        <c:shape val="box"/>
        <c:axId val="45756800"/>
        <c:axId val="45758336"/>
        <c:axId val="45156544"/>
      </c:bar3DChart>
      <c:catAx>
        <c:axId val="45756800"/>
        <c:scaling>
          <c:orientation val="minMax"/>
        </c:scaling>
        <c:axPos val="b"/>
        <c:tickLblPos val="nextTo"/>
        <c:crossAx val="45758336"/>
        <c:crosses val="autoZero"/>
        <c:auto val="1"/>
        <c:lblAlgn val="ctr"/>
        <c:lblOffset val="100"/>
      </c:catAx>
      <c:valAx>
        <c:axId val="45758336"/>
        <c:scaling>
          <c:orientation val="minMax"/>
        </c:scaling>
        <c:axPos val="l"/>
        <c:majorGridlines/>
        <c:numFmt formatCode="General" sourceLinked="1"/>
        <c:tickLblPos val="nextTo"/>
        <c:crossAx val="45756800"/>
        <c:crosses val="autoZero"/>
        <c:crossBetween val="between"/>
      </c:valAx>
      <c:serAx>
        <c:axId val="45156544"/>
        <c:scaling>
          <c:orientation val="minMax"/>
        </c:scaling>
        <c:delete val="1"/>
        <c:axPos val="b"/>
        <c:tickLblPos val="nextTo"/>
        <c:crossAx val="45758336"/>
        <c:crosses val="autoZero"/>
      </c:serAx>
    </c:plotArea>
    <c:legend>
      <c:legendPos val="b"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1"/>
          <c:tx>
            <c:strRef>
              <c:f>Лист14!$B$2</c:f>
            </c:strRef>
          </c:tx>
          <c:spPr>
            <a:solidFill>
              <a:srgbClr val="660066"/>
            </a:solidFill>
          </c:spPr>
          <c:cat>
            <c:multiLvlStrRef>
              <c:f>Лист14!$C$1:$F$1</c:f>
            </c:multiLvlStrRef>
          </c:cat>
          <c:val>
            <c:numRef>
              <c:f>Лист14!$C$2:$F$2</c:f>
            </c:numRef>
          </c:val>
        </c:ser>
        <c:ser>
          <c:idx val="0"/>
          <c:order val="0"/>
          <c:tx>
            <c:strRef>
              <c:f>'[расходы к окон.бюджету.xlsx]Лист14'!$B$2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showVal val="1"/>
          </c:dLbls>
          <c:cat>
            <c:strRef>
              <c:f>'[расходы к окон.бюджету.xlsx]Лист14'!$C$1:$F$1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'[расходы к окон.бюджету.xlsx]Лист14'!$C$2:$F$2</c:f>
              <c:numCache>
                <c:formatCode>0.0</c:formatCode>
                <c:ptCount val="4"/>
                <c:pt idx="0">
                  <c:v>8470734.0600000005</c:v>
                </c:pt>
                <c:pt idx="1">
                  <c:v>6317274</c:v>
                </c:pt>
                <c:pt idx="2">
                  <c:v>5432856</c:v>
                </c:pt>
                <c:pt idx="3">
                  <c:v>5053819</c:v>
                </c:pt>
              </c:numCache>
            </c:numRef>
          </c:val>
        </c:ser>
        <c:shape val="cone"/>
        <c:axId val="70761856"/>
        <c:axId val="45483136"/>
        <c:axId val="0"/>
      </c:bar3DChart>
      <c:catAx>
        <c:axId val="70761856"/>
        <c:scaling>
          <c:orientation val="minMax"/>
        </c:scaling>
        <c:axPos val="b"/>
        <c:tickLblPos val="nextTo"/>
        <c:crossAx val="45483136"/>
        <c:crosses val="autoZero"/>
        <c:auto val="1"/>
        <c:lblAlgn val="ctr"/>
        <c:lblOffset val="100"/>
      </c:catAx>
      <c:valAx>
        <c:axId val="45483136"/>
        <c:scaling>
          <c:orientation val="minMax"/>
        </c:scaling>
        <c:axPos val="l"/>
        <c:majorGridlines/>
        <c:numFmt formatCode="0.0" sourceLinked="1"/>
        <c:tickLblPos val="nextTo"/>
        <c:crossAx val="70761856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дох.расх.!$A$9</c:f>
              <c:strCache>
                <c:ptCount val="1"/>
                <c:pt idx="0">
                  <c:v>Источники, тыс.руб.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9444444444444445E-2"/>
                  <c:y val="-2.7777777777778019E-2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-1.8518518518518583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-2.314851268591442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дох.расх.!$B$8:$D$8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на 01.11.       2018 г.</c:v>
                </c:pt>
              </c:strCache>
            </c:strRef>
          </c:cat>
          <c:val>
            <c:numRef>
              <c:f>дох.расх.!$B$9:$D$9</c:f>
              <c:numCache>
                <c:formatCode>General</c:formatCode>
                <c:ptCount val="3"/>
                <c:pt idx="0">
                  <c:v>16333.3</c:v>
                </c:pt>
                <c:pt idx="1">
                  <c:v>9429.5</c:v>
                </c:pt>
                <c:pt idx="2">
                  <c:v>16372.5</c:v>
                </c:pt>
              </c:numCache>
            </c:numRef>
          </c:val>
        </c:ser>
        <c:shape val="box"/>
        <c:axId val="70766976"/>
        <c:axId val="70768512"/>
        <c:axId val="0"/>
      </c:bar3DChart>
      <c:catAx>
        <c:axId val="7076697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768512"/>
        <c:crosses val="autoZero"/>
        <c:auto val="1"/>
        <c:lblAlgn val="ctr"/>
        <c:lblOffset val="100"/>
      </c:catAx>
      <c:valAx>
        <c:axId val="70768512"/>
        <c:scaling>
          <c:orientation val="minMax"/>
        </c:scaling>
        <c:delete val="1"/>
        <c:axPos val="l"/>
        <c:numFmt formatCode="General" sourceLinked="1"/>
        <c:tickLblPos val="nextTo"/>
        <c:crossAx val="70766976"/>
        <c:crosses val="autoZero"/>
        <c:crossBetween val="between"/>
      </c:valAx>
    </c:plotArea>
    <c:legend>
      <c:legendPos val="t"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дох.расх.!$A$6</c:f>
              <c:strCache>
                <c:ptCount val="1"/>
                <c:pt idx="0">
                  <c:v>Расходы, тыс.руб.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дох.расх.!$B$5:$D$5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на 01.10.       2018 г.</c:v>
                </c:pt>
              </c:strCache>
            </c:strRef>
          </c:cat>
          <c:val>
            <c:numRef>
              <c:f>дох.расх.!$B$6:$D$6</c:f>
              <c:numCache>
                <c:formatCode>General</c:formatCode>
                <c:ptCount val="3"/>
                <c:pt idx="0">
                  <c:v>362166.6</c:v>
                </c:pt>
                <c:pt idx="1">
                  <c:v>359987.20000000001</c:v>
                </c:pt>
                <c:pt idx="2">
                  <c:v>268870.7</c:v>
                </c:pt>
              </c:numCache>
            </c:numRef>
          </c:val>
        </c:ser>
        <c:shape val="box"/>
        <c:axId val="71137536"/>
        <c:axId val="71143424"/>
        <c:axId val="0"/>
      </c:bar3DChart>
      <c:catAx>
        <c:axId val="7113753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143424"/>
        <c:crosses val="autoZero"/>
        <c:auto val="1"/>
        <c:lblAlgn val="ctr"/>
        <c:lblOffset val="100"/>
      </c:catAx>
      <c:valAx>
        <c:axId val="71143424"/>
        <c:scaling>
          <c:orientation val="minMax"/>
        </c:scaling>
        <c:delete val="1"/>
        <c:axPos val="l"/>
        <c:numFmt formatCode="General" sourceLinked="1"/>
        <c:tickLblPos val="nextTo"/>
        <c:crossAx val="71137536"/>
        <c:crosses val="autoZero"/>
        <c:crossBetween val="between"/>
      </c:valAx>
    </c:plotArea>
    <c:legend>
      <c:legendPos val="t"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4">
        <a:lumMod val="20000"/>
        <a:lumOff val="8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Лист3!$A$2</c:f>
              <c:strCache>
                <c:ptCount val="1"/>
                <c:pt idx="0">
                  <c:v>Собственные доходы, тыс.руб.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Лист3!$B$1:$D$1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на 01.10.2018г.</c:v>
                </c:pt>
              </c:strCache>
            </c:strRef>
          </c:cat>
          <c:val>
            <c:numRef>
              <c:f>Лист3!$B$2:$D$2</c:f>
              <c:numCache>
                <c:formatCode>General</c:formatCode>
                <c:ptCount val="3"/>
                <c:pt idx="0">
                  <c:v>141514.1</c:v>
                </c:pt>
                <c:pt idx="1">
                  <c:v>160145</c:v>
                </c:pt>
                <c:pt idx="2">
                  <c:v>118689.8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Безвозмездные поступления, тыс.руб.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Лист3!$B$1:$D$1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на 01.10.2018г.</c:v>
                </c:pt>
              </c:strCache>
            </c:strRef>
          </c:cat>
          <c:val>
            <c:numRef>
              <c:f>Лист3!$B$3:$D$3</c:f>
              <c:numCache>
                <c:formatCode>General</c:formatCode>
                <c:ptCount val="3"/>
                <c:pt idx="0">
                  <c:v>236985.8</c:v>
                </c:pt>
                <c:pt idx="1">
                  <c:v>209271.7</c:v>
                </c:pt>
                <c:pt idx="2">
                  <c:v>165553.4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Доходы, тыс.руб.</c:v>
                </c:pt>
              </c:strCache>
            </c:strRef>
          </c:tx>
          <c:dLbls>
            <c:showVal val="1"/>
          </c:dLbls>
          <c:cat>
            <c:strRef>
              <c:f>Лист3!$B$1:$D$1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на 01.10.2018г.</c:v>
                </c:pt>
              </c:strCache>
            </c:strRef>
          </c:cat>
          <c:val>
            <c:numRef>
              <c:f>Лист3!$B$4:$D$4</c:f>
              <c:numCache>
                <c:formatCode>General</c:formatCode>
                <c:ptCount val="3"/>
                <c:pt idx="0">
                  <c:v>378499.9</c:v>
                </c:pt>
                <c:pt idx="1">
                  <c:v>369416.7</c:v>
                </c:pt>
                <c:pt idx="2">
                  <c:v>285243.2</c:v>
                </c:pt>
              </c:numCache>
            </c:numRef>
          </c:val>
        </c:ser>
        <c:shape val="box"/>
        <c:axId val="70519424"/>
        <c:axId val="70537600"/>
        <c:axId val="68655744"/>
      </c:bar3DChart>
      <c:catAx>
        <c:axId val="70519424"/>
        <c:scaling>
          <c:orientation val="minMax"/>
        </c:scaling>
        <c:axPos val="b"/>
        <c:tickLblPos val="nextTo"/>
        <c:crossAx val="70537600"/>
        <c:crosses val="autoZero"/>
        <c:auto val="1"/>
        <c:lblAlgn val="ctr"/>
        <c:lblOffset val="100"/>
      </c:catAx>
      <c:valAx>
        <c:axId val="70537600"/>
        <c:scaling>
          <c:orientation val="minMax"/>
        </c:scaling>
        <c:axPos val="l"/>
        <c:majorGridlines/>
        <c:numFmt formatCode="General" sourceLinked="1"/>
        <c:tickLblPos val="nextTo"/>
        <c:crossAx val="70519424"/>
        <c:crosses val="autoZero"/>
        <c:crossBetween val="between"/>
      </c:valAx>
      <c:serAx>
        <c:axId val="68655744"/>
        <c:scaling>
          <c:orientation val="minMax"/>
        </c:scaling>
        <c:delete val="1"/>
        <c:axPos val="b"/>
        <c:tickLblPos val="nextTo"/>
        <c:crossAx val="70537600"/>
        <c:crosses val="autoZero"/>
      </c:ser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7949396721932161E-4"/>
          <c:y val="8.6989691420420699E-3"/>
          <c:w val="0.66138504876484761"/>
          <c:h val="0.99130103085795518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90033"/>
              </a:solidFill>
              <a:ln>
                <a:solidFill>
                  <a:srgbClr val="990033"/>
                </a:solidFill>
              </a:ln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D60093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1494268069567953"/>
                  <c:y val="-0.1537565681094159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78,6%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dirty="0" smtClean="0"/>
                      <a:t>4,0%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8177562970801469E-4"/>
                  <c:y val="-9.364068499892433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0,7%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7.0140324198358528E-2"/>
                  <c:y val="-9.004001278994722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6,7%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5797068732060636E-2"/>
                  <c:y val="-7.330570036748995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3,1%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1.4020421376987677E-2"/>
                  <c:y val="-3.478556209460435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5,4%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9.7433596306963233E-3"/>
                  <c:y val="-2.790728172363695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0,</a:t>
                    </a:r>
                    <a:r>
                      <a:rPr lang="ru-RU" sz="1400" dirty="0" smtClean="0"/>
                      <a:t>3%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D60093"/>
                      </a:solidFill>
                    </a:ln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D60093"/>
                  </a:solidFill>
                </a:ln>
              </c:spPr>
            </c:leaderLines>
          </c:dLbls>
          <c:cat>
            <c:strRef>
              <c:f>доходы!$A$2:$A$8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</c:strCache>
            </c:strRef>
          </c:cat>
          <c:val>
            <c:numRef>
              <c:f>доходы!$C$2:$C$8</c:f>
              <c:numCache>
                <c:formatCode>0.00</c:formatCode>
                <c:ptCount val="7"/>
                <c:pt idx="0">
                  <c:v>73.292196883161779</c:v>
                </c:pt>
                <c:pt idx="1">
                  <c:v>3.0278639615135146</c:v>
                </c:pt>
                <c:pt idx="2">
                  <c:v>1.1712511055061541</c:v>
                </c:pt>
                <c:pt idx="3">
                  <c:v>7.3125483833777354</c:v>
                </c:pt>
                <c:pt idx="4">
                  <c:v>5.8922912318294225</c:v>
                </c:pt>
                <c:pt idx="5">
                  <c:v>7.8630972778560251</c:v>
                </c:pt>
                <c:pt idx="6">
                  <c:v>9.4075461242719746E-2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234403669929254"/>
          <c:y val="0.19953422784377403"/>
          <c:w val="0.32919038399068096"/>
          <c:h val="0.66876762669857992"/>
        </c:manualLayout>
      </c:layout>
      <c:txPr>
        <a:bodyPr/>
        <a:lstStyle/>
        <a:p>
          <a:pPr>
            <a:defRPr sz="140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024934383202561E-4"/>
          <c:y val="4.0206186326544454E-3"/>
          <c:w val="0.656045713035877"/>
          <c:h val="0.9959793813673432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90033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D60093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2819903762029791"/>
                  <c:y val="-0.142044299190462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9,2%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4,0%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0,7%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2202810586176732E-2"/>
                  <c:y val="-9.00221466482382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6,5%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7733978565179661E-2"/>
                  <c:y val="-5.97692431239299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3,0%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7.4665901137358041E-3"/>
                  <c:y val="-3.3680439927032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5,3%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8117180664916884E-2"/>
                  <c:y val="-2.85213612747510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D60093"/>
                      </a:solidFill>
                    </a:ln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D60093"/>
                  </a:solidFill>
                </a:ln>
              </c:spPr>
            </c:leaderLines>
          </c:dLbls>
          <c:cat>
            <c:strRef>
              <c:f>доходы!$A$20:$A$26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</c:strCache>
            </c:strRef>
          </c:cat>
          <c:val>
            <c:numRef>
              <c:f>доходы!$C$20:$C$26</c:f>
              <c:numCache>
                <c:formatCode>0.00</c:formatCode>
                <c:ptCount val="7"/>
                <c:pt idx="0">
                  <c:v>74.450683334392366</c:v>
                </c:pt>
                <c:pt idx="1">
                  <c:v>3.0436433536536427</c:v>
                </c:pt>
                <c:pt idx="2">
                  <c:v>1.2331644814600708</c:v>
                </c:pt>
                <c:pt idx="3">
                  <c:v>7.3506569542883344</c:v>
                </c:pt>
                <c:pt idx="4">
                  <c:v>5.9229982831146524</c:v>
                </c:pt>
                <c:pt idx="5">
                  <c:v>7.9040749759826374</c:v>
                </c:pt>
                <c:pt idx="6">
                  <c:v>9.4565725538798301E-2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264020122485213"/>
          <c:y val="9.4919072615923014E-2"/>
          <c:w val="0.32735979877515486"/>
          <c:h val="0.78238407699037615"/>
        </c:manualLayout>
      </c:layout>
      <c:txPr>
        <a:bodyPr/>
        <a:lstStyle/>
        <a:p>
          <a:pPr>
            <a:defRPr sz="1400" b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024934383202561E-4"/>
          <c:y val="3.2408667246752692E-3"/>
          <c:w val="0.656045713035877"/>
          <c:h val="0.99588863094844815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90033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D60093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391010498687664"/>
                  <c:y val="-0.155553390498311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80,6%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3,8%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0,3%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4.8111603237095422E-2"/>
                  <c:y val="-8.27619261991712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6,2%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1.5375984251968507E-2"/>
                  <c:y val="-8.82326152435708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2,9%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2.0382163167104152E-2"/>
                  <c:y val="-3.96242804450909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5,1%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2%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D60093"/>
                      </a:solidFill>
                    </a:ln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D60093"/>
                  </a:solidFill>
                </a:ln>
              </c:spPr>
            </c:leaderLines>
          </c:dLbls>
          <c:cat>
            <c:strRef>
              <c:f>доходы!$A$31:$A$37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</c:strCache>
            </c:strRef>
          </c:cat>
          <c:val>
            <c:numRef>
              <c:f>доходы!$C$31:$C$37</c:f>
              <c:numCache>
                <c:formatCode>0.00</c:formatCode>
                <c:ptCount val="7"/>
                <c:pt idx="0">
                  <c:v>75.514138172350656</c:v>
                </c:pt>
                <c:pt idx="1">
                  <c:v>2.9110188763913247</c:v>
                </c:pt>
                <c:pt idx="2">
                  <c:v>1.2292677446772144</c:v>
                </c:pt>
                <c:pt idx="3">
                  <c:v>7.0303575884224694</c:v>
                </c:pt>
                <c:pt idx="4">
                  <c:v>5.6649080735042645</c:v>
                </c:pt>
                <c:pt idx="5">
                  <c:v>7.5596608347287013</c:v>
                </c:pt>
                <c:pt idx="6">
                  <c:v>9.0445094946038002E-2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452843394575888"/>
          <c:y val="0.11967633887326692"/>
          <c:w val="0.33713823272090987"/>
          <c:h val="0.7345733138776811"/>
        </c:manualLayout>
      </c:layout>
      <c:txPr>
        <a:bodyPr/>
        <a:lstStyle/>
        <a:p>
          <a:pPr>
            <a:defRPr sz="140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perspective val="10"/>
    </c:view3D>
    <c:plotArea>
      <c:layout>
        <c:manualLayout>
          <c:layoutTarget val="inner"/>
          <c:xMode val="edge"/>
          <c:yMode val="edge"/>
          <c:x val="3.1746031746031744E-2"/>
          <c:y val="0"/>
          <c:w val="0.70289818460192477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66FF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0E450B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9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0,9%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6969160104986881E-2"/>
                  <c:y val="-6.75225960645864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689260717410342E-2"/>
                  <c:y val="-3.40167654400301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2,5%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203652668416463E-2"/>
                  <c:y val="8.55209840597178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</a:p>
                  <a:p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3.9166119860017501E-2"/>
                  <c:y val="-0.242396022738993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3,1%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10,0%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8,</a:t>
                    </a:r>
                    <a:r>
                      <a:rPr lang="ru-RU" dirty="0" smtClean="0"/>
                      <a:t>4%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7.4101706036745665E-2"/>
                  <c:y val="-7.44833922240659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3.6590113735783052E-3"/>
                  <c:y val="-3.3764060837712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5.754965004374453E-2"/>
                  <c:y val="-3.2547873892299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1,8%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D60093"/>
                      </a:solidFill>
                    </a:ln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990033"/>
                  </a:solidFill>
                </a:ln>
              </c:spPr>
            </c:leaderLines>
          </c:dLbls>
          <c:cat>
            <c:strRef>
              <c:f>Лист1!$A$1:$A$10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Лист1!$C$1:$C$10</c:f>
              <c:numCache>
                <c:formatCode>0.00</c:formatCode>
                <c:ptCount val="10"/>
                <c:pt idx="0">
                  <c:v>11.463502699469958</c:v>
                </c:pt>
                <c:pt idx="1">
                  <c:v>9.5087079146450263E-3</c:v>
                </c:pt>
                <c:pt idx="2">
                  <c:v>1.9169571003770853</c:v>
                </c:pt>
                <c:pt idx="3">
                  <c:v>1.7183655168812118</c:v>
                </c:pt>
                <c:pt idx="4">
                  <c:v>64.822801630548966</c:v>
                </c:pt>
                <c:pt idx="5">
                  <c:v>9.0426151413957889</c:v>
                </c:pt>
                <c:pt idx="6">
                  <c:v>8.1191478122274567</c:v>
                </c:pt>
                <c:pt idx="7">
                  <c:v>0.17432631176849198</c:v>
                </c:pt>
                <c:pt idx="8">
                  <c:v>0.69793916093494157</c:v>
                </c:pt>
                <c:pt idx="9">
                  <c:v>2.0348359184810736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503543307086883"/>
          <c:y val="1.3851232874290118E-2"/>
          <c:w val="0.25663123359580053"/>
          <c:h val="0.98614876712570987"/>
        </c:manualLayout>
      </c:layout>
      <c:txPr>
        <a:bodyPr/>
        <a:lstStyle/>
        <a:p>
          <a:pPr>
            <a:defRPr sz="1200" b="1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perspective val="30"/>
    </c:view3D>
    <c:plotArea>
      <c:layout>
        <c:manualLayout>
          <c:layoutTarget val="inner"/>
          <c:xMode val="edge"/>
          <c:yMode val="edge"/>
          <c:x val="4.3175853018372686E-4"/>
          <c:y val="0"/>
          <c:w val="0.74910028433945763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66FF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0E450B"/>
              </a:solidFill>
            </c:spPr>
          </c:dPt>
          <c:dPt>
            <c:idx val="7"/>
            <c:spPr>
              <a:solidFill>
                <a:srgbClr val="990033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6.0403762029746587E-2"/>
                  <c:y val="7.55914613840844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1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3</a:t>
                    </a:r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,1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1.7894247594050738E-2"/>
                  <c:y val="-8.57206427979932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0,01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8128062117235338E-2"/>
                  <c:y val="-4.62469682815202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2,1%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4.3800306211723525E-2"/>
                  <c:y val="1.25672651025995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0,0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1%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6.0641185476815247E-2"/>
                  <c:y val="-0.244572008286942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6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0,9%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8,5</a:t>
                    </a:r>
                  </a:p>
                  <a:p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8,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5%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-6.8628171478565175E-2"/>
                  <c:y val="-7.91433240306605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0,1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0,7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5.0555336832895904E-2"/>
                  <c:y val="-7.04202263879597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1,</a:t>
                    </a:r>
                    <a:r>
                      <a:rPr lang="ru-RU" dirty="0" smtClean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</a:rPr>
                      <a:t>4%</a:t>
                    </a:r>
                    <a:endParaRPr lang="en-US" dirty="0">
                      <a:ln>
                        <a:solidFill>
                          <a:srgbClr val="D60093"/>
                        </a:solidFill>
                      </a:ln>
                      <a:solidFill>
                        <a:srgbClr val="D60093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rgbClr val="D60093"/>
                      </a:solidFill>
                    </a:ln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D60093"/>
                  </a:solidFill>
                </a:ln>
              </c:spPr>
            </c:leaderLines>
          </c:dLbls>
          <c:cat>
            <c:strRef>
              <c:f>Лист1!$A$14:$A$23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Лист1!$C$14:$C$23</c:f>
              <c:numCache>
                <c:formatCode>0.00</c:formatCode>
                <c:ptCount val="10"/>
                <c:pt idx="0">
                  <c:v>12.014586247563681</c:v>
                </c:pt>
                <c:pt idx="1">
                  <c:v>9.8077972190586862E-3</c:v>
                </c:pt>
                <c:pt idx="2">
                  <c:v>1.8925795713372158</c:v>
                </c:pt>
                <c:pt idx="3">
                  <c:v>4.0538895172108867E-2</c:v>
                </c:pt>
                <c:pt idx="4">
                  <c:v>65.807582964459058</c:v>
                </c:pt>
                <c:pt idx="5">
                  <c:v>9.3270438457999703</c:v>
                </c:pt>
                <c:pt idx="6">
                  <c:v>8.3742026150523206</c:v>
                </c:pt>
                <c:pt idx="7">
                  <c:v>0.11507815403695423</c:v>
                </c:pt>
                <c:pt idx="8">
                  <c:v>0.73950791031701835</c:v>
                </c:pt>
                <c:pt idx="9">
                  <c:v>1.6790719990426546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892432195975489"/>
          <c:y val="1.3851232874290118E-2"/>
          <c:w val="0.24968678915135664"/>
          <c:h val="0.98614876712570987"/>
        </c:manualLayout>
      </c:layout>
      <c:txPr>
        <a:bodyPr/>
        <a:lstStyle/>
        <a:p>
          <a:pPr>
            <a:defRPr sz="1200" b="1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91248-49D9-4A2B-9470-FC7C18C9149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810E08-93CF-49EE-AE38-6669AB76C00C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1 уровень</a:t>
          </a:r>
        </a:p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dirty="0">
            <a:ln>
              <a:solidFill>
                <a:srgbClr val="FFC000"/>
              </a:solidFill>
            </a:ln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C9598F-4D61-4E76-8997-713603DD06E7}" type="parTrans" cxnId="{F721CE1B-4374-4B90-948B-9A5C49175549}">
      <dgm:prSet/>
      <dgm:spPr/>
      <dgm:t>
        <a:bodyPr/>
        <a:lstStyle/>
        <a:p>
          <a:endParaRPr lang="ru-RU"/>
        </a:p>
      </dgm:t>
    </dgm:pt>
    <dgm:pt modelId="{F4DF48DB-89C6-4A9E-B100-3982BD3CE617}" type="sibTrans" cxnId="{F721CE1B-4374-4B90-948B-9A5C49175549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>
            <a:ln>
              <a:solidFill>
                <a:srgbClr val="00B050"/>
              </a:solidFill>
            </a:ln>
            <a:solidFill>
              <a:srgbClr val="00B050"/>
            </a:solidFill>
          </a:endParaRPr>
        </a:p>
      </dgm:t>
    </dgm:pt>
    <dgm:pt modelId="{36126501-3FB0-4B7B-A6C7-CE0C3E8FDCF7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2 уровень</a:t>
          </a:r>
        </a:p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БЮДЖЕТ РЕСПУБЛИК, КРАЕВ, ОБЛАСТЕЙ</a:t>
          </a:r>
        </a:p>
      </dgm:t>
    </dgm:pt>
    <dgm:pt modelId="{606FE92D-F20A-4425-A6BE-2585284A6400}" type="parTrans" cxnId="{74BD6345-C270-4730-A394-8F84719E5B4E}">
      <dgm:prSet/>
      <dgm:spPr/>
      <dgm:t>
        <a:bodyPr/>
        <a:lstStyle/>
        <a:p>
          <a:endParaRPr lang="ru-RU"/>
        </a:p>
      </dgm:t>
    </dgm:pt>
    <dgm:pt modelId="{63BBAF0F-66BE-4CC8-A33A-EDEDD5ED5D5C}" type="sibTrans" cxnId="{74BD6345-C270-4730-A394-8F84719E5B4E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FA00338-41D7-4763-8382-A3E2DA2F0966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 уровень</a:t>
          </a:r>
        </a:p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dirty="0">
            <a:ln>
              <a:solidFill>
                <a:schemeClr val="accent2">
                  <a:lumMod val="75000"/>
                </a:schemeClr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B364E-7B15-48B8-9D36-6B49A8990BE0}" type="parTrans" cxnId="{BD709B9A-737C-469F-964F-126488FBA065}">
      <dgm:prSet/>
      <dgm:spPr/>
      <dgm:t>
        <a:bodyPr/>
        <a:lstStyle/>
        <a:p>
          <a:endParaRPr lang="ru-RU"/>
        </a:p>
      </dgm:t>
    </dgm:pt>
    <dgm:pt modelId="{0943CC4D-1FA7-4D2C-8F47-B7E735A0C5E9}" type="sibTrans" cxnId="{BD709B9A-737C-469F-964F-126488FBA065}">
      <dgm:prSet/>
      <dgm:spPr/>
      <dgm:t>
        <a:bodyPr/>
        <a:lstStyle/>
        <a:p>
          <a:endParaRPr lang="ru-RU"/>
        </a:p>
      </dgm:t>
    </dgm:pt>
    <dgm:pt modelId="{92ED4D08-92DA-4E82-A3B1-95C4CB7FB508}" type="pres">
      <dgm:prSet presAssocID="{EBD91248-49D9-4A2B-9470-FC7C18C914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2403E-D477-4638-BC4B-575B568D42CC}" type="pres">
      <dgm:prSet presAssocID="{EBD91248-49D9-4A2B-9470-FC7C18C91496}" presName="dummyMaxCanvas" presStyleCnt="0">
        <dgm:presLayoutVars/>
      </dgm:prSet>
      <dgm:spPr/>
    </dgm:pt>
    <dgm:pt modelId="{5364235D-4E91-4849-AED1-B2C2E2D7050B}" type="pres">
      <dgm:prSet presAssocID="{EBD91248-49D9-4A2B-9470-FC7C18C9149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71594-44B6-4075-8E25-9B28C6F463B1}" type="pres">
      <dgm:prSet presAssocID="{EBD91248-49D9-4A2B-9470-FC7C18C91496}" presName="ThreeNodes_2" presStyleLbl="node1" presStyleIdx="1" presStyleCnt="3" custScaleX="10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695E-CF2C-4A13-BC64-848FE661A20D}" type="pres">
      <dgm:prSet presAssocID="{EBD91248-49D9-4A2B-9470-FC7C18C9149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58926-C25D-4356-819E-7ED428DDCD03}" type="pres">
      <dgm:prSet presAssocID="{EBD91248-49D9-4A2B-9470-FC7C18C9149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FA6A0-4B36-4166-A3FE-C5133ACDFCF0}" type="pres">
      <dgm:prSet presAssocID="{EBD91248-49D9-4A2B-9470-FC7C18C9149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92075-D562-48D9-99DC-C6D6DF5F2721}" type="pres">
      <dgm:prSet presAssocID="{EBD91248-49D9-4A2B-9470-FC7C18C9149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B4BC6-5B09-42CA-AEF7-93270EB7377A}" type="pres">
      <dgm:prSet presAssocID="{EBD91248-49D9-4A2B-9470-FC7C18C9149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6115F-E3B0-44D4-B8F8-C900A358220F}" type="pres">
      <dgm:prSet presAssocID="{EBD91248-49D9-4A2B-9470-FC7C18C9149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C05B3-B72F-4F6A-97FE-0E608219857E}" type="presOf" srcId="{8FA00338-41D7-4763-8382-A3E2DA2F0966}" destId="{85B2695E-CF2C-4A13-BC64-848FE661A20D}" srcOrd="0" destOrd="0" presId="urn:microsoft.com/office/officeart/2005/8/layout/vProcess5"/>
    <dgm:cxn modelId="{74BD6345-C270-4730-A394-8F84719E5B4E}" srcId="{EBD91248-49D9-4A2B-9470-FC7C18C91496}" destId="{36126501-3FB0-4B7B-A6C7-CE0C3E8FDCF7}" srcOrd="1" destOrd="0" parTransId="{606FE92D-F20A-4425-A6BE-2585284A6400}" sibTransId="{63BBAF0F-66BE-4CC8-A33A-EDEDD5ED5D5C}"/>
    <dgm:cxn modelId="{4E99266C-ACE2-460A-B5CB-8DBCD534DC74}" type="presOf" srcId="{05810E08-93CF-49EE-AE38-6669AB76C00C}" destId="{5364235D-4E91-4849-AED1-B2C2E2D7050B}" srcOrd="0" destOrd="0" presId="urn:microsoft.com/office/officeart/2005/8/layout/vProcess5"/>
    <dgm:cxn modelId="{04F1621F-C73D-4CE0-A1AE-CE26A29DDF82}" type="presOf" srcId="{EBD91248-49D9-4A2B-9470-FC7C18C91496}" destId="{92ED4D08-92DA-4E82-A3B1-95C4CB7FB508}" srcOrd="0" destOrd="0" presId="urn:microsoft.com/office/officeart/2005/8/layout/vProcess5"/>
    <dgm:cxn modelId="{F9432966-9667-44CA-9986-A8E3A0FF27C3}" type="presOf" srcId="{36126501-3FB0-4B7B-A6C7-CE0C3E8FDCF7}" destId="{F88B4BC6-5B09-42CA-AEF7-93270EB7377A}" srcOrd="1" destOrd="0" presId="urn:microsoft.com/office/officeart/2005/8/layout/vProcess5"/>
    <dgm:cxn modelId="{E6DB685E-65D8-4826-8C3D-DB2180B5A8D3}" type="presOf" srcId="{36126501-3FB0-4B7B-A6C7-CE0C3E8FDCF7}" destId="{F9D71594-44B6-4075-8E25-9B28C6F463B1}" srcOrd="0" destOrd="0" presId="urn:microsoft.com/office/officeart/2005/8/layout/vProcess5"/>
    <dgm:cxn modelId="{63B853AC-BA16-4614-A441-B5BCAB3251C8}" type="presOf" srcId="{F4DF48DB-89C6-4A9E-B100-3982BD3CE617}" destId="{E1458926-C25D-4356-819E-7ED428DDCD03}" srcOrd="0" destOrd="0" presId="urn:microsoft.com/office/officeart/2005/8/layout/vProcess5"/>
    <dgm:cxn modelId="{D3CBD91A-7924-4A94-97A6-7021C37B302F}" type="presOf" srcId="{8FA00338-41D7-4763-8382-A3E2DA2F0966}" destId="{D766115F-E3B0-44D4-B8F8-C900A358220F}" srcOrd="1" destOrd="0" presId="urn:microsoft.com/office/officeart/2005/8/layout/vProcess5"/>
    <dgm:cxn modelId="{BD709B9A-737C-469F-964F-126488FBA065}" srcId="{EBD91248-49D9-4A2B-9470-FC7C18C91496}" destId="{8FA00338-41D7-4763-8382-A3E2DA2F0966}" srcOrd="2" destOrd="0" parTransId="{703B364E-7B15-48B8-9D36-6B49A8990BE0}" sibTransId="{0943CC4D-1FA7-4D2C-8F47-B7E735A0C5E9}"/>
    <dgm:cxn modelId="{2038CA2B-B22A-4B4F-964A-E4133126A6D1}" type="presOf" srcId="{05810E08-93CF-49EE-AE38-6669AB76C00C}" destId="{1CF92075-D562-48D9-99DC-C6D6DF5F2721}" srcOrd="1" destOrd="0" presId="urn:microsoft.com/office/officeart/2005/8/layout/vProcess5"/>
    <dgm:cxn modelId="{B654BAE6-1B38-4504-9F38-44A33C9323A2}" type="presOf" srcId="{63BBAF0F-66BE-4CC8-A33A-EDEDD5ED5D5C}" destId="{FABFA6A0-4B36-4166-A3FE-C5133ACDFCF0}" srcOrd="0" destOrd="0" presId="urn:microsoft.com/office/officeart/2005/8/layout/vProcess5"/>
    <dgm:cxn modelId="{F721CE1B-4374-4B90-948B-9A5C49175549}" srcId="{EBD91248-49D9-4A2B-9470-FC7C18C91496}" destId="{05810E08-93CF-49EE-AE38-6669AB76C00C}" srcOrd="0" destOrd="0" parTransId="{65C9598F-4D61-4E76-8997-713603DD06E7}" sibTransId="{F4DF48DB-89C6-4A9E-B100-3982BD3CE617}"/>
    <dgm:cxn modelId="{D92C0D99-C58E-434A-B07E-696EAAA507AA}" type="presParOf" srcId="{92ED4D08-92DA-4E82-A3B1-95C4CB7FB508}" destId="{0202403E-D477-4638-BC4B-575B568D42CC}" srcOrd="0" destOrd="0" presId="urn:microsoft.com/office/officeart/2005/8/layout/vProcess5"/>
    <dgm:cxn modelId="{1A89701A-4020-4957-BEB7-2ED6D46BB2FF}" type="presParOf" srcId="{92ED4D08-92DA-4E82-A3B1-95C4CB7FB508}" destId="{5364235D-4E91-4849-AED1-B2C2E2D7050B}" srcOrd="1" destOrd="0" presId="urn:microsoft.com/office/officeart/2005/8/layout/vProcess5"/>
    <dgm:cxn modelId="{5C4F58BF-BFB5-4CB3-92D0-3CABCC2DC7BD}" type="presParOf" srcId="{92ED4D08-92DA-4E82-A3B1-95C4CB7FB508}" destId="{F9D71594-44B6-4075-8E25-9B28C6F463B1}" srcOrd="2" destOrd="0" presId="urn:microsoft.com/office/officeart/2005/8/layout/vProcess5"/>
    <dgm:cxn modelId="{BB10A319-4EB3-4C0D-BF80-ACEAC021DB52}" type="presParOf" srcId="{92ED4D08-92DA-4E82-A3B1-95C4CB7FB508}" destId="{85B2695E-CF2C-4A13-BC64-848FE661A20D}" srcOrd="3" destOrd="0" presId="urn:microsoft.com/office/officeart/2005/8/layout/vProcess5"/>
    <dgm:cxn modelId="{95444286-298E-48D3-805C-95D4BEEBAF28}" type="presParOf" srcId="{92ED4D08-92DA-4E82-A3B1-95C4CB7FB508}" destId="{E1458926-C25D-4356-819E-7ED428DDCD03}" srcOrd="4" destOrd="0" presId="urn:microsoft.com/office/officeart/2005/8/layout/vProcess5"/>
    <dgm:cxn modelId="{B78693B5-B2B6-4351-9985-409736560D48}" type="presParOf" srcId="{92ED4D08-92DA-4E82-A3B1-95C4CB7FB508}" destId="{FABFA6A0-4B36-4166-A3FE-C5133ACDFCF0}" srcOrd="5" destOrd="0" presId="urn:microsoft.com/office/officeart/2005/8/layout/vProcess5"/>
    <dgm:cxn modelId="{AA1F1DBE-B89A-4B75-A5F1-1BCD66E8546E}" type="presParOf" srcId="{92ED4D08-92DA-4E82-A3B1-95C4CB7FB508}" destId="{1CF92075-D562-48D9-99DC-C6D6DF5F2721}" srcOrd="6" destOrd="0" presId="urn:microsoft.com/office/officeart/2005/8/layout/vProcess5"/>
    <dgm:cxn modelId="{59E57569-0A29-4495-8461-88094E697AC1}" type="presParOf" srcId="{92ED4D08-92DA-4E82-A3B1-95C4CB7FB508}" destId="{F88B4BC6-5B09-42CA-AEF7-93270EB7377A}" srcOrd="7" destOrd="0" presId="urn:microsoft.com/office/officeart/2005/8/layout/vProcess5"/>
    <dgm:cxn modelId="{671D2453-8296-45AE-9D32-B0224CD87C54}" type="presParOf" srcId="{92ED4D08-92DA-4E82-A3B1-95C4CB7FB508}" destId="{D766115F-E3B0-44D4-B8F8-C900A358220F}" srcOrd="8" destOrd="0" presId="urn:microsoft.com/office/officeart/2005/8/layout/vProcess5"/>
  </dgm:cxnLst>
  <dgm:bg/>
  <dgm:whole>
    <a:ln>
      <a:solidFill>
        <a:schemeClr val="bg2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53D3-7B3A-4C51-AFA7-AC002E4E6398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75F41-4C4C-4585-AB1E-1E21C67B0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3.jpeg"/><Relationship Id="rId9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image" Target="../media/image98.jpe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image" Target="../media/image100.jpe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prfin_raion@mail.ru" TargetMode="External"/><Relationship Id="rId4" Type="http://schemas.openxmlformats.org/officeDocument/2006/relationships/image" Target="../media/image10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788_large_57929344_light_texture_by_Insan_Stock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8" name="Рисунок 7" descr="Cтела_-Железногорский_район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14290"/>
            <a:ext cx="28574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ндросово ценрковь казанской ико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357430"/>
            <a:ext cx="2714644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ихайловка церковь николая чудотворц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5357826"/>
            <a:ext cx="2286016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жово разветь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43578"/>
            <a:ext cx="2214578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туденок церковь неупиваемая чаша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3857628"/>
            <a:ext cx="285752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2786058"/>
            <a:ext cx="55721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 проекту Решения Представительного Собрания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«О бюджете муниципального района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2019 год и плановый период 2020 и 2021 годов»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785926"/>
            <a:ext cx="6072230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тела-в-честь-Курской-битвы-первый-памятник-на-территории-музея-заповедника-Большой-Дуб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5072074"/>
            <a:ext cx="300039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7704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денежные средства,</a:t>
            </a:r>
          </a:p>
          <a:p>
            <a:pPr algn="just"/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перечисляемые из одного бюджета бюджетной системы РФ другому</a:t>
            </a:r>
            <a:endParaRPr lang="ru-RU" sz="2000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500306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2500306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794" y="2500306"/>
            <a:ext cx="264320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714752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дар, пожертвование)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85776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приходить на помощь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0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3714752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определенной конкретной цели их использования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4786322"/>
            <a:ext cx="2714644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5943600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6" y="3714752"/>
            <a:ext cx="264317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«карманные деньги»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794" y="485776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0794" y="594360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«добавляете» денег для того, чтобы ваш ребенок купил себе новый телефон ( а остальные он накопил сам)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7" idx="3"/>
            <a:endCxn id="8" idx="1"/>
          </p:cNvCxnSpPr>
          <p:nvPr/>
        </p:nvCxnSpPr>
        <p:spPr>
          <a:xfrm>
            <a:off x="2786050" y="295750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1"/>
          </p:cNvCxnSpPr>
          <p:nvPr/>
        </p:nvCxnSpPr>
        <p:spPr>
          <a:xfrm>
            <a:off x="6072198" y="3000372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4214818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2" idx="3"/>
            <a:endCxn id="15" idx="1"/>
          </p:cNvCxnSpPr>
          <p:nvPr/>
        </p:nvCxnSpPr>
        <p:spPr>
          <a:xfrm>
            <a:off x="2786050" y="6400800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72198" y="4214818"/>
            <a:ext cx="35719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072198" y="6429396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782">
            <a:off x="6527656" y="1105717"/>
            <a:ext cx="974964" cy="950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Рисунок 108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782">
            <a:off x="7927297" y="1402609"/>
            <a:ext cx="1036318" cy="1010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Выгнутая вверх стрелка 109"/>
          <p:cNvSpPr/>
          <p:nvPr/>
        </p:nvSpPr>
        <p:spPr>
          <a:xfrm rot="797725">
            <a:off x="7143768" y="714356"/>
            <a:ext cx="1500198" cy="642942"/>
          </a:xfrm>
          <a:prstGeom prst="curvedDownArrow">
            <a:avLst>
              <a:gd name="adj1" fmla="val 25000"/>
              <a:gd name="adj2" fmla="val 57444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2786050" y="535782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14" idx="3"/>
            <a:endCxn id="17" idx="1"/>
          </p:cNvCxnSpPr>
          <p:nvPr/>
        </p:nvCxnSpPr>
        <p:spPr>
          <a:xfrm>
            <a:off x="6072198" y="5286388"/>
            <a:ext cx="428596" cy="285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196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214554"/>
            <a:ext cx="1557342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144166" y="2999578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3214686"/>
            <a:ext cx="7643866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144166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8359008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15142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3643314"/>
            <a:ext cx="257173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3643314"/>
            <a:ext cx="264320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функциям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3643314"/>
            <a:ext cx="2857488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ведомствам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715142" y="4714090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179091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393933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0" y="4857760"/>
            <a:ext cx="2643174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Документ, определяющий цели и задачи муниципальной политики в определенной сфере, способы из достижения и примерные объемы используемых финансов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3240" y="4857760"/>
            <a:ext cx="2643206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Функциональная классификация бюджетных расходов отражает направление средств на выполнение конкретных функций органов самоуправления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4857760"/>
            <a:ext cx="2857488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включает в себя группировку расходов бюджета, которая отражает распределение бюджетных средств по главным распорядителям средств бюджетов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8684">
            <a:off x="1023406" y="1867156"/>
            <a:ext cx="2428860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627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0290__jY7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357186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14480" y="928670"/>
            <a:ext cx="399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86058"/>
            <a:ext cx="2357422" cy="4071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не должен превышать собственные доходы (ст.107 БК Р)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долга не должны превышать 15% расходов бюджета за исключение субвенций (ст.111 БК РФ)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1571612"/>
            <a:ext cx="4643470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возникает в силу осуществления заимствований.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Заимствования необходимы для: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3429000"/>
            <a:ext cx="228601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3429000"/>
            <a:ext cx="214314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Погашения долговых обязательств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78631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8664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503674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3707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3504" y="4643446"/>
            <a:ext cx="2500330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072992" y="4856966"/>
            <a:ext cx="428628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6248" y="5143512"/>
            <a:ext cx="3643338" cy="17144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заимствования подлежат учету в долговой книге: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банковские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бюджетные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размещение ценных бумаг;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предоставление гарантий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5143512"/>
            <a:ext cx="1214414" cy="1714488"/>
          </a:xfrm>
          <a:prstGeom prst="rect">
            <a:avLst/>
          </a:prstGeom>
          <a:ln>
            <a:solidFill>
              <a:srgbClr val="0F511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0" y="1571612"/>
          <a:ext cx="519114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0"/>
            <a:ext cx="8001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это совокупность всех бюджетов РФ: федерального, региональных, местных, государственных внебюджетных фондов</a:t>
            </a:r>
            <a:endParaRPr lang="ru-RU" sz="2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43504" y="4143380"/>
            <a:ext cx="714380" cy="55607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3929066"/>
            <a:ext cx="3214678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286644" y="4786322"/>
            <a:ext cx="500066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1-го городского поселения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5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 12 сельских поселений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57290" y="5357826"/>
            <a:ext cx="735811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1214414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57249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images (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1571612"/>
            <a:ext cx="2466975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map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2786058"/>
            <a:ext cx="928694" cy="9286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857884" y="2857496"/>
            <a:ext cx="2643206" cy="8309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Курской области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c60_3dd180c6_L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38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886" y="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ЖЕЛЕЗНОГОРСКОГО РАЙОНА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eleznogorskiy_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4" y="2643182"/>
            <a:ext cx="3373396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5786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1973 года в связи с отводом земель под Михайловский ГОК были ликвидированы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жители их населенных пунктов переселены в город Железногорск. В январе 1985 года образован Магнитный поселковый совет с центром – поселок Магнитный.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1986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ликвидирован и на его базе образованы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1996 году образован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конце 1989 года –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сельсоветы.В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1989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разделен на два: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Снецкой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 декабря 1991 года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входили три сельсовета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Нижнеждановский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объединения сельсоветов в 2018 году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 12 сельских поселений: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Веретенинский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Михаловский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Троицкий – и  городское поселение  поселок Магнитный.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85794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РСФСР от 12 января 1965 года был образован        </a:t>
            </a:r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центром в городе Железногорске. В состав района вошло 13 сельсоветов: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Расторогский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Михайловский,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Трояновский,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Остаповский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7167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июне 1965 года в состав района включен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Троицкий сельсовет. В 1984 году в него вошли населенные пункты ликвидированного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svetlyi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21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0"/>
            <a:ext cx="78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этапы подготовки бюджета муниципального района в 2019 году</a:t>
            </a:r>
            <a:endParaRPr lang="ru-RU" sz="2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714356"/>
            <a:ext cx="6429388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Определение основных подходов к формированию бюджета муниципального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42873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214311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Работа управлений по подготовке и обоснованию бюджетных ассигнований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70" y="4286256"/>
            <a:ext cx="7072330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Публичные слушания  Проекта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0" y="5143512"/>
            <a:ext cx="707233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 в  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чтении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1670" y="6072182"/>
            <a:ext cx="707233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 во  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чтении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окончательном варианте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1670" y="285749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71670" y="357187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Внесение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на рассмотрение в Представительное Собрание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calend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14620"/>
            <a:ext cx="2000232" cy="92869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28596" y="3000372"/>
            <a:ext cx="1186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Сентябрь-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calen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28802"/>
            <a:ext cx="2000232" cy="85725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57158" y="2285992"/>
            <a:ext cx="116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Июль-август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4422"/>
            <a:ext cx="2000232" cy="78581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42910" y="1500174"/>
            <a:ext cx="616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calend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642918"/>
            <a:ext cx="1500198" cy="642942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428728" y="857232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Май-июнь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00438"/>
            <a:ext cx="2000232" cy="78581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8596" y="3786190"/>
            <a:ext cx="119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15 ноября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14818"/>
            <a:ext cx="2000232" cy="78581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28596" y="4500570"/>
            <a:ext cx="1466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декаября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72074"/>
            <a:ext cx="2000232" cy="92869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357158" y="5357826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 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00768"/>
            <a:ext cx="2000232" cy="85723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00034" y="6215082"/>
            <a:ext cx="1071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43042" y="4000504"/>
            <a:ext cx="2000264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2214554"/>
            <a:ext cx="2214578" cy="14144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1071546"/>
            <a:ext cx="2214578" cy="1414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29322" y="392906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5214950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9875536">
            <a:off x="2315334" y="11867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945098">
            <a:off x="5863658" y="1204871"/>
            <a:ext cx="1914019" cy="66204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5400000">
            <a:off x="7601906" y="3470931"/>
            <a:ext cx="1785949" cy="701962"/>
          </a:xfrm>
          <a:prstGeom prst="curvedDownArrow">
            <a:avLst/>
          </a:prstGeom>
          <a:solidFill>
            <a:srgbClr val="0F511F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6200000">
            <a:off x="384842" y="35441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2440699">
            <a:off x="2171009" y="5798045"/>
            <a:ext cx="1773815" cy="69117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8892616">
            <a:off x="5900696" y="5717736"/>
            <a:ext cx="1879104" cy="697632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571604" y="357166"/>
            <a:ext cx="1928826" cy="642942"/>
          </a:xfrm>
          <a:prstGeom prst="wedgeRectCallout">
            <a:avLst>
              <a:gd name="adj1" fmla="val 151944"/>
              <a:gd name="adj2" fmla="val 739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43768" y="428604"/>
            <a:ext cx="2000232" cy="755524"/>
          </a:xfrm>
          <a:prstGeom prst="wedgeRectCallout">
            <a:avLst>
              <a:gd name="adj1" fmla="val -16029"/>
              <a:gd name="adj2" fmla="val 21727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 rot="20252795">
            <a:off x="7539076" y="5072871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власти, местная администрация</a:t>
            </a:r>
            <a:endParaRPr lang="ru-RU" sz="13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 rot="1794133">
            <a:off x="671912" y="4975128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14282" y="1500174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4000496" y="4214818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73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ЧЕМ ОСНОВЫВАЕТСЯ СОСТАВЛЕНИЕ ПРОЕКТА БЮДЖЕТА ЖЕЛЕЗНОГОРСКОГО РАЙОНА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857496"/>
            <a:ext cx="2786082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основывается на :</a:t>
            </a:r>
            <a:endParaRPr lang="ru-RU" sz="1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4143372" y="2143116"/>
            <a:ext cx="571504" cy="5715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4214818"/>
            <a:ext cx="571504" cy="5715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000760" y="3143248"/>
            <a:ext cx="642942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214546" y="3214686"/>
            <a:ext cx="692656" cy="50006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64" y="150017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4929198"/>
            <a:ext cx="328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sz="1600" dirty="0" err="1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00372"/>
            <a:ext cx="2214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Курскоой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sz="1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3071810"/>
            <a:ext cx="2500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2286016" cy="1500198"/>
          </a:xfrm>
          <a:prstGeom prst="rect">
            <a:avLst/>
          </a:prstGeom>
        </p:spPr>
      </p:pic>
      <p:pic>
        <p:nvPicPr>
          <p:cNvPr id="17" name="Рисунок 16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5072074"/>
            <a:ext cx="2286016" cy="1428760"/>
          </a:xfrm>
          <a:prstGeom prst="rect">
            <a:avLst/>
          </a:prstGeom>
        </p:spPr>
      </p:pic>
      <p:pic>
        <p:nvPicPr>
          <p:cNvPr id="18" name="Рисунок 17" descr="скачанные файлы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428736"/>
            <a:ext cx="2286000" cy="1404936"/>
          </a:xfrm>
          <a:prstGeom prst="rect">
            <a:avLst/>
          </a:prstGeom>
        </p:spPr>
      </p:pic>
      <p:pic>
        <p:nvPicPr>
          <p:cNvPr id="19" name="Рисунок 18" descr="скачанные файлы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479" y="5000636"/>
            <a:ext cx="2295521" cy="135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285860"/>
            <a:ext cx="1285852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принципов инициативного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57290" y="1285860"/>
            <a:ext cx="142876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адресное решение социальных проблем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488" y="1285860"/>
            <a:ext cx="178595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муниципальных услуг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1285860"/>
            <a:ext cx="2000264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модернизации экономики и повышения ее конкурентоспособности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86050" y="3357562"/>
            <a:ext cx="3429024" cy="128588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57422" y="5000636"/>
            <a:ext cx="2428892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общественными финансами, эффективности расходования бюджетных средств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52" y="5000636"/>
            <a:ext cx="1928826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бюджета на основе муниципальных программ и достижение поставленных целей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58016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всех решений в пределах утвержденных предельных объемов расходов на реализацию муниципальных программ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071538" y="357187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00166" y="4357694"/>
            <a:ext cx="121444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215074" y="3571876"/>
            <a:ext cx="107157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15074" y="4429132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50067" y="325040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751653" y="3249611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321571" y="467916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680347" y="4678371"/>
            <a:ext cx="50006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32" idx="0"/>
          </p:cNvCxnSpPr>
          <p:nvPr/>
        </p:nvCxnSpPr>
        <p:spPr>
          <a:xfrm rot="5400000">
            <a:off x="3429786" y="4857760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394067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608645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3286513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5572529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6858016" y="1214422"/>
            <a:ext cx="2285984" cy="17145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прозрачности информации об управлении общественными финансами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286644" y="3071810"/>
            <a:ext cx="1857356" cy="128588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недопущение кредиторской задолженности по заработной плате и соц.выплатам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0" y="3714752"/>
            <a:ext cx="1500166" cy="1214446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внутреннего и внешнего финансового контроля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>
            <a:off x="1750596" y="3250008"/>
            <a:ext cx="642942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2071678"/>
            <a:ext cx="3571900" cy="642942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0100" y="2500306"/>
            <a:ext cx="178595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57950" y="250030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15142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787504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57266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35861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0" y="3143248"/>
            <a:ext cx="2285984" cy="32861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мобилизация резервов доходной базы консолидированного бюджета района, содействие инвестиционным процессам в экономике, применения мер налогового стимулирования в целях обеспечения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привлекатености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экономики района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3143248"/>
            <a:ext cx="2428892" cy="32147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предложений, направленных на выравнивание  условий налогообложения граждан, организаций района, проведение работы по оптимизации недвижимого имущества с учетом их кадастровой стоимости, совершенствование специальных налоговых режимов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3143248"/>
            <a:ext cx="2000232" cy="32147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ежегодная оценка эффективности предоставляемых (планируемых к предоставлению) местных налоговых льгот, оценка общей величины и динамики налоговых расходов консолидированного бюджета района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0892" y="3143248"/>
            <a:ext cx="2143108" cy="2357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налогового администрирования, реализация мер по противодействию уклонению от уплаты налогов и других обязательных платежей в бюджет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071546"/>
            <a:ext cx="2009772" cy="141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17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321467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0"/>
            <a:ext cx="81548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59293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Вашему вниманию представлен </a:t>
            </a:r>
            <a:endParaRPr lang="ru-RU" sz="2800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ДЛЯ ГРАЖДАН!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1214422"/>
            <a:ext cx="59293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предназначен для раскрытия информации о 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бюджете в простой и доступной для любого гражданина форме. Используя материалы данного документа, любой заинтересованный житель района, в том числе, не обладающий специальными знаниями в данной сфере, сможет разобраться в языке цифр, понять, из чего формируется бюджет, и на что тратятся бюджетные средства.</a:t>
            </a:r>
          </a:p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краткой версии главного финансового документа района изложены основные цели, задачи и приоритетные направления бюджетной политики нашего муниципального образования.</a:t>
            </a:r>
          </a:p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форме повысит уровень общественного участия в бюджетном процессе.</a:t>
            </a:r>
          </a:p>
          <a:p>
            <a:pPr indent="450000" algn="just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5929330"/>
            <a:ext cx="3556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А.Д.Фролков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214282" y="1357298"/>
            <a:ext cx="2057408" cy="528641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формировании бюджета района применены общие подходы  к расчету бюджетных проектировок</a:t>
            </a:r>
            <a:endParaRPr lang="ru-RU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285860"/>
            <a:ext cx="6715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85952" y="142852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начислениям на оплату труда в соответствии с установленными тарифами страховых взносов в государственные внебюджетные фонды в размере 30,2%;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285952" y="928670"/>
            <a:ext cx="6858048" cy="135732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исполнение вновь принимаемых обязательств осуществлено в соответствии с основаниями для возникновения расходных обязательств бюджета муниципального района согласно статьям 85 и 174.2 БК РФ, учитывая положения порядка конкурсного распределения принимаемых расходных обязательств бюджета  муниципального района (постановление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21.05.2012 г. № 300)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285952" y="2500306"/>
            <a:ext cx="6858048" cy="1214446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ассигнования, финансовое обеспечение которых осуществляется за счет средств областного бюджета в виде целевых субвенций и субсидий, предусматриваются в объемах, отраженных в проекте Областного закона «Об областном бюджете на 2019 год и на плановый период 2020 и 2021 годов» на момент формирования бюджета муниципального района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285952" y="3857628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запланирован в размере прогнозируемого объема доходов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285952" y="4714884"/>
            <a:ext cx="6858048" cy="192880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реализацию положений Указа Президента Российской Федерации от 28 декабря 2012 года №1688 и от 7 мая 2012 года №597 осуществляется в соответствии со средней заработной платой категории работников, определенных в Указах Президента Российской Федерации к средней заработной плате в регионе.     Кроме того, при формировании бюджета муниципального района на 2019 год и на плановый период 2020 и 2021 годов  учитывались предложения главных распорядителей средств бюджета муниципального района по перераспределению предельных объемов финансирования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"/>
            <a:ext cx="7572428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 smtClean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 и мероприятия по управлению рисками в Железногорском районе Курской области</a:t>
            </a:r>
            <a:endParaRPr lang="ru-RU" sz="2000" b="1" dirty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1214422"/>
            <a:ext cx="3643338" cy="500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4358480" y="1856570"/>
            <a:ext cx="28575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071678"/>
            <a:ext cx="7286676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0" y="2357430"/>
            <a:ext cx="2143108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Изменение социально-экономической ситуации в мире, в Российской Федерации, в Курской области, в Железногорском районе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821505" y="2178835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357422" y="2357430"/>
            <a:ext cx="178595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Возникновение новых расходных обязательств без источников финансирования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57686" y="2357430"/>
            <a:ext cx="2357454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Необоснованное принятие решений, приводящих к нарушению бюджетного законодательства РФ, снижение качества управления муниципальными финансами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2357430"/>
            <a:ext cx="207167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Невыполнение мероприятий по оптимизации расходов и повышению эффективности намеченных мероприятий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25119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539433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8108975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786050" y="3786190"/>
            <a:ext cx="3643338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 по управлению бюджетными рисками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465637" y="4392619"/>
            <a:ext cx="214314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28662" y="4572008"/>
            <a:ext cx="7286676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82229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465373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465637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8108975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0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Финансирование расходов главных распорядителей бюджетных средств под фактическую потребность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71604" y="4857760"/>
            <a:ext cx="214310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Использование экономии бюджетных ассигнований, сложившейся по итогам торгов., без внесения изменения в Решение о бюджете не допускается (за исключение экономии по дорожному фонду)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57620" y="4857760"/>
            <a:ext cx="1643074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Разработка и принятие нормативных правовых актов, регулирующих отношения в сфере общественных финансов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43570" y="4857760"/>
            <a:ext cx="1928826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Контроль соблюдения ограничений, установленных бюджетным законодательством. Проведение оценки качества и распространение лучших практик управления финансами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53733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7715272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Осуществление межбюджетного регулирования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pic>
        <p:nvPicPr>
          <p:cNvPr id="4" name="Рисунок 3" descr="300px-Kurskaya_oblast_Zheleznogorsky_ray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590800"/>
            <a:ext cx="4286280" cy="2338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 РАЙОН –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северный район Курской области с административным центов в г.Железногорске.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488" y="2071678"/>
            <a:ext cx="571504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fce056fe0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0"/>
            <a:ext cx="192882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1734" y="0"/>
            <a:ext cx="167226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Adm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"/>
            <a:ext cx="228601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mage0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1"/>
            <a:ext cx="2143140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2500306"/>
            <a:ext cx="22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Площадь – 991 кв.км</a:t>
            </a:r>
            <a:r>
              <a:rPr lang="ru-RU" sz="1600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(без г.Железногорска)</a:t>
            </a:r>
            <a:endParaRPr lang="ru-RU" sz="1600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86124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– 15,6 тыс.чел.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4500570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Средний возраст по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району – 45,4 лет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92919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Экономически активное население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занято в аграрном секторе экономики – 54% 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2617" y="2571744"/>
            <a:ext cx="2711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Уровень безработицы – 1%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314324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12 сельскохозяйственных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385762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15 крестьянско-фермерских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457200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8 тыс. личных подсобных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3011" y="5715016"/>
            <a:ext cx="244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137 малых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6273225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400 индивидуальных предпринимателей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857892"/>
            <a:ext cx="230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 лечебное учреждение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728" y="6357958"/>
            <a:ext cx="251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47 учреждения культуры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715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прогноза </a:t>
            </a:r>
            <a:r>
              <a:rPr lang="ru-RU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</a:p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2019-2021  годы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5" y="1357299"/>
          <a:ext cx="8143902" cy="548011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01519"/>
                <a:gridCol w="1239301"/>
                <a:gridCol w="1150780"/>
                <a:gridCol w="1225460"/>
                <a:gridCol w="1113421"/>
                <a:gridCol w="1113421"/>
              </a:tblGrid>
              <a:tr h="642292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 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(оценка)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01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начисленной заработной платы,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983 448,3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1 689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417,0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1 894 404,8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2 164 880,0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2 399 345,0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362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26 760,3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29 190,3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31 802,4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35 084,9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38 809,3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28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работающих, человек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4823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55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1 653 613,0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3 325 212,0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2 055 843,0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609 449,0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429 600,0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129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120 484,0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124 821,4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130 212,5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137 049,5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145 243,3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22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4383,0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4617,6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4879,1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5165,6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5479,7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567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56 828,2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59 612,8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63 159,1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67 247,8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71 953,8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2019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15 564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11 556,9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23 087,8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171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СОБСТВЕН-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НЫЕ 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179 872  299,0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359 337 950,0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226 380 141,0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34 324 366,0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35 996 344,0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30 169 454,0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6 317 274,0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141 463 079,0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12 005 699,0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9 747 560,0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5 610 055,0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2020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15 564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11 887,0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22 069,0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171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СОБСТВЕН-НЫЕ 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185 009 877,0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343 482 403,0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209 078 971,0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45 618 757,0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37 024 962,0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30 054 684,0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–5 432 856,0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146 275 030,0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12 005 699,0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9 747 560,0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5 610 055,0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2021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15 564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12 476,5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18610,9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171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СОБСТВЕН-НЫЕ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194 183 848,0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351 365 839,0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210 241 498,0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46 965 410,0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30 557 481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30 054 684,0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5 053 819,0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156 309 894,0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12 005 699,0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9 747 560,0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5 610 055,0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0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7" y="285728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ДИНАМИКА ИСПОЛНЕНИЯ ОСНОВНЫХ ПАРАМЕТРОВ БЮДЖЕТА ЗА 2016-2018  ГОДЫ</a:t>
            </a:r>
            <a:endParaRPr lang="ru-RU" sz="2000" b="1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42844" y="1428736"/>
          <a:ext cx="435771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643174" y="4221480"/>
          <a:ext cx="3709035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00562" y="1428736"/>
          <a:ext cx="464343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и структура доходов бюджета муниципального района за 2016-2018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500174"/>
          <a:ext cx="821537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ПОСТУПЛЕНИЙ НАЛОГОВЫХ И НЕНАЛОГОВЫХ ДОХОДОВ В БЮДЖЕТ ГОРОДА ЖЕЛЕЗНОГОРСКА ЗА 2016 -2018 ГОДЫ 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57298"/>
          <a:ext cx="9144000" cy="6183224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3500430"/>
                <a:gridCol w="2000264"/>
                <a:gridCol w="1857388"/>
                <a:gridCol w="1785918"/>
              </a:tblGrid>
              <a:tr h="9477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доходов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2016год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2017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01.10.2018 года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4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99 787 081,16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130 847 622,97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91 308 234,73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4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5 599 055,47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4 564 708,89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4 554 976,71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4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доход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1 333 705,87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1 248 852,03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915 804,87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собственности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10 361 117,53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10 733 438,39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9 616 875,14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4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за негативное воздействие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9 224 088,67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2 047 332,49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4 601 133,36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4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платных услуг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6 848 079,27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6 472 796,55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4 620 011,63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58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активов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7 890 577,88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3 760 311,35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2 878 555,25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47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470 400,59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458 306,12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172 455,95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4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налоговых и неналоговых доходов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141 514 106,44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160 144 977,56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118 659 796,32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налоговых доходов в общей сумме доходов, %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</a:p>
                    <a:p>
                      <a:pPr algn="r"/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повышения прозрачности бюджета и бюджетного процесса разработан информационный ресурс "Бюджет для граждан".  </a:t>
            </a:r>
          </a:p>
          <a:p>
            <a:pPr indent="450000"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электронном издании даны определения терминов, рассмотрен механизм бюджетного процесса в районе. Ключевые параметры бюджета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текущий финансовый год и плановый период приведены в полном объеме и дают наглядное представление о сложившейся ситуации в регионе.</a:t>
            </a:r>
          </a:p>
          <a:p>
            <a:pPr indent="450000"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приоритетом бюджетной политики, как и прежде, является обеспечение населения доступными и качественными муниципальными услугами, социальными гарантиями, адресное решение социальных вопросов, создание благоприятных и комфортных условий для проживания.</a:t>
            </a:r>
          </a:p>
          <a:p>
            <a:pPr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Рассчитываем, что информационный ресурс "Бюджет для граждан" будет интересен для каждого жителя района.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14480" y="142852"/>
            <a:ext cx="749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Железногорья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2019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001156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2020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2021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2019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2020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2021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2018-2021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214423"/>
          <a:ext cx="8429684" cy="55196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04988"/>
                <a:gridCol w="732700"/>
                <a:gridCol w="732700"/>
                <a:gridCol w="1465401"/>
                <a:gridCol w="1209400"/>
                <a:gridCol w="1098611"/>
                <a:gridCol w="1285884"/>
              </a:tblGrid>
              <a:tr h="804289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01.10.2018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203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31 976,5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39 324,4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45 618,8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46 965,4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1718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4 926,4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9 143,3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8 174,1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7 544,5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11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17 801,7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8 345,0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30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158 139,7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226 680,1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209 079,0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210 241,5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24 695,5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35 996,3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29 302,5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30 557,5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21 422,1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30 169,5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30 054,7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30 054,7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66333" y="785794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2018-2021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19" y="1357297"/>
          <a:ext cx="8215372" cy="52864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5785"/>
                <a:gridCol w="750026"/>
                <a:gridCol w="729951"/>
                <a:gridCol w="1422266"/>
                <a:gridCol w="1155575"/>
                <a:gridCol w="1143008"/>
                <a:gridCol w="1428761"/>
              </a:tblGrid>
              <a:tr h="871807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01.10.2018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180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180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1 646,4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2 476,6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2 518,0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2 562,0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4543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180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7 728,0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6 317,3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5 432,9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5 053,8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37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268 870,7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359 338,0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343 482,4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361 365,8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66333" y="928670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299"/>
          <a:ext cx="9143999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496"/>
                <a:gridCol w="1785950"/>
                <a:gridCol w="1643074"/>
                <a:gridCol w="1714479"/>
              </a:tblGrid>
              <a:tr h="243653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2019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2021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дошкольных образовательных учреждений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21 736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22 376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23 606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27 392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28 829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учреждений дополнительного образования детей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27 392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28 829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	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27 392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28 829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28" y="0"/>
            <a:ext cx="7429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Прогнозируемые размеры средней заработной платы по отдельным категориям работников бюджетного сектора экономики, обозначенных в Указах Президента Российской Федерации 2012 года, по </a:t>
            </a:r>
            <a:r>
              <a:rPr lang="ru-RU" sz="1750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району на 2019 год и на плановый период 2020 и 2021 годов*  </a:t>
            </a:r>
            <a:endParaRPr lang="ru-RU" sz="175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576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*прогнозные значения средней зарплаты могут быть уточнены после согласования отделами </a:t>
            </a:r>
            <a:r>
              <a:rPr lang="ru-RU" b="1" i="1" dirty="0" err="1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района изменений в Планы мероприятий («дорожные карты») в сфере образования, культуры и искусства, социальной защиты населения.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0"/>
            <a:ext cx="6643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НУЖЕН ПРОГРАММНЫЙ БЮДЖЕТ?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71481"/>
            <a:ext cx="74295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endParaRPr lang="ru-RU" dirty="0" smtClean="0"/>
          </a:p>
          <a:p>
            <a:pPr indent="450000" algn="just"/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b="1" i="1" dirty="0" err="1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формируется в «программном» формате на основе муниципальных программ. Это связано со вступившими в силу изменениями в Бюджетный кодекс РФ в 2014 году. 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b="1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rtgage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390" y="0"/>
            <a:ext cx="1471610" cy="714356"/>
          </a:xfrm>
          <a:prstGeom prst="rect">
            <a:avLst/>
          </a:prstGeom>
        </p:spPr>
      </p:pic>
      <p:pic>
        <p:nvPicPr>
          <p:cNvPr id="7" name="Рисунок 6" descr="Полезная-информац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800000">
            <a:off x="-250019" y="952425"/>
            <a:ext cx="2132195" cy="128588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4000504"/>
            <a:ext cx="2071702" cy="1128714"/>
          </a:xfrm>
          <a:prstGeom prst="roundRect">
            <a:avLst/>
          </a:prstGeom>
          <a:solidFill>
            <a:srgbClr val="CCFF99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57422" y="2714620"/>
            <a:ext cx="1071570" cy="4000528"/>
          </a:xfrm>
          <a:prstGeom prst="leftBrace">
            <a:avLst/>
          </a:prstGeom>
          <a:ln w="60325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2857496"/>
            <a:ext cx="5786478" cy="1285884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286256"/>
            <a:ext cx="5786478" cy="1071570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5572140"/>
            <a:ext cx="5786478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9121124614025ee638220c1a0449860ef0e554f6f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143512"/>
            <a:ext cx="221457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071547"/>
            <a:ext cx="2571768" cy="1285884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2143108" y="2357430"/>
            <a:ext cx="4929222" cy="642942"/>
          </a:xfrm>
          <a:prstGeom prst="downArrow">
            <a:avLst>
              <a:gd name="adj1" fmla="val 50000"/>
              <a:gd name="adj2" fmla="val 47968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3071810"/>
            <a:ext cx="7358114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Является основным звеном, формирующим доходную часть бюджета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286256"/>
            <a:ext cx="2571750" cy="1771650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857628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Рисунок 13" descr="b2da57299c335071295cb3c9ca8d3760_XL-300x2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86" y="5357826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6" name="Выноска 1 15"/>
          <p:cNvSpPr/>
          <p:nvPr/>
        </p:nvSpPr>
        <p:spPr>
          <a:xfrm>
            <a:off x="6572264" y="3857628"/>
            <a:ext cx="1343028" cy="857256"/>
          </a:xfrm>
          <a:prstGeom prst="borderCallout1">
            <a:avLst>
              <a:gd name="adj1" fmla="val 45417"/>
              <a:gd name="adj2" fmla="val -2660"/>
              <a:gd name="adj3" fmla="val 117833"/>
              <a:gd name="adj4" fmla="val -58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572264" y="5357826"/>
            <a:ext cx="1343028" cy="857256"/>
          </a:xfrm>
          <a:prstGeom prst="borderCallout1">
            <a:avLst>
              <a:gd name="adj1" fmla="val 59639"/>
              <a:gd name="adj2" fmla="val -1525"/>
              <a:gd name="adj3" fmla="val 14723"/>
              <a:gd name="adj4" fmla="val -576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1071538" y="3929066"/>
            <a:ext cx="1571636" cy="1143008"/>
          </a:xfrm>
          <a:prstGeom prst="borderCallout1">
            <a:avLst>
              <a:gd name="adj1" fmla="val 57861"/>
              <a:gd name="adj2" fmla="val 100933"/>
              <a:gd name="adj3" fmla="val 102278"/>
              <a:gd name="adj4" fmla="val 1340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1071538" y="5429264"/>
            <a:ext cx="1571636" cy="928694"/>
          </a:xfrm>
          <a:prstGeom prst="borderCallout1">
            <a:avLst>
              <a:gd name="adj1" fmla="val 66750"/>
              <a:gd name="adj2" fmla="val 102871"/>
              <a:gd name="adj3" fmla="val 12945"/>
              <a:gd name="adj4" fmla="val 1369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071538" cy="114300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1" name="Рисунок 20" descr="images (2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429264"/>
            <a:ext cx="1076291" cy="90963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2334" y="0"/>
            <a:ext cx="5701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0"/>
            <a:ext cx="235745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24151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643182"/>
            <a:ext cx="1643074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трелка вправо 6"/>
          <p:cNvSpPr/>
          <p:nvPr/>
        </p:nvSpPr>
        <p:spPr>
          <a:xfrm>
            <a:off x="2643174" y="3143248"/>
            <a:ext cx="571504" cy="35719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643968" y="3356768"/>
            <a:ext cx="1285884" cy="1588"/>
          </a:xfrm>
          <a:prstGeom prst="line">
            <a:avLst/>
          </a:prstGeom>
          <a:ln w="41275" cmpd="sng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86116" y="2714620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86116" y="328612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6116" y="400050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86182" y="2571744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314324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385762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29190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емиугольник 20"/>
          <p:cNvSpPr/>
          <p:nvPr/>
        </p:nvSpPr>
        <p:spPr>
          <a:xfrm>
            <a:off x="5214942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857884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емиугольник 25"/>
          <p:cNvSpPr/>
          <p:nvPr/>
        </p:nvSpPr>
        <p:spPr>
          <a:xfrm>
            <a:off x="6143636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86578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емиугольник 27"/>
          <p:cNvSpPr/>
          <p:nvPr/>
        </p:nvSpPr>
        <p:spPr>
          <a:xfrm>
            <a:off x="7072330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929190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929190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емиугольник 30"/>
          <p:cNvSpPr/>
          <p:nvPr/>
        </p:nvSpPr>
        <p:spPr>
          <a:xfrm>
            <a:off x="5214942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емиугольник 31"/>
          <p:cNvSpPr/>
          <p:nvPr/>
        </p:nvSpPr>
        <p:spPr>
          <a:xfrm>
            <a:off x="5214942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857884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57884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емиугольник 34"/>
          <p:cNvSpPr/>
          <p:nvPr/>
        </p:nvSpPr>
        <p:spPr>
          <a:xfrm>
            <a:off x="6143636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емиугольник 36"/>
          <p:cNvSpPr/>
          <p:nvPr/>
        </p:nvSpPr>
        <p:spPr>
          <a:xfrm>
            <a:off x="6143636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786578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емиугольник 38"/>
          <p:cNvSpPr/>
          <p:nvPr/>
        </p:nvSpPr>
        <p:spPr>
          <a:xfrm>
            <a:off x="7072330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786578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емиугольник 40"/>
          <p:cNvSpPr/>
          <p:nvPr/>
        </p:nvSpPr>
        <p:spPr>
          <a:xfrm>
            <a:off x="7072330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Дуга 43"/>
          <p:cNvSpPr/>
          <p:nvPr/>
        </p:nvSpPr>
        <p:spPr>
          <a:xfrm>
            <a:off x="357158" y="1857364"/>
            <a:ext cx="8001056" cy="278608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flipH="1">
            <a:off x="642910" y="1857364"/>
            <a:ext cx="7786742" cy="293848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0616006" flipH="1">
            <a:off x="263472" y="1714935"/>
            <a:ext cx="8116989" cy="328525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0800000">
            <a:off x="642910" y="1500174"/>
            <a:ext cx="7858180" cy="350046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14282" y="521495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Наличие ответственного исполнителя (соисполнителя)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571868" y="557214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Объем и источники финансирования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786578" y="550070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Ожидаемые конечные результаты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000860" y="121442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Программно-целевые инструменты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714876" y="50004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4" y="2000240"/>
            <a:ext cx="18573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3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6426386">
            <a:off x="5512209" y="1579562"/>
            <a:ext cx="348329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7970141">
            <a:off x="7821833" y="2271840"/>
            <a:ext cx="304028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3624962">
            <a:off x="6735819" y="4806694"/>
            <a:ext cx="11570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2be4db456eaf94d479d7caeb8b06b86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4000504"/>
            <a:ext cx="1438268" cy="1652582"/>
          </a:xfrm>
          <a:prstGeom prst="rect">
            <a:avLst/>
          </a:prstGeom>
        </p:spPr>
      </p:pic>
      <p:sp>
        <p:nvSpPr>
          <p:cNvPr id="62" name="Стрелка вправо 61"/>
          <p:cNvSpPr/>
          <p:nvPr/>
        </p:nvSpPr>
        <p:spPr>
          <a:xfrm rot="5400000">
            <a:off x="4247227" y="5111094"/>
            <a:ext cx="5715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7196437">
            <a:off x="834694" y="4601261"/>
            <a:ext cx="927356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8380736.2f45ehjs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4786322"/>
            <a:ext cx="1928826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38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5643570" cy="642942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ДОЛГОСРОЧНОГО РАЗВИТИЯ</a:t>
            </a:r>
            <a:endParaRPr lang="ru-RU" sz="1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928794" y="1857364"/>
            <a:ext cx="1857388" cy="214314"/>
          </a:xfrm>
          <a:prstGeom prst="triangle">
            <a:avLst>
              <a:gd name="adj" fmla="val 492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071678"/>
            <a:ext cx="2928926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 культуры в Муниципальном районе «</a:t>
            </a:r>
            <a:r>
              <a:rPr lang="ru-RU" sz="135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на 2015-2017годы»</a:t>
            </a:r>
            <a:endParaRPr lang="ru-RU" sz="135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071678"/>
            <a:ext cx="2786050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5715008" cy="71438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14818"/>
            <a:ext cx="5715008" cy="264318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 реализации программы:</a:t>
            </a:r>
          </a:p>
          <a:p>
            <a:pPr>
              <a:buFontTx/>
              <a:buChar char="-"/>
            </a:pPr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единого культурного пространства района;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выравнивание уровня доступности культурных благ независимо от размера доходов, социального статуса и места проживания;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-преодоление диспропорций, вызванных разной степенью обеспеченности населения района учреждениями культуры в  сельской местности;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культурной среды, отвечающей растущим потребностям личности и общества, повышение качества, разнообразия и эффективности услуг в сфере культуры.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84" y="1142984"/>
            <a:ext cx="3286116" cy="571501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целевая  программа – это документ, определяющий: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способы их достижения;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примерные объемы используемых финансовых ресурсов.</a:t>
            </a:r>
          </a:p>
          <a:p>
            <a:pPr algn="ctr"/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285728"/>
            <a:ext cx="60365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муниципальная программа?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786050" y="571480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225 132 575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–28 802 824 руб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</a:t>
            </a:r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1 415 840 руб</a:t>
            </a:r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35 305 212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495 200 руб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1 358 900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562" y="2285992"/>
            <a:ext cx="2214578" cy="5000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Социальное развитие села  – 4 484 261 руб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2857496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263 639 руб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857496"/>
            <a:ext cx="2214578" cy="12858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-7 175 873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292 200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31 800 руб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6314" y="4286256"/>
            <a:ext cx="2214578" cy="20002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–9 746 520 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средств массовой информации –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2 476 550 руб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12 146 363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58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Железногорском районе- 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217 989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10 000руб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8016" y="3429000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–4 822 987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207 664 405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28 688 054 руб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</a:t>
            </a:r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1 415 840 </a:t>
            </a:r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36 333 830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292 200 руб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748 600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3714752"/>
            <a:ext cx="2285984" cy="4286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263 639 руб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857496"/>
            <a:ext cx="2214578" cy="12858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-7 425 499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292 200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31 800 руб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4214818"/>
            <a:ext cx="2214578" cy="20002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8 862 102 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2 518 000 руб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12 146 363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82"/>
            <a:ext cx="2285984" cy="6429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муниципальной службы в Железногорском районе-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217 989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10 000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928934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412 013 руб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208 826 932 руб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28 688 054 руб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</a:t>
            </a:r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1 415 840 </a:t>
            </a:r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37 588 043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292 200 руб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119 000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3714752"/>
            <a:ext cx="2285984" cy="4286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263 639 руб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857496"/>
            <a:ext cx="2214578" cy="12858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– 7 425 499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–292 200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31 800 руб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4214818"/>
            <a:ext cx="2214578" cy="20002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8 483 065  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2 562 000 руб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12 146 363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82"/>
            <a:ext cx="2285984" cy="6429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муниципальной службы в Железногорском районе- 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217 989 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10 000 руб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928934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412 013 руб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0"/>
            <a:ext cx="517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Социально-ориентированный бюджет</a:t>
            </a:r>
            <a:endParaRPr lang="ru-RU" sz="2400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00042"/>
            <a:ext cx="814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2017 году и плановом периоде 2018 и 2019 годов на финансовое обеспечение отраслей социальной сферы: образование, культура, социальная политика, физкультура и спорт запланировано выделить более 82% расходов бюджета района в 2017 году, в 2018 году – 83,49%., в 2019 году – 82,7% млн.руб.</a:t>
            </a:r>
            <a:endParaRPr lang="ru-RU" sz="1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689" y="1571612"/>
            <a:ext cx="881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района на финансирование отраслей социальной сферы в 2017 году и плановом периоде 2018 и 2019 годов</a:t>
            </a:r>
            <a:endParaRPr lang="ru-RU" sz="2000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2214554"/>
          <a:ext cx="9144000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541"/>
            <a:ext cx="1071538" cy="1148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42852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на отрасли социальной сферы в 2019 году и плановом периоде 2020 и 2021 годов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2144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14480" y="3786190"/>
          <a:ext cx="6500858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210175" y="1000108"/>
          <a:ext cx="3933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541"/>
            <a:ext cx="1071538" cy="11480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области» 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8143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Главная стратегическая цель в сфере образования </a:t>
            </a:r>
            <a:r>
              <a:rPr lang="ru-RU" sz="1000" b="1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0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обеспечение доступности  качественного дошкольного, начального общего, основного общего,  среднего общего и дополнительного образования детей, отвечающего современным  потребностям социума, каждого гражданина и соответствующего стратегическим целям государственной политики в сфере образования, сформулированным в проекте современной модели образования на период до 2021  года и национальной образовательной инициативе «Наша новая школа»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9675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272304"/>
              </p:ext>
            </p:extLst>
          </p:nvPr>
        </p:nvGraphicFramePr>
        <p:xfrm>
          <a:off x="500050" y="1785926"/>
          <a:ext cx="8104397" cy="44291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0524"/>
                <a:gridCol w="1558551"/>
                <a:gridCol w="1402695"/>
                <a:gridCol w="1402627"/>
              </a:tblGrid>
              <a:tr h="352328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80262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дошкольного образования детей»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55229937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51984219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51984219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80262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общего образования детей»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147964787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133195431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133195431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872335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дополнительного образования детей. Обеспечение деятельности МКОУ ДОД «Центр детского творчества»»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3002950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3002950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3002950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04396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«Руководство и управление в сфере установленных функций муниципального органа управления образованием Администрации </a:t>
                      </a:r>
                      <a:r>
                        <a:rPr lang="ru-RU" sz="1200" b="1" kern="1200" dirty="0" err="1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области, других организаций, подведомственных Управлению образования»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7648917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7648917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7648917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области»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099" y="500042"/>
            <a:ext cx="814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Система образования </a:t>
            </a:r>
            <a:r>
              <a:rPr lang="ru-RU" sz="1200" dirty="0" err="1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представлена 20 образовательными организациями: общеобразовательные организации – 13, дошкольные образовательные организации – 6, учреждение дополнительного образования детей -1.</a:t>
            </a:r>
            <a:endParaRPr lang="ru-RU" sz="1200" dirty="0">
              <a:ln>
                <a:solidFill>
                  <a:srgbClr val="C00000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36" y="1071547"/>
            <a:ext cx="8974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В рамках модернизации системы  общего и дошкольного образования ежегодно проводится  капитальный ремонт  учреждений общего и дошкольного образования. Сокращается очередность на зачисление детей в детские сады. В течение 2018 года были проведены следующие работы: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t.anpilogova\Downloads\DSCN7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85488"/>
            <a:ext cx="4264025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96" y="3357562"/>
            <a:ext cx="385765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Ремонт спортивного зала в МКОУ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Кармановская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</p:txBody>
      </p:sp>
      <p:pic>
        <p:nvPicPr>
          <p:cNvPr id="8" name="Picture 2" descr="C:\Users\t.anpilogova\Downloads\IMG_6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85926"/>
            <a:ext cx="3016663" cy="17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57752" y="3357562"/>
            <a:ext cx="4071966" cy="28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Ремонт кровли МКОУ «Михайловская СОШ»</a:t>
            </a:r>
          </a:p>
        </p:txBody>
      </p:sp>
      <p:pic>
        <p:nvPicPr>
          <p:cNvPr id="10" name="Picture 4" descr="C:\Users\t.anpilogova\Downloads\DSC_02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63" y="4000504"/>
            <a:ext cx="3321296" cy="22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4282" y="6286520"/>
            <a:ext cx="407196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газовой котельной в МКОУ «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Веретенинская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ООШ»</a:t>
            </a:r>
          </a:p>
        </p:txBody>
      </p:sp>
      <p:pic>
        <p:nvPicPr>
          <p:cNvPr id="12" name="Picture 2" descr="C:\Users\t.anpilogova\Downloads\IMG_20181204_0857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9066"/>
            <a:ext cx="3363838" cy="21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57752" y="6286520"/>
            <a:ext cx="4286248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Установка наружного видеонаблюдения в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КОУ «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Рышковская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 работы с молодежью, организация отдыха и оздоровления  детей, молодежи, развитие физической культуры и спорта  в Железногорском районе Курской области »</a:t>
            </a:r>
            <a:endParaRPr lang="ru-RU" sz="1600" b="1" dirty="0"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молодежной политики;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повышение мотивации жителей </a:t>
            </a:r>
            <a:r>
              <a:rPr lang="ru-RU" sz="1200" dirty="0" err="1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к регулярным занятиям  физической культурой и спортом и ведению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развитие системы оздоровления и отдыха детей в Железногорском районе  Курской области</a:t>
            </a:r>
            <a:r>
              <a:rPr lang="ru-RU" sz="10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000240"/>
            <a:ext cx="43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7" y="2428867"/>
          <a:ext cx="4643471" cy="42148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7227"/>
                <a:gridCol w="838410"/>
                <a:gridCol w="709423"/>
                <a:gridCol w="838411"/>
              </a:tblGrid>
              <a:tr h="63315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096387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 «Создание условий для эффективности реализации молодежной политики»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4265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 «Создание условий для оздоровления и отдыха детей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859 840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859 840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859 840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4265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мероприятие: «Создание условий для развития физической культуры и массового спорта в Железногорском районе»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9" name="Рисунок 8" descr="I:\DCIM\102CANON\IMG_0352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71744"/>
            <a:ext cx="3571900" cy="167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in\Desktop\2017г фото пионерия\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429132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000109"/>
            <a:ext cx="2571768" cy="1071569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357422" y="2071678"/>
            <a:ext cx="4429156" cy="8572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2928934"/>
            <a:ext cx="7358114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(расходная часть бюджета) - услуги и функции, которые не могут быть предоставлены рынком и оплачены каждым из нас в отдельности.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d657bb7825d35429ac1819035790c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135732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009466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4286256"/>
            <a:ext cx="1571616" cy="128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1314186724_invalidy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5429264"/>
            <a:ext cx="2286016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ch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22" y="4000504"/>
            <a:ext cx="2214578" cy="1142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_02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5214926"/>
            <a:ext cx="2071702" cy="1428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pupil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4000504"/>
            <a:ext cx="180517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19874D"/>
                  </a:solidFill>
                </a:ln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в Железногорском районе » </a:t>
            </a:r>
            <a:endParaRPr lang="ru-RU" dirty="0">
              <a:ln>
                <a:solidFill>
                  <a:srgbClr val="19874D"/>
                </a:solidFill>
              </a:ln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357430"/>
          <a:ext cx="4714876" cy="45005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32349"/>
                <a:gridCol w="954917"/>
                <a:gridCol w="1113164"/>
                <a:gridCol w="1214446"/>
              </a:tblGrid>
              <a:tr h="51268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504202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«Социальная поддержка отдельных категорий граждан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19 645 062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19 530 292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19 530 292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54388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«Организация деятельности органов опеки и попечительства»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6 405 062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6 405 062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6 405 062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32929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«Управление муниципальной программой и обеспечение условий реализации»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2 752 700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2 752 700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2 752 700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934" y="2000240"/>
            <a:ext cx="68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(руб.)</a:t>
            </a:r>
            <a:endParaRPr lang="ru-RU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071546"/>
            <a:ext cx="5214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формирование правовых организационных, социально-экономических условий для осуществления мер по улучшению положения и качества жизни граждан, повышению степени их социальной защищенности, активизации участия граждан в жизни общества</a:t>
            </a:r>
            <a:endParaRPr lang="ru-RU" sz="1100" b="1" dirty="0" smtClean="0">
              <a:ln>
                <a:solidFill>
                  <a:srgbClr val="C0000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8592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user1\AppData\Local\Temp\DSC_61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350046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Новая папка\фото с праздника День матери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643181"/>
            <a:ext cx="3643338" cy="25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:\Новая папка\медаль\DSC_00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857760"/>
            <a:ext cx="371477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257" y="428604"/>
            <a:ext cx="81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Пособие на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1357298"/>
            <a:ext cx="685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  <a:p>
            <a:pPr algn="ctr">
              <a:buFont typeface="Wingdings" pitchFamily="2" charset="2"/>
              <a:buChar char="v"/>
            </a:pPr>
            <a:r>
              <a:rPr lang="ru-RU" sz="1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 из родителей (усыновителей, опекунов, попечителей) на каждого рожденного, усыновленного, принятого под опеку (попечительство), совместно проживающего с ним ребенка, до достижения им возраста шестнадцати лет (на учащегося общеобразовательного учреждения – до окончания им обучения, но не более чем до достижения им возраста восемнадцати лет) в семьях со среднедушевым доходом, размер которого не превышает величины прожиточного минимума на душу населения, установленного в Курской области</a:t>
            </a:r>
            <a:endParaRPr lang="ru-RU" sz="12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osob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14488"/>
            <a:ext cx="23574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1214422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714620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0037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о назначении ежемесячно пособия на ребенка;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Копия свидетельства о рождении ребенка;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доходы семьи (либо отсутствие) за три календарных месяца, предшествующие месяцу обращения в орган местного самоуправления;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проживание родителей (родителя, усыновителя, опекуна, попечителя) с ребенком на территории </a:t>
            </a:r>
            <a:r>
              <a:rPr lang="ru-RU" sz="12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правка органа местного самоуправления, наделенного отдельными государственными полномочиями </a:t>
            </a:r>
            <a:r>
              <a:rPr lang="ru-RU" sz="12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в сфере социальной защиты населения, по месту жительства другого родителя (лица, заменяющего его) о неполучении им ежемесячного пособия на ребенка – при раздельном проживании родителей либо лиц, заменяющих их;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Справку об учебе ребенка (детей) старше 16 лет в общеобразовательном учреждении;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Выписка из решения органов местного самоуправления об установления над ребенком опеки (попечительства); (для назначения ежемесячного пособия на ребенка, находящегося под опекой (попечительством));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 из органов опеки и попечительства.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857232"/>
            <a:ext cx="139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161,18 руб.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0070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  <a:p>
            <a:pPr>
              <a:buFont typeface="Courier New" pitchFamily="49" charset="0"/>
              <a:buChar char="o"/>
            </a:pPr>
            <a:r>
              <a:rPr lang="ru-RU" sz="1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Ежемесячное пособие на новорожденного ребенка назначается с месяца рождения ребенка, если обращение со всеми необходимыми документами последовало не позднее шести месяцев со дня рождения ребенка.</a:t>
            </a:r>
          </a:p>
          <a:p>
            <a:pPr>
              <a:buFont typeface="Courier New" pitchFamily="49" charset="0"/>
              <a:buChar char="o"/>
            </a:pPr>
            <a:r>
              <a:rPr lang="ru-RU" sz="12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 о назначении и выплате ежемесячного пособия на ребенка принимается органом соц.защиты населения по месту регистрации родителя (усыновителя, опекуна, попечителя), с которым проживает ребенок, в 10-дневный срок со дня подачи заявления со всеми необходимыми документами.</a:t>
            </a:r>
          </a:p>
          <a:p>
            <a:endParaRPr lang="ru-RU" i="1" u="sng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7" y="857232"/>
            <a:ext cx="6572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n>
                  <a:solidFill>
                    <a:srgbClr val="19874D"/>
                  </a:solidFill>
                </a:ln>
                <a:solidFill>
                  <a:srgbClr val="19874D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№56-ЗКО от 01.12.2004 г. «О размере, порядке назначения и выплаты пособия на ребенка»</a:t>
            </a:r>
          </a:p>
          <a:p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92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807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Компенсация части платы за содержание ребенка в образовательных организациях, реализующих основную общеобразовательную программу дошкольного образования </a:t>
            </a:r>
            <a:endParaRPr lang="ru-RU" sz="1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Курской области от 06 декабря 2013 года №914-па «Об утверждении Порядка обращения граждан за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образования, и порядка ее выплаты</a:t>
            </a:r>
            <a:endParaRPr lang="ru-RU" sz="13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1643050"/>
            <a:ext cx="6116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20% среднего размера родительской платы на первого ребенка;</a:t>
            </a:r>
          </a:p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 среднего размера </a:t>
            </a:r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родительской</a:t>
            </a:r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платы на второго ребенка;</a:t>
            </a:r>
          </a:p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70% среднего размера родительской платы на третьего и последующих детей</a:t>
            </a:r>
            <a:endParaRPr lang="ru-RU" sz="1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ompensac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50"/>
            <a:ext cx="214310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358050" y="1714488"/>
            <a:ext cx="1785950" cy="428628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357430"/>
            <a:ext cx="3373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</a:t>
            </a:r>
            <a:endParaRPr lang="ru-RU" sz="1200" b="1" i="1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2571744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детей, посещающих образовательные организации </a:t>
            </a:r>
            <a:r>
              <a:rPr lang="ru-RU" sz="1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района, реализующие образовательную программу дошкольного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компенсация части родительской платы не предоставляется родителям (законным представителям), с которым родительская плата не взимается</a:t>
            </a:r>
            <a:endParaRPr lang="ru-RU" sz="1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3214686"/>
            <a:ext cx="5214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</a:t>
            </a:r>
            <a:endParaRPr lang="ru-RU" sz="1200" b="1" i="1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57562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заявление;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или иной документ, удостоверяющий личность;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копия свидетельства о рождении ребенка (для семей, имеющих двух и более детей, - свидетельство о рождении ребенка на каждого несовершеннолетнего ребенка из состава семьи;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копия акта органов опеки и попечительства о назначении опекуна и (или) договор с органами опеки и попечительства (договор о приемной семье) (при обращении опекунов);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справка с места жительства о составе семьи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копия документа с указанием лицевого счета, открытого в кредитной организации РФ заявителя</a:t>
            </a:r>
            <a:endParaRPr lang="ru-RU" sz="1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5769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857760"/>
            <a:ext cx="285748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Заявление и указанные документы направляются родителем (законным представителем в образовательную организацию.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3240" y="4857760"/>
            <a:ext cx="6000760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i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организация:</a:t>
            </a:r>
          </a:p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в течение 2-х рабочих дней со дня получения заявления и копий документов, формирует сведения для принятия решения о назначении компенсации и направляет в уполномоченный орган местного самоуправления;</a:t>
            </a:r>
          </a:p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формирует личное дело получателя компенсации;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0" y="6286520"/>
            <a:ext cx="285720" cy="35719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7158" y="5715016"/>
            <a:ext cx="2428892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Муниципальные организации отражают размер начисленной родительской платы ежемесячно в платежном документе, выдаваемом родителю (законному представителю) для внесения платы за присмотр и уход за ребенком в образовательной организации</a:t>
            </a:r>
            <a:endParaRPr lang="ru-RU" sz="1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2643174" y="6215082"/>
            <a:ext cx="428596" cy="35719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71802" y="5842337"/>
            <a:ext cx="607219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i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Уполномоченный орган местного самоуправления: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Рассчитывает размер родительской платы за присмотр и уход за детьми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обеспечивает контроль за своевременный представлением образовательной организацией сведений;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обеспечивает возмещение муниципальным  образовательным организациям расходов;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обеспечивает перечисления компенсационных выплат. Зачисление компенсационных выплат на банковские счета производится не позднее 15-го числа месяца, следующего за отчетным.</a:t>
            </a:r>
            <a:endParaRPr lang="ru-RU" sz="1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2714612" y="5072074"/>
            <a:ext cx="428596" cy="35719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00042"/>
            <a:ext cx="81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Организация выплаты вознаграждения, причитающегося приемному родителю</a:t>
            </a:r>
            <a:endParaRPr lang="ru-RU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6786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n>
                  <a:solidFill>
                    <a:srgbClr val="3399FF"/>
                  </a:solidFill>
                </a:ln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№35-ЗКО от 23.04.2013 г. </a:t>
            </a:r>
            <a:r>
              <a:rPr lang="ru-RU" sz="1400" i="1" dirty="0" smtClean="0">
                <a:ln>
                  <a:solidFill>
                    <a:srgbClr val="3399FF"/>
                  </a:solidFill>
                </a:ln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ln>
                  <a:solidFill>
                    <a:srgbClr val="3399FF"/>
                  </a:solidFill>
                </a:ln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О вознаграждении, причитающемся приемному родителю, и мерах социальной поддержки, предоставляемых приемной семье, размере денежных средств на содержание ребенка (детей), переданного на воспитание в приемную семью»</a:t>
            </a:r>
          </a:p>
          <a:p>
            <a:pPr algn="just"/>
            <a:endParaRPr lang="ru-RU" sz="1400" i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уклет-Формы-устройства-детей-сиро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928670"/>
            <a:ext cx="2428860" cy="1571612"/>
          </a:xfrm>
          <a:prstGeom prst="rect">
            <a:avLst/>
          </a:prstGeom>
          <a:ln>
            <a:solidFill>
              <a:srgbClr val="99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643182"/>
          <a:ext cx="9144000" cy="26517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000348"/>
                <a:gridCol w="6143652"/>
              </a:tblGrid>
              <a:tr h="394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ежемесячного вознаграждения при наличии единственного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родителя (при отсутствии второго родителя), тыс.руб.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и более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0" y="2214554"/>
            <a:ext cx="6072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5782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За воспитание каждого ребенка в возрасте до трех лет, ребенка с отклонениями в развитии, ребенка-инвалида дополнительно выплачивается ежемесячная денежная сумма в размере 20% от оклада, установленного постановлением Администрации </a:t>
            </a:r>
            <a:r>
              <a:rPr lang="ru-RU" sz="14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для трудоспособного населения на первый квартал текущего года;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Приемным родителям предоставляется право бесплатного медицинского обслуживания приемных детей в медицинских учреждениях по месту жительства.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7" y="785794"/>
            <a:ext cx="807246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детей-сирот и детей, оставшихся без попечения родителей, в семьях опекунов (попечителей) и приемных семьях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0240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11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6973 руб.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500174"/>
            <a:ext cx="742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№35-ЗКО от 23.04.2013 г.«О вознаграждении, причитающему приемному родителю, и мерах социальной поддержки, предоставляемых приемной семье, размере денежных средств на содержание ребенка (детей), переданного на воспитание в приемную семью»</a:t>
            </a:r>
            <a:endParaRPr lang="ru-RU" sz="14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43182"/>
            <a:ext cx="5786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Субвенция бюджетам муниципального района на содержание ребенка в семье опекуна и приемной семье, а также вознаграждение, причитающееся приемному родителю расходуется в соответствии с потребностью, определенной на основе численности таких детей, размера ежемесячной выплаты семье опекуна (попечителя) и приемной семье, установленной областным законом об областном бюджете Курской области на соответствующий финансовый год, и расчетной численности работников органов местного самоуправления, осуществляющих отдельное государственное полномочие.</a:t>
            </a:r>
          </a:p>
          <a:p>
            <a:pPr>
              <a:buFont typeface="Wingdings" pitchFamily="2" charset="2"/>
              <a:buChar char="v"/>
            </a:pPr>
            <a:endParaRPr lang="ru-RU" sz="1200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 муниципального района организуют исполнение отдельного государственного полномочия  по назначению и выплате денежных средств на содержание детей-сирот и детей, оставшихся без попечения родителей, в семьях опекунов (попечителей) и приемных семьях в пределах бюджетных ассигнования, утвержденных решением Представительного Собрания </a:t>
            </a:r>
            <a:r>
              <a:rPr lang="ru-RU" sz="12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соответствующий финансовый год и плановый период.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8313089_855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500306"/>
            <a:ext cx="3428992" cy="314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0257" y="142852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8143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Ежемесячные выплаты реабилитированным лицам и лицам, признанным пострадавшими от политических репрессий</a:t>
            </a:r>
            <a:endParaRPr lang="ru-RU" sz="1700" b="1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14422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857232"/>
            <a:ext cx="128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876,45 руб.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00010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Законом Курской области от 01.12.2004 № 59-ЗКО «О социальной поддержке реабилитированных лиц и лиц, пострадавших от политических репрессий»</a:t>
            </a:r>
            <a:endParaRPr lang="ru-RU" sz="1200" b="1" i="1" dirty="0">
              <a:ln>
                <a:solidFill>
                  <a:srgbClr val="00B05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57364"/>
            <a:ext cx="6500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Гражданство РФ; 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граждане, проживающие на территории Курской области, признанные в установленном порядке реабилитированными лицами или лицами, пострадавшими от политических репрессий либо их уполномоченные представители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643578"/>
            <a:ext cx="3000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Органы социальной защиты населения перечисляют денежные средства на счета почтовых отделений связи и в филиалы Сбербанка России в сроки, установленные для выплаты трудовой пенсии в соответствии с Федеральным законом "О трудовых пенсия»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72141"/>
            <a:ext cx="1785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Заявление о назначении ежемесячной денежной выплаты представляется в орган социальной защиты населения по месту проживания граждан или ОБУ «МФЦ»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5534561"/>
            <a:ext cx="2071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Решение о назначении ежемесячной денежной выплаты принимается руководителем органа социальной защиты населения в 3-дневный срок со дня подачи заявления со всеми необходимыми документами.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28934"/>
            <a:ext cx="61436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а) заявление на установление ежемесячной денежной выплаты, форма которого предусмотрена приложением № 3. В заявлении одновременно указывается способ получения ежемесячной денежной выплаты (через организации федеральной почтовой связи либо через кредитные организации) (далее – заявление);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б) копия паспорта;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в) копия свидетельства о праве на льготы (при наличии) или документ о реабилитации или признании лица пострадавшим от политических репрессий;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г) лица, признанные пострадавшими от политических репрессий, дополнительно представляют копию пенсионного удостоверения или копию справки, подтверждающей факт установления инвалидности, выданной федеральным государственным учреждением медико-социальной экспертизы.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Одновременно с копиями предъявляются подлинники документов для их сверки.</a:t>
            </a:r>
          </a:p>
          <a:p>
            <a:endParaRPr lang="ru-RU" sz="1300" dirty="0" smtClean="0">
              <a:ln>
                <a:solidFill>
                  <a:srgbClr val="390FB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n>
                <a:solidFill>
                  <a:srgbClr val="390FB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42292b4eaf11003c59fd5d8cbcea2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8446" y="1214422"/>
            <a:ext cx="259555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142976" y="2643182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286388"/>
            <a:ext cx="274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714480" y="6000768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2027504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429000"/>
            <a:ext cx="2714644" cy="1857388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000232" y="5929330"/>
            <a:ext cx="12144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Формирование личного дела заявителя</a:t>
            </a:r>
            <a:endParaRPr lang="ru-RU" sz="11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071802" y="6072206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786446" y="6000768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71538" y="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90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Ежемесячные денежные выплаты ветеранам труда и труженикам тыла</a:t>
            </a:r>
            <a:endParaRPr lang="ru-RU" sz="20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197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500,20/750,32 руб.</a:t>
            </a:r>
            <a:endParaRPr lang="ru-RU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571480"/>
            <a:ext cx="721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Законом Курской области от 01 декабря 2004 г. № 58-ЗКО «О социальной поддержке лиц, проработавших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награжденных орденами или медалями СССР за самоотверженный труд в период Великой Отечественной войны, и ветеранов труда» </a:t>
            </a:r>
            <a:endParaRPr lang="ru-RU" sz="1200" b="1" i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428736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714488"/>
            <a:ext cx="6715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Звание "Ветеран труда";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Награжденные орденами или медалями, либо удостоенные почетных званий СССР или Российской Федерации, либо награжденные ведомственными знаками отличия в труде и имеющие трудовой стаж, необходимый для назначения пенсии по старости или за выслугу лет;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Лица, начавшие трудовую деятельность в несовершеннолетнем возрасте в период Великой Отечественной войны и имеющие трудовой стаж не менее 40 лет для мужчин и 35 лет для женщин;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Лица, проработавшие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награжденные орденами и медалями СССР за самоотверженный труд в период Великой Отечественной войны.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lori-0001523920-smallww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488"/>
            <a:ext cx="242886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428860" y="3500438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7861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о назначении ежемесячной денежной выплаты с указанием в нем способа получения ежемесячной денежной выплаты (через организации федеральной почтовой связи либо через кредитные организации)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копия паспорта;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удостоверения установленного образца;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пенсионного удостоверения (при наличии)</a:t>
            </a:r>
          </a:p>
          <a:p>
            <a:endParaRPr lang="ru-RU" sz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органа социальной защиты населения по месту жительства или ОБУ «МФЦ» принимает и регистрирует заявления о предоставлении государственной услуги со всеми необходимыми документами;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органа социальной защиты населения по месту жительства или ОБУ «МФЦ» формирует и направляет межведомственные запросы в органы (организации), участвующие в предоставлении услуги; 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специалист органа социальной защиты населения по месту жительства или ОБУ «МФЦ» формирует личного дела заявителя;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органа  социальной защиты населения муниципального района (городского округа) по месту жительства заявителя принимает решение о назначении выплаты;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ежемесячного денежного вознаграждения производится на открытые текущие социальные либо банковские счета через отделения "Почта России", отделения (филиалы) Сбербанка России и коммерческие банки, расположенные на территории Курской области, по выбору получателя ежемесячного денежного вознаграждения.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4643446"/>
            <a:ext cx="274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1538" y="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999360" cy="107100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1000080" y="0"/>
            <a:ext cx="7857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Муниципальная  программа «Развитие культуры в Муниципальном районе «</a:t>
            </a:r>
            <a:r>
              <a:rPr lang="ru-RU" sz="1800" b="1" strike="noStrike" spc="-1" dirty="0" err="1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Железногорский</a:t>
            </a:r>
            <a:r>
              <a:rPr lang="ru-RU" sz="1800" b="1" strike="noStrike" spc="-1" dirty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район» Курской области </a:t>
            </a:r>
            <a:r>
              <a:rPr lang="ru-RU" sz="1800" b="1" strike="noStrike" spc="-1" dirty="0" smtClean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90960" y="571320"/>
            <a:ext cx="385704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 программы: </a:t>
            </a:r>
            <a:r>
              <a:rPr lang="ru-RU" sz="1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250920" y="1214280"/>
            <a:ext cx="435708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реализации программных мероприятий  (руб.):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Table 3"/>
          <p:cNvGraphicFramePr/>
          <p:nvPr/>
        </p:nvGraphicFramePr>
        <p:xfrm>
          <a:off x="214282" y="1571612"/>
          <a:ext cx="4785840" cy="2571769"/>
        </p:xfrm>
        <a:graphic>
          <a:graphicData uri="http://schemas.openxmlformats.org/drawingml/2006/table">
            <a:tbl>
              <a:tblPr/>
              <a:tblGrid>
                <a:gridCol w="2208960"/>
                <a:gridCol w="920160"/>
                <a:gridCol w="828360"/>
                <a:gridCol w="828360"/>
              </a:tblGrid>
              <a:tr h="4113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</a:tr>
              <a:tr h="7202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«Сохранение и развитие самодеятельного искусства, традиционной народной культуры и киновидиообслуживания населения»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13 595 687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14 133 394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14 716 327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</a:tr>
              <a:tr h="411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«Развитие библиотечного дела»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14 642 163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15 169 082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15 841 154 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</a:tr>
              <a:tr h="1028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«Обеспечение деятельности подведомственных учреждений, финансовое обеспечение Муниципальной программы, повышение эффективности использования средств областного и местного бюджетов»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7 067 362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7 031 354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7 030 562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 cstate="print"/>
          <a:stretch/>
        </p:blipFill>
        <p:spPr>
          <a:xfrm>
            <a:off x="5214942" y="1500174"/>
            <a:ext cx="3569058" cy="2675826"/>
          </a:xfrm>
          <a:prstGeom prst="rect">
            <a:avLst/>
          </a:prstGeom>
          <a:ln>
            <a:noFill/>
          </a:ln>
        </p:spPr>
      </p:pic>
      <p:sp>
        <p:nvSpPr>
          <p:cNvPr id="10" name="CustomShape 5"/>
          <p:cNvSpPr/>
          <p:nvPr/>
        </p:nvSpPr>
        <p:spPr>
          <a:xfrm>
            <a:off x="1357290" y="4357694"/>
            <a:ext cx="1714512" cy="285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Целевые индикаторы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214200" y="4714884"/>
            <a:ext cx="2285280" cy="5000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Подписка и приобретение книжного фонда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7"/>
          <p:cNvSpPr/>
          <p:nvPr/>
        </p:nvSpPr>
        <p:spPr>
          <a:xfrm>
            <a:off x="2786050" y="4714884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Подключение библиотек к сети Интернет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6"/>
          <p:cNvSpPr/>
          <p:nvPr/>
        </p:nvSpPr>
        <p:spPr>
          <a:xfrm>
            <a:off x="5000628" y="4286256"/>
            <a:ext cx="392832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Мероприятие  ко Дню </a:t>
            </a:r>
            <a:r>
              <a:rPr lang="ru-RU" sz="1400" b="1" strike="noStrike" spc="-1" dirty="0" smtClean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Победы </a:t>
            </a:r>
            <a:r>
              <a:rPr lang="ru-RU" sz="1400" b="1" strike="noStrike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Студенокской</a:t>
            </a:r>
            <a:r>
              <a:rPr lang="ru-RU" sz="1400" b="1" strike="noStrike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библиотеке-филиале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TextShape 10"/>
          <p:cNvSpPr txBox="1"/>
          <p:nvPr/>
        </p:nvSpPr>
        <p:spPr>
          <a:xfrm>
            <a:off x="288000" y="5286388"/>
            <a:ext cx="2304000" cy="10715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2019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г.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265 000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руб.</a:t>
            </a:r>
          </a:p>
          <a:p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2020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г.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2670 00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руб.</a:t>
            </a:r>
          </a:p>
          <a:p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2021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г.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269 000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руб.</a:t>
            </a:r>
          </a:p>
        </p:txBody>
      </p:sp>
      <p:sp>
        <p:nvSpPr>
          <p:cNvPr id="15" name="TextShape 11"/>
          <p:cNvSpPr txBox="1"/>
          <p:nvPr/>
        </p:nvSpPr>
        <p:spPr>
          <a:xfrm>
            <a:off x="3096000" y="5286388"/>
            <a:ext cx="2304000" cy="8188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2019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г. -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100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%</a:t>
            </a:r>
          </a:p>
          <a:p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2020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г. -  100 %</a:t>
            </a:r>
          </a:p>
          <a:p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2021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г. - 100 %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999360" cy="10710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 программа «Развитие культуры в Муниципальном районе «</a:t>
            </a:r>
            <a:r>
              <a:rPr lang="ru-RU" b="1" dirty="0" err="1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Курской области 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3" y="928670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коллективов самодеятельного любительского творчества в смотрах, конкурсах, фестивалях:</a:t>
            </a:r>
          </a:p>
          <a:p>
            <a:endParaRPr lang="ru-RU" sz="1000" b="1" dirty="0" smtClean="0">
              <a:ln>
                <a:solidFill>
                  <a:srgbClr val="FF0000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Международном фестивале театральных коллективов «Хрустальная маска»- народный детский музыкально-драматический театр «Теремок» (МКУК «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РДК»)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Международном фестивале фольклорных коллективов «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Деснянский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хоровод»-народный коллектив народной песни и фольклора «Жизнь продолжается» (МКУК «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РДК») 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Международном конкурсе творческих коллективов и солистов «Троицкие обереги» (МКУ «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ЦДК, МКУ «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Веретенинский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с/к»)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Международном фестивале фольклора и ремесел «Двенадцать ключей»- народный фольклорный ансамбль «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Разветье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ЦДК)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Международном конкурсе-фестивале музыкального художественного творчества «Праздник детства»- народный коллектив цирковая студия «Сюрприз» (МКУК «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РДК»)</a:t>
            </a:r>
          </a:p>
          <a:p>
            <a:endParaRPr lang="ru-RU" sz="1000" b="1" dirty="0" smtClean="0">
              <a:ln>
                <a:solidFill>
                  <a:srgbClr val="FF0000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928670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857232"/>
            <a:ext cx="20002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43372" y="3929066"/>
            <a:ext cx="2214578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Празднование 100-летнего юбилея поселка «Долгая щека»</a:t>
            </a:r>
            <a:endParaRPr lang="ru-RU" sz="11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3929067"/>
            <a:ext cx="2071702" cy="90794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расстанусь с комсомолом»- к 100-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ВЛКСМ</a:t>
            </a:r>
          </a:p>
          <a:p>
            <a:pPr algn="ctr">
              <a:spcBef>
                <a:spcPts val="600"/>
              </a:spcBef>
            </a:pP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МКУК «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РДК»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786191"/>
            <a:ext cx="48577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база:</a:t>
            </a:r>
          </a:p>
          <a:p>
            <a:pPr algn="ctr"/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-Проект на капитальный ремонт кровли МКУК «</a:t>
            </a:r>
            <a:r>
              <a:rPr lang="ru-RU" sz="12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РДК»(</a:t>
            </a:r>
            <a:r>
              <a:rPr lang="ru-RU" sz="12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п.Студенок</a:t>
            </a:r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- 390000руб.</a:t>
            </a:r>
          </a:p>
          <a:p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-Капитальный ремонт кабинетов  МКУ ДО «Михайловская ДШИ»- 793447,44 руб.</a:t>
            </a:r>
          </a:p>
          <a:p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 рамках государственной программы «Развитие культуры в Курской области»: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Приобретение светового оборудования в МКУК «</a:t>
            </a:r>
            <a:r>
              <a:rPr lang="ru-RU" sz="12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РДК»-949927 руб.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для </a:t>
            </a:r>
            <a:r>
              <a:rPr lang="ru-RU" sz="12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Веретенинской</a:t>
            </a:r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сельской библиотеки- филиала-100000 руб.</a:t>
            </a:r>
          </a:p>
          <a:p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-Ремонт кровли гаража МКУК «Дом народного творчества»-97529 руб.</a:t>
            </a: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4929190" y="4529708"/>
            <a:ext cx="42148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2018году МКУК «Дом народного творчества» был удостоен Диплома за участие в областном смотре-конкурсе КДУ «</a:t>
            </a:r>
            <a:r>
              <a:rPr lang="ru-RU" sz="1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Отдых.Ттворчество.Досуг</a:t>
            </a:r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в номинации «За активизацию деятельности </a:t>
            </a:r>
            <a:r>
              <a:rPr lang="ru-RU" sz="1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учреждений района в создании клубных формирований»</a:t>
            </a:r>
          </a:p>
          <a:p>
            <a:pPr algn="ctr"/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Возросло количество клубных формирований с 82 (начало 2017 года) до 112 (конец 2018 года) с числом участников 763  и  1025человек соответственно.</a:t>
            </a:r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на территории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и безопасности дорожного движения »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214926"/>
            <a:ext cx="2428860" cy="1643074"/>
          </a:xfrm>
          <a:prstGeom prst="rect">
            <a:avLst/>
          </a:prstGeom>
          <a:ln w="127000" cap="sq">
            <a:solidFill>
              <a:srgbClr val="9900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Изображение 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18" y="3714752"/>
            <a:ext cx="2786082" cy="1714512"/>
          </a:xfrm>
          <a:prstGeom prst="rect">
            <a:avLst/>
          </a:prstGeom>
          <a:ln w="127000" cap="sq">
            <a:solidFill>
              <a:srgbClr val="00808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62184"/>
          <a:ext cx="4786314" cy="17354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5984"/>
                <a:gridCol w="843556"/>
                <a:gridCol w="828408"/>
                <a:gridCol w="828366"/>
              </a:tblGrid>
              <a:tr h="23414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9162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«Обеспечение требуемого технического состояния сети автомобильных дорог района, их пропускной способности, эффективно содействующей развитию экономики, улучшению качества жизни населения района, созданию безопасных  условий движения»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7 175 873,0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7 425 499,0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7 425 499,0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214950"/>
            <a:ext cx="55721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основного мероприятия будут решаться следующие задачи: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строительство (реконструкция) автомобильных дорог общего пользования местного значения вне границ населенных пунктов;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капитальный ремонт,  ремонт и содержание автомобильных дорог общего пользования местного значения вне границ населенных пунктов; 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межевание, проведение кадастровых работ в отношении земельных участков, занятых автодорогами общего пользования местного значения вне границ населенных пунктов, и в отношении автодорог общего пользования местного значения вне границ населенных пунктов, как объектов недвижимого имущества, паспортизация, инвентаризация и государственная регистрация права муниципальной собственности на эти земельные участки и автодороги.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7181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(руб.):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00108"/>
            <a:ext cx="9001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Решением Представительного Собрания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24 декабря 2013 года № 62-3-РС, начиная с 2012 года, финансовое обеспечение дорожного хозяйства осуществляется в рамках дорожного фонда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785926"/>
            <a:ext cx="4214810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</a:t>
            </a:r>
          </a:p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дорожного фонда  </a:t>
            </a:r>
            <a:r>
              <a:rPr lang="ru-RU" sz="1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14554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дизельное топливо;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моторные масла для дизельных и (или) карбюраторных (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двигателей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автомобильный бензин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429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9190" y="1785926"/>
            <a:ext cx="4214810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</a:t>
            </a:r>
            <a:endParaRPr lang="ru-RU" sz="140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929190" y="2214554"/>
          <a:ext cx="4214810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7405"/>
                <a:gridCol w="2107405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7 175 873,0</a:t>
                      </a: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7 425 499,0</a:t>
                      </a:r>
                      <a:endParaRPr lang="ru-RU" sz="1200" dirty="0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7 425 499,0</a:t>
                      </a: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357298"/>
            <a:ext cx="564357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  <a:p>
            <a:pPr algn="ctr"/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285992"/>
            <a:ext cx="557213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отчету об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</a:t>
            </a:r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endParaRPr lang="ru-RU" sz="20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357298"/>
            <a:ext cx="1071570" cy="7143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 descr="гал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85992"/>
            <a:ext cx="1071570" cy="10001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000636"/>
            <a:ext cx="6715140" cy="18573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дате и месте проведения публичных слушаний размещается в районных официальных средствах массовой информации. Проекты обсуждаемых документов публикуются на сайте  Администрации </a:t>
            </a:r>
            <a:r>
              <a:rPr lang="ru-RU" sz="2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http://zhel.rkursk.ru/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v__TxdmIcL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08" y="5000636"/>
            <a:ext cx="2428892" cy="1857364"/>
          </a:xfrm>
          <a:prstGeom prst="roundRect">
            <a:avLst>
              <a:gd name="adj" fmla="val 16667"/>
            </a:avLst>
          </a:prstGeom>
          <a:ln>
            <a:solidFill>
              <a:srgbClr val="0F511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YTDrEmyXo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0" y="2285992"/>
            <a:ext cx="150016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epositphotos_33075905-Multicolored-people-sitting-at-a-round-tab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1357298"/>
            <a:ext cx="142872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2 17"/>
          <p:cNvSpPr/>
          <p:nvPr/>
        </p:nvSpPr>
        <p:spPr>
          <a:xfrm>
            <a:off x="1928794" y="3500438"/>
            <a:ext cx="7215206" cy="1357322"/>
          </a:xfrm>
          <a:prstGeom prst="borderCallout2">
            <a:avLst>
              <a:gd name="adj1" fmla="val 48601"/>
              <a:gd name="adj2" fmla="val 437"/>
              <a:gd name="adj3" fmla="val 43867"/>
              <a:gd name="adj4" fmla="val -6078"/>
              <a:gd name="adj5" fmla="val 63368"/>
              <a:gd name="adj6" fmla="val -948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публичных слушаний: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Достижение разумного баланса между возможностями бюджета и потребностями в расходах;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Развитие гласности и прозрачности бюджета;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Вовлечение населения в процесс формирования бюджета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rPr>
              <a:t>.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</a:endParaRPr>
          </a:p>
        </p:txBody>
      </p:sp>
      <p:pic>
        <p:nvPicPr>
          <p:cNvPr id="19" name="Рисунок 18" descr="rash-272x27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500438"/>
            <a:ext cx="1285852" cy="1357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57290" y="142852"/>
            <a:ext cx="7572428" cy="857256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2019 ГОД И ПЛАНОВЫЙ ПЕРИОД 2020-2021 ГОДОВ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dmin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214422"/>
            <a:ext cx="2714612" cy="173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B5C147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1000108"/>
            <a:ext cx="6429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соответствии с Уставом муниципального образования «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к органам местного самоуправления относятся:</a:t>
            </a:r>
          </a:p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Представительное Собрание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Администрация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финансов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образования, по делам молодежи, по физической культуры и спорту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культуры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социальной защиты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429240"/>
            <a:ext cx="4572032" cy="1428760"/>
          </a:xfrm>
          <a:prstGeom prst="roundRect">
            <a:avLst/>
          </a:prstGeom>
          <a:solidFill>
            <a:srgbClr val="36D2D2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планировании расходов бюджета по лицам, замещающим муниципальные должности, муниципальным служащим органов местного самоуправления индексация заработной платы в 2019 году и плановом периоде 2020-2021 годов не предусмотрена.</a:t>
            </a:r>
            <a:endParaRPr lang="ru-RU" sz="14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500414"/>
            <a:ext cx="3357554" cy="3357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формирования расходов на содержание органов местного самоуправления муниципального образования «</a:t>
            </a:r>
            <a:r>
              <a:rPr lang="ru-RU" sz="15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устанавливаются постановлением Администрации Курской области. </a:t>
            </a:r>
          </a:p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2019 год штатная численность органов местного самоуправления установлена в количестве 66 штатных единиц, из них 66 штатные единицы – муниципальные служащие, 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14282" y="3143248"/>
          <a:ext cx="528641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00166" y="214290"/>
            <a:ext cx="7286676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ФИНАНСОВАЯ ПОМОЩЬ БЮДЖЕТАМ ПОСЕЛЕНИЙ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мощь-малому-бизнес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142984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1071546"/>
            <a:ext cx="5715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Финансовая помощь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районного бюджета бюджетам поселений, входящих в состав муниципального района, предоставляется в форме дотаций на выравнивание бюджетной обеспеченности в соответствии с муниципальными правовыми актами, принимаемыми в соответствии с требованиями Бюджетного кодекса Российской Федерации и законодательства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2928934"/>
          <a:ext cx="8929718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57356" y="214290"/>
            <a:ext cx="6286544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571612"/>
            <a:ext cx="46934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2019 году и плановом периоде 2020 и 2021 годов муниципальные гарантии муниципальным образованиям и юридическим лицам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предоставлять не планируется.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на 2019 год в сумме 71 266 716 рублей, на 2020 в сумме 86 670 736 рубля, на 2021 годов в сумме 90 013 884 рублей. Верхний предел муниципального внутреннего долга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по состоянию на 01.01.2020 года запланирован в сумме 0  рублей, на 1 января 2021 года – в сумме 0 рублей, на 1 января 2022 года – в сумме 0 рублей что соответствует нормам бюджетного законодательства.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2e4235df80037af28db3965943722fe.jp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1142984"/>
            <a:ext cx="4000496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в доступной для широкого круга пользователей форме раскрывает информацию об особенностях формирования бюджета на предстоящий период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11" name="Рисунок 10" descr="Admin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928802"/>
            <a:ext cx="75724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финансов Администрации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 +7(47148)25966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uprfin_raion@mail.ru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Размещено на сайте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 zhel.rkursk.ru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928802"/>
            <a:ext cx="2286016" cy="1128714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3071802" y="857232"/>
            <a:ext cx="4714908" cy="1071570"/>
          </a:xfrm>
          <a:prstGeom prst="borderCallout1">
            <a:avLst>
              <a:gd name="adj1" fmla="val 20611"/>
              <a:gd name="adj2" fmla="val -280"/>
              <a:gd name="adj3" fmla="val 104276"/>
              <a:gd name="adj4" fmla="val -2956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местного самоуправления (местный уровень)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3000364" y="2428868"/>
            <a:ext cx="4714908" cy="1214446"/>
          </a:xfrm>
          <a:prstGeom prst="borderCallout1">
            <a:avLst>
              <a:gd name="adj1" fmla="val 79178"/>
              <a:gd name="adj2" fmla="val 532"/>
              <a:gd name="adj3" fmla="val 44615"/>
              <a:gd name="adj4" fmla="val -263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главный финансовый документ района, утверждаемый Представительным собранием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_13849158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2428868"/>
            <a:ext cx="1428728" cy="12144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857232"/>
            <a:ext cx="1428728" cy="10715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Скругленный прямоугольник 24"/>
          <p:cNvSpPr/>
          <p:nvPr/>
        </p:nvSpPr>
        <p:spPr>
          <a:xfrm>
            <a:off x="571472" y="6072206"/>
            <a:ext cx="8572528" cy="7857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утверждается на 2019 год и плановый период 2020 и 2021 годов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восклицательный зна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72206"/>
            <a:ext cx="571472" cy="785794"/>
          </a:xfrm>
          <a:prstGeom prst="rect">
            <a:avLst/>
          </a:prstGeom>
        </p:spPr>
      </p:pic>
      <p:sp>
        <p:nvSpPr>
          <p:cNvPr id="12" name="Выноска 1 11"/>
          <p:cNvSpPr/>
          <p:nvPr/>
        </p:nvSpPr>
        <p:spPr>
          <a:xfrm>
            <a:off x="3000364" y="4071942"/>
            <a:ext cx="4714908" cy="642942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юридическую силу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3000364" y="4929198"/>
            <a:ext cx="4714908" cy="612648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организует его исполнение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13488" y="4143380"/>
            <a:ext cx="2143934" cy="79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m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071942"/>
            <a:ext cx="1428728" cy="64294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8" name="Рисунок 27" descr="Admin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4929198"/>
            <a:ext cx="1428728" cy="596272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– РАСХОДЫ  = ДЕФИЦИТ (ПРОФИЦИТ)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465637" y="203516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65637" y="2535231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465637" y="310673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65637" y="367823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65637" y="546418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465637" y="4249743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465637" y="474980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0100" y="1928802"/>
            <a:ext cx="282045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(расходы больше доходов)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1928802"/>
            <a:ext cx="2774094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0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(доходы больше расходов)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14310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78657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0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000100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214678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4500570"/>
            <a:ext cx="1785950" cy="1143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из бюджета вышестоящего уровня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0298" y="4500570"/>
            <a:ext cx="1857388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57752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 доходов над расходами принимается решение как их использовать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858016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57752" y="4500570"/>
            <a:ext cx="4071966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как источник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4429124" y="4714884"/>
            <a:ext cx="357190" cy="4846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6000768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= РАСХОДЫ       СБАЛАНСИРОВАННЫЙ БЮДЖЕТ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3428992" y="6000768"/>
            <a:ext cx="428628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0"/>
            <a:ext cx="1857356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97676" y="928670"/>
            <a:ext cx="7646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0300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22"/>
            <a:ext cx="221454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1643050"/>
            <a:ext cx="214314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 rot="5400000">
            <a:off x="4536281" y="2321711"/>
            <a:ext cx="35719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966857" y="-609194"/>
            <a:ext cx="34668" cy="62536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679158" y="2678504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 установленных НК РФ: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Единый налог на вмененный доход;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3571900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 от уплаты других пошлин и сборов, установленных законодательством РФ, а также штрафов за нарушение законодательства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использования имущества;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продажи материальных и нематериальных активов;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неналоговые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64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в бюджет на безвозмездной и безвозвратной основе из бюджетов других уровней</a:t>
            </a:r>
          </a:p>
          <a:p>
            <a:pPr algn="ctr"/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Субвенции;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 (спонсорские поступления от организаций, граждан)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4537472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895058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14705</TotalTime>
  <Words>7676</Words>
  <PresentationFormat>Экран (4:3)</PresentationFormat>
  <Paragraphs>1030</Paragraphs>
  <Slides>63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Снецкое</dc:creator>
  <cp:lastModifiedBy>Тест</cp:lastModifiedBy>
  <cp:revision>638</cp:revision>
  <dcterms:created xsi:type="dcterms:W3CDTF">2015-12-20T07:37:31Z</dcterms:created>
  <dcterms:modified xsi:type="dcterms:W3CDTF">2018-12-04T12:51:41Z</dcterms:modified>
</cp:coreProperties>
</file>