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73" r:id="rId4"/>
    <p:sldId id="274" r:id="rId5"/>
    <p:sldId id="275" r:id="rId6"/>
    <p:sldId id="271" r:id="rId7"/>
    <p:sldId id="272" r:id="rId8"/>
    <p:sldId id="268" r:id="rId9"/>
    <p:sldId id="270" r:id="rId10"/>
    <p:sldId id="269" r:id="rId11"/>
    <p:sldId id="267" r:id="rId12"/>
    <p:sldId id="261" r:id="rId13"/>
    <p:sldId id="262" r:id="rId14"/>
    <p:sldId id="263" r:id="rId15"/>
    <p:sldId id="264" r:id="rId16"/>
    <p:sldId id="361" r:id="rId17"/>
    <p:sldId id="362" r:id="rId18"/>
    <p:sldId id="363" r:id="rId19"/>
    <p:sldId id="265" r:id="rId20"/>
    <p:sldId id="266" r:id="rId21"/>
    <p:sldId id="302" r:id="rId22"/>
    <p:sldId id="303" r:id="rId23"/>
    <p:sldId id="364" r:id="rId24"/>
    <p:sldId id="278" r:id="rId25"/>
    <p:sldId id="276" r:id="rId26"/>
    <p:sldId id="277" r:id="rId27"/>
    <p:sldId id="280" r:id="rId28"/>
    <p:sldId id="338" r:id="rId29"/>
    <p:sldId id="339" r:id="rId30"/>
    <p:sldId id="281" r:id="rId31"/>
    <p:sldId id="282" r:id="rId32"/>
    <p:sldId id="279" r:id="rId33"/>
    <p:sldId id="342" r:id="rId34"/>
    <p:sldId id="343" r:id="rId35"/>
    <p:sldId id="300" r:id="rId36"/>
    <p:sldId id="283" r:id="rId37"/>
    <p:sldId id="284" r:id="rId38"/>
    <p:sldId id="285" r:id="rId39"/>
    <p:sldId id="286" r:id="rId40"/>
    <p:sldId id="287" r:id="rId41"/>
    <p:sldId id="344" r:id="rId42"/>
    <p:sldId id="345" r:id="rId43"/>
    <p:sldId id="292" r:id="rId44"/>
    <p:sldId id="293" r:id="rId45"/>
    <p:sldId id="346" r:id="rId46"/>
    <p:sldId id="347" r:id="rId47"/>
    <p:sldId id="348" r:id="rId48"/>
    <p:sldId id="349" r:id="rId49"/>
    <p:sldId id="366" r:id="rId50"/>
    <p:sldId id="329" r:id="rId51"/>
    <p:sldId id="298" r:id="rId52"/>
    <p:sldId id="304" r:id="rId53"/>
    <p:sldId id="290" r:id="rId54"/>
    <p:sldId id="288" r:id="rId55"/>
    <p:sldId id="340" r:id="rId56"/>
    <p:sldId id="341" r:id="rId57"/>
    <p:sldId id="332" r:id="rId58"/>
    <p:sldId id="333" r:id="rId59"/>
    <p:sldId id="356" r:id="rId60"/>
    <p:sldId id="354" r:id="rId61"/>
    <p:sldId id="355" r:id="rId62"/>
    <p:sldId id="357" r:id="rId63"/>
    <p:sldId id="311" r:id="rId64"/>
    <p:sldId id="308" r:id="rId65"/>
    <p:sldId id="313" r:id="rId66"/>
    <p:sldId id="315" r:id="rId67"/>
    <p:sldId id="351" r:id="rId68"/>
    <p:sldId id="352" r:id="rId69"/>
    <p:sldId id="358" r:id="rId70"/>
    <p:sldId id="359" r:id="rId71"/>
    <p:sldId id="360" r:id="rId72"/>
    <p:sldId id="305" r:id="rId73"/>
    <p:sldId id="306" r:id="rId74"/>
    <p:sldId id="307" r:id="rId75"/>
    <p:sldId id="291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800080"/>
    <a:srgbClr val="FF3399"/>
    <a:srgbClr val="0066FF"/>
    <a:srgbClr val="FFCCFF"/>
    <a:srgbClr val="FF0000"/>
    <a:srgbClr val="CC99FF"/>
    <a:srgbClr val="009999"/>
    <a:srgbClr val="FF00FF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1" autoAdjust="0"/>
    <p:restoredTop sz="92652" autoAdjust="0"/>
  </p:normalViewPr>
  <p:slideViewPr>
    <p:cSldViewPr>
      <p:cViewPr>
        <p:scale>
          <a:sx n="90" d="100"/>
          <a:sy n="90" d="100"/>
        </p:scale>
        <p:origin x="-68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7;&#1088;&#1086;&#1075;&#1085;&#1086;&#1079;%20&#1057;&#1069;&#105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76;&#1086;&#1093;&#1086;&#1076;&#1099;%20&#1080;%20&#1088;&#1072;&#1089;&#1093;&#1086;&#1076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93;&#1086;&#1076;&#1099;%20&#1080;%20&#1088;&#1072;&#1089;&#1093;&#1086;&#1076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93;&#1086;&#1076;&#1099;%20&#1080;%20&#1088;&#1072;&#1089;&#1093;&#1086;&#1076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93;&#1086;&#1076;&#1099;%20&#1080;%20&#1088;&#1072;&#1089;&#1093;&#1086;&#1076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93;&#1086;&#1076;&#1099;%20&#1080;%20&#1088;&#1072;&#1089;&#1093;&#1086;&#1076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93;&#1086;&#1076;&#1099;%20&#1080;%20&#1088;&#1072;&#1089;&#1093;&#1086;&#1076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93;&#1086;&#1076;&#1099;%20&#1080;%20&#1088;&#1072;&#1089;&#1093;&#1086;&#1076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8;&#1072;&#1089;&#1093;&#1086;&#1076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7;&#1088;&#1086;&#1075;&#1085;&#1086;&#1079;%20&#1057;&#1069;&#1056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8;&#1072;&#1089;&#1093;&#1086;&#1076;&#1099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8;&#1072;&#1089;&#1093;&#1086;&#1076;&#1099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7;&#1088;&#1086;&#1075;&#1085;&#1086;&#1079;%20&#1057;&#1069;&#1056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8;&#1072;&#1089;&#1093;&#1086;&#1076;&#1099;%20&#1082;%20&#1086;&#1082;&#1086;&#1085;.&#1073;&#1102;&#1076;&#1078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7;&#1088;&#1086;&#1075;&#1085;&#1086;&#1079;%20&#1057;&#1069;&#1056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7;&#1088;&#1086;&#1075;&#1085;&#1086;&#1079;%20&#1057;&#1069;&#1056;.xlsx" TargetMode="External"/><Relationship Id="rId1" Type="http://schemas.openxmlformats.org/officeDocument/2006/relationships/image" Target="../media/image67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7;&#1088;&#1086;&#1075;&#1085;&#1086;&#1079;%20&#1057;&#1069;&#105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87;&#1088;&#1086;&#1075;&#1085;&#1086;&#1079;%20&#1057;&#1069;&#105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76;&#1086;&#1093;&#1086;&#1076;&#1099;%20&#1080;%20&#1088;&#1072;&#1089;&#1093;&#1086;&#1076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3;&#1102;&#1076;&#1078;&#1077;&#1090;%20&#1076;&#1083;&#1103;%20&#1075;&#1088;&#1072;&#1078;&#1076;&#1072;&#1085;%20&#1078;&#1077;&#1083;.&#1088;&#1072;&#1081;&#1086;&#1085;%20&#1085;&#1072;%202018%20&#1075;&#1086;&#1076;\&#1076;&#1086;&#1093;&#1086;&#1076;&#1099;%20&#1080;%20&#1088;&#1072;&#1089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Численность занятых в экономике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7138888888888969E-2"/>
          <c:y val="0.39468619054197224"/>
          <c:w val="0.88943044619422562"/>
          <c:h val="0.39625730994152047"/>
        </c:manualLayout>
      </c:layout>
      <c:lineChart>
        <c:grouping val="stacked"/>
        <c:ser>
          <c:idx val="0"/>
          <c:order val="0"/>
          <c:tx>
            <c:strRef>
              <c:f>Численность!$A$3</c:f>
              <c:strCache>
                <c:ptCount val="1"/>
                <c:pt idx="0">
                  <c:v>Численность занятых в экономике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Численность!$B$2:$G$2</c:f>
              <c:strCache>
                <c:ptCount val="6"/>
                <c:pt idx="0">
                  <c:v>2015 г.</c:v>
                </c:pt>
                <c:pt idx="1">
                  <c:v>2016 г. оценка</c:v>
                </c:pt>
                <c:pt idx="2">
                  <c:v>2017г. прогноз</c:v>
                </c:pt>
                <c:pt idx="3">
                  <c:v>2018 г. прогноз</c:v>
                </c:pt>
                <c:pt idx="4">
                  <c:v>2019 г. прогноз</c:v>
                </c:pt>
                <c:pt idx="5">
                  <c:v>2020 г. прогноз</c:v>
                </c:pt>
              </c:strCache>
            </c:strRef>
          </c:cat>
          <c:val>
            <c:numRef>
              <c:f>Численность!$B$3:$G$3</c:f>
              <c:numCache>
                <c:formatCode>General</c:formatCode>
                <c:ptCount val="6"/>
                <c:pt idx="0">
                  <c:v>3490</c:v>
                </c:pt>
                <c:pt idx="1">
                  <c:v>3511</c:v>
                </c:pt>
                <c:pt idx="2">
                  <c:v>4870</c:v>
                </c:pt>
                <c:pt idx="3">
                  <c:v>5025</c:v>
                </c:pt>
                <c:pt idx="4">
                  <c:v>5175</c:v>
                </c:pt>
                <c:pt idx="5">
                  <c:v>5241</c:v>
                </c:pt>
              </c:numCache>
            </c:numRef>
          </c:val>
        </c:ser>
        <c:marker val="1"/>
        <c:axId val="70399872"/>
        <c:axId val="70401408"/>
      </c:lineChart>
      <c:catAx>
        <c:axId val="703998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401408"/>
        <c:crosses val="autoZero"/>
        <c:auto val="1"/>
        <c:lblAlgn val="ctr"/>
        <c:lblOffset val="100"/>
      </c:catAx>
      <c:valAx>
        <c:axId val="7040140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чел.</a:t>
                </a:r>
              </a:p>
            </c:rich>
          </c:tx>
          <c:layout>
            <c:manualLayout>
              <c:xMode val="edge"/>
              <c:yMode val="edge"/>
              <c:x val="1.3888888888888919E-2"/>
              <c:y val="0.2718673849979283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3998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2">
        <a:lumMod val="20000"/>
        <a:lumOff val="80000"/>
      </a:schemeClr>
    </a:solidFill>
    <a:ln w="28575">
      <a:solidFill>
        <a:srgbClr val="FF0066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дох.расх.!$A$9</c:f>
              <c:strCache>
                <c:ptCount val="1"/>
                <c:pt idx="0">
                  <c:v>Источники, тыс.руб.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9444444444444445E-2"/>
                  <c:y val="-2.7777777777777797E-2"/>
                </c:manualLayout>
              </c:layout>
              <c:showVal val="1"/>
            </c:dLbl>
            <c:dLbl>
              <c:idx val="1"/>
              <c:layout>
                <c:manualLayout>
                  <c:x val="1.6666666666666694E-2"/>
                  <c:y val="-1.8518518518518545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314851268591430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дох.расх.!$B$8:$E$8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на 01.11.2017</c:v>
                </c:pt>
              </c:strCache>
            </c:strRef>
          </c:cat>
          <c:val>
            <c:numRef>
              <c:f>дох.расх.!$B$9:$E$9</c:f>
              <c:numCache>
                <c:formatCode>General</c:formatCode>
                <c:ptCount val="4"/>
                <c:pt idx="0">
                  <c:v>11529.7</c:v>
                </c:pt>
                <c:pt idx="1">
                  <c:v>39565.4</c:v>
                </c:pt>
                <c:pt idx="2">
                  <c:v>16333.3</c:v>
                </c:pt>
                <c:pt idx="3">
                  <c:v>-48637.1</c:v>
                </c:pt>
              </c:numCache>
            </c:numRef>
          </c:val>
        </c:ser>
        <c:shape val="box"/>
        <c:axId val="73962240"/>
        <c:axId val="73963776"/>
        <c:axId val="0"/>
      </c:bar3DChart>
      <c:catAx>
        <c:axId val="739622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963776"/>
        <c:crosses val="autoZero"/>
        <c:auto val="1"/>
        <c:lblAlgn val="ctr"/>
        <c:lblOffset val="100"/>
      </c:catAx>
      <c:valAx>
        <c:axId val="73963776"/>
        <c:scaling>
          <c:orientation val="minMax"/>
        </c:scaling>
        <c:delete val="1"/>
        <c:axPos val="l"/>
        <c:numFmt formatCode="General" sourceLinked="1"/>
        <c:tickLblPos val="nextTo"/>
        <c:crossAx val="739622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  <a:ln w="38100">
      <a:solidFill>
        <a:srgbClr val="FFC000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0153980752405966E-2"/>
          <c:y val="1.8830360800285269E-2"/>
          <c:w val="0.89456824146981628"/>
          <c:h val="0.86928504489742997"/>
        </c:manualLayout>
      </c:layout>
      <c:bar3DChart>
        <c:barDir val="col"/>
        <c:grouping val="standard"/>
        <c:ser>
          <c:idx val="0"/>
          <c:order val="0"/>
          <c:tx>
            <c:strRef>
              <c:f>Лист3!$A$2</c:f>
              <c:strCache>
                <c:ptCount val="1"/>
                <c:pt idx="0">
                  <c:v>Собственные доходы, тыс.руб.</c:v>
                </c:pt>
              </c:strCache>
            </c:strRef>
          </c:tx>
          <c:spPr>
            <a:solidFill>
              <a:srgbClr val="3399FF"/>
            </a:solidFill>
          </c:spPr>
          <c:dLbls>
            <c:dLbl>
              <c:idx val="0"/>
              <c:layout>
                <c:manualLayout>
                  <c:x val="6.9444444444444536E-3"/>
                  <c:y val="-9.356701018775327E-3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1.6374226782856757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7.01752576408146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141514,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88888888888919E-2"/>
                  <c:y val="-1.4035051528162933E-2"/>
                </c:manualLayout>
              </c:layout>
              <c:showVal val="1"/>
            </c:dLbl>
            <c:dLbl>
              <c:idx val="4"/>
              <c:layout>
                <c:manualLayout>
                  <c:x val="2.0833333333333388E-2"/>
                  <c:y val="-1.1695876273469135E-2"/>
                </c:manualLayout>
              </c:layout>
              <c:showVal val="1"/>
            </c:dLbl>
            <c:dLbl>
              <c:idx val="5"/>
              <c:layout>
                <c:manualLayout>
                  <c:x val="1.2500000000000101E-2"/>
                  <c:y val="-1.4035051528162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390FB1"/>
                      </a:solidFill>
                    </a:ln>
                    <a:solidFill>
                      <a:srgbClr val="390FB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Лист3!$B$1:$G$1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 на 01.11.2017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Лист3!$B$2:$G$2</c:f>
              <c:numCache>
                <c:formatCode>General</c:formatCode>
                <c:ptCount val="6"/>
                <c:pt idx="0">
                  <c:v>125934.2</c:v>
                </c:pt>
                <c:pt idx="1">
                  <c:v>141514.1</c:v>
                </c:pt>
                <c:pt idx="2">
                  <c:v>138989.29999999999</c:v>
                </c:pt>
                <c:pt idx="3">
                  <c:v>138989.29999999999</c:v>
                </c:pt>
                <c:pt idx="4">
                  <c:v>158554.20000000001</c:v>
                </c:pt>
                <c:pt idx="5">
                  <c:v>166041.9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Безвозмездные поступления, тыс.руб.</c:v>
                </c:pt>
              </c:strCache>
            </c:strRef>
          </c:tx>
          <c:spPr>
            <a:solidFill>
              <a:srgbClr val="FF7575"/>
            </a:solidFill>
          </c:spPr>
          <c:dLbls>
            <c:dLbl>
              <c:idx val="0"/>
              <c:layout>
                <c:manualLayout>
                  <c:x val="-6.9444444444444536E-3"/>
                  <c:y val="-1.4035051528162933E-2"/>
                </c:manualLayout>
              </c:layout>
              <c:showVal val="1"/>
            </c:dLbl>
            <c:dLbl>
              <c:idx val="1"/>
              <c:layout>
                <c:manualLayout>
                  <c:x val="2.2222222222222251E-2"/>
                  <c:y val="-1.1695876273469135E-2"/>
                </c:manualLayout>
              </c:layout>
              <c:showVal val="1"/>
            </c:dLbl>
            <c:dLbl>
              <c:idx val="2"/>
              <c:layout>
                <c:manualLayout>
                  <c:x val="2.2222222222222251E-2"/>
                  <c:y val="-4.6783505093876444E-3"/>
                </c:manualLayout>
              </c:layout>
              <c:showVal val="1"/>
            </c:dLbl>
            <c:dLbl>
              <c:idx val="3"/>
              <c:layout>
                <c:manualLayout>
                  <c:x val="9.7222222222222224E-3"/>
                  <c:y val="-1.6374226782856757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1.1695876273469135E-2"/>
                </c:manualLayout>
              </c:layout>
              <c:showVal val="1"/>
            </c:dLbl>
            <c:dLbl>
              <c:idx val="5"/>
              <c:layout>
                <c:manualLayout>
                  <c:x val="1.5277777777777881E-2"/>
                  <c:y val="-1.871340203755058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Лист3!$B$1:$G$1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 на 01.11.2017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Лист3!$B$3:$G$3</c:f>
              <c:numCache>
                <c:formatCode>General</c:formatCode>
                <c:ptCount val="6"/>
                <c:pt idx="0">
                  <c:v>238743.4</c:v>
                </c:pt>
                <c:pt idx="1">
                  <c:v>236985.8</c:v>
                </c:pt>
                <c:pt idx="2">
                  <c:v>207785.4</c:v>
                </c:pt>
                <c:pt idx="3">
                  <c:v>208785.4</c:v>
                </c:pt>
                <c:pt idx="4">
                  <c:v>148341.1</c:v>
                </c:pt>
                <c:pt idx="5">
                  <c:v>157878.39999999994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Доходы, тыс.руб.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>
                <c:manualLayout>
                  <c:x val="9.7222222222222224E-3"/>
                  <c:y val="-1.1695876273469135E-2"/>
                </c:manualLayout>
              </c:layout>
              <c:showVal val="1"/>
            </c:dLbl>
            <c:dLbl>
              <c:idx val="4"/>
              <c:layout>
                <c:manualLayout>
                  <c:x val="1.3888888888888919E-2"/>
                  <c:y val="-1.4035051528162933E-2"/>
                </c:manualLayout>
              </c:layout>
              <c:showVal val="1"/>
            </c:dLbl>
            <c:dLbl>
              <c:idx val="5"/>
              <c:layout>
                <c:manualLayout>
                  <c:x val="1.2500000000000001E-2"/>
                  <c:y val="-2.105257729224440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009900"/>
                      </a:solidFill>
                    </a:ln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Лист3!$B$1:$G$1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 на 01.11.2017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Лист3!$B$4:$G$4</c:f>
              <c:numCache>
                <c:formatCode>General</c:formatCode>
                <c:ptCount val="6"/>
                <c:pt idx="0">
                  <c:v>364677.6</c:v>
                </c:pt>
                <c:pt idx="1">
                  <c:v>378499.9</c:v>
                </c:pt>
                <c:pt idx="2">
                  <c:v>347774.7</c:v>
                </c:pt>
                <c:pt idx="3">
                  <c:v>364677.6</c:v>
                </c:pt>
                <c:pt idx="4">
                  <c:v>306895.3</c:v>
                </c:pt>
                <c:pt idx="5">
                  <c:v>323920.3</c:v>
                </c:pt>
              </c:numCache>
            </c:numRef>
          </c:val>
        </c:ser>
        <c:shape val="box"/>
        <c:axId val="74021120"/>
        <c:axId val="74043392"/>
        <c:axId val="72201088"/>
      </c:bar3DChart>
      <c:catAx>
        <c:axId val="74021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043392"/>
        <c:crosses val="autoZero"/>
        <c:auto val="1"/>
        <c:lblAlgn val="ctr"/>
        <c:lblOffset val="100"/>
      </c:catAx>
      <c:valAx>
        <c:axId val="74043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021120"/>
        <c:crosses val="autoZero"/>
        <c:crossBetween val="between"/>
      </c:valAx>
      <c:serAx>
        <c:axId val="72201088"/>
        <c:scaling>
          <c:orientation val="minMax"/>
        </c:scaling>
        <c:delete val="1"/>
        <c:axPos val="b"/>
        <c:tickLblPos val="nextTo"/>
        <c:crossAx val="74043392"/>
        <c:crosses val="autoZero"/>
      </c:ser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40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4535648532255172"/>
          <c:h val="0.9989762884987726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rgbClr val="9CDDEC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80008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3.9506036780164691E-2"/>
                  <c:y val="3.2597604389839954E-2"/>
                </c:manualLayout>
              </c:layout>
              <c:showVal val="1"/>
            </c:dLbl>
            <c:dLbl>
              <c:idx val="3"/>
              <c:layout>
                <c:manualLayout>
                  <c:x val="-1.3511431198392744E-2"/>
                  <c:y val="-5.2660913155079592E-2"/>
                </c:manualLayout>
              </c:layout>
              <c:showVal val="1"/>
            </c:dLbl>
            <c:dLbl>
              <c:idx val="4"/>
              <c:layout>
                <c:manualLayout>
                  <c:x val="6.3314089879122218E-3"/>
                  <c:y val="-4.7328514509517326E-2"/>
                </c:manualLayout>
              </c:layout>
              <c:showVal val="1"/>
            </c:dLbl>
            <c:dLbl>
              <c:idx val="5"/>
              <c:layout>
                <c:manualLayout>
                  <c:x val="1.7411652458861951E-3"/>
                  <c:y val="-2.6529010193646875E-2"/>
                </c:manualLayout>
              </c:layout>
              <c:showVal val="1"/>
            </c:dLbl>
            <c:dLbl>
              <c:idx val="6"/>
              <c:layout>
                <c:manualLayout>
                  <c:x val="1.2905953413094938E-2"/>
                  <c:y val="-7.047069363361224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FF0066"/>
                      </a:solidFill>
                    </a:ln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8575">
                  <a:solidFill>
                    <a:srgbClr val="FF0066"/>
                  </a:solidFill>
                </a:ln>
              </c:spPr>
            </c:leaderLines>
          </c:dLbls>
          <c:cat>
            <c:strRef>
              <c:f>'[доходы и расходы.xlsx]доходы'!$A$2:$A$8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</c:strCache>
            </c:strRef>
          </c:cat>
          <c:val>
            <c:numRef>
              <c:f>'[доходы и расходы.xlsx]доходы'!$C$2:$C$8</c:f>
              <c:numCache>
                <c:formatCode>0.00</c:formatCode>
                <c:ptCount val="7"/>
                <c:pt idx="0">
                  <c:v>73.292196883161793</c:v>
                </c:pt>
                <c:pt idx="1">
                  <c:v>3.0278639615135146</c:v>
                </c:pt>
                <c:pt idx="2">
                  <c:v>1.1712511055061539</c:v>
                </c:pt>
                <c:pt idx="3">
                  <c:v>7.3125483833777354</c:v>
                </c:pt>
                <c:pt idx="4">
                  <c:v>5.8922912318294225</c:v>
                </c:pt>
                <c:pt idx="5">
                  <c:v>7.8630972778560446</c:v>
                </c:pt>
                <c:pt idx="6">
                  <c:v>9.4075461242719399E-2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57363876373213"/>
          <c:y val="0"/>
          <c:w val="0.25579803305264348"/>
          <c:h val="0.9999937376410506"/>
        </c:manualLayout>
      </c:layout>
      <c:txPr>
        <a:bodyPr/>
        <a:lstStyle/>
        <a:p>
          <a:pPr>
            <a:defRPr sz="1400" b="1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8767366579177602"/>
          <c:h val="1"/>
        </c:manualLayout>
      </c:layout>
      <c:pie3DChart>
        <c:varyColors val="1"/>
        <c:ser>
          <c:idx val="0"/>
          <c:order val="0"/>
          <c:explosion val="27"/>
          <c:dPt>
            <c:idx val="0"/>
            <c:spPr>
              <a:solidFill>
                <a:srgbClr val="0033CC"/>
              </a:solidFill>
              <a:ln>
                <a:solidFill>
                  <a:srgbClr val="0033CC"/>
                </a:solidFill>
              </a:ln>
            </c:spPr>
          </c:dPt>
          <c:dPt>
            <c:idx val="1"/>
            <c:spPr>
              <a:solidFill>
                <a:srgbClr val="9CDDEC"/>
              </a:solidFill>
            </c:spPr>
          </c:dPt>
          <c:dPt>
            <c:idx val="2"/>
            <c:spPr>
              <a:solidFill>
                <a:srgbClr val="0F511F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2.6686351706036752E-3"/>
                  <c:y val="-7.6678901596975213E-2"/>
                </c:manualLayout>
              </c:layout>
              <c:showVal val="1"/>
            </c:dLbl>
            <c:dLbl>
              <c:idx val="3"/>
              <c:layout>
                <c:manualLayout>
                  <c:x val="9.5213801399825024E-3"/>
                  <c:y val="-7.2043282478067003E-2"/>
                </c:manualLayout>
              </c:layout>
              <c:showVal val="1"/>
            </c:dLbl>
            <c:dLbl>
              <c:idx val="4"/>
              <c:layout>
                <c:manualLayout>
                  <c:x val="-1.8453630796150481E-2"/>
                  <c:y val="-8.8347334003282971E-2"/>
                </c:manualLayout>
              </c:layout>
              <c:showVal val="1"/>
            </c:dLbl>
            <c:dLbl>
              <c:idx val="5"/>
              <c:layout>
                <c:manualLayout>
                  <c:x val="-1.3727744969378827E-2"/>
                  <c:y val="-5.7452538686643372E-2"/>
                </c:manualLayout>
              </c:layout>
              <c:showVal val="1"/>
            </c:dLbl>
            <c:dLbl>
              <c:idx val="6"/>
              <c:layout>
                <c:manualLayout>
                  <c:x val="6.7620953630796149E-2"/>
                  <c:y val="-6.68643116267692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8575">
                  <a:solidFill>
                    <a:srgbClr val="FF0066"/>
                  </a:solidFill>
                </a:ln>
              </c:spPr>
            </c:leaderLines>
          </c:dLbls>
          <c:cat>
            <c:strRef>
              <c:f>доходы!$A$20:$A$26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</c:strCache>
            </c:strRef>
          </c:cat>
          <c:val>
            <c:numRef>
              <c:f>доходы!$C$20:$C$26</c:f>
              <c:numCache>
                <c:formatCode>0.00</c:formatCode>
                <c:ptCount val="7"/>
                <c:pt idx="0">
                  <c:v>78.826524742881602</c:v>
                </c:pt>
                <c:pt idx="1">
                  <c:v>4.0981851456127867</c:v>
                </c:pt>
                <c:pt idx="2">
                  <c:v>0.83314408154969954</c:v>
                </c:pt>
                <c:pt idx="3">
                  <c:v>6.0447036511323624</c:v>
                </c:pt>
                <c:pt idx="4">
                  <c:v>3.1760746457135975</c:v>
                </c:pt>
                <c:pt idx="5">
                  <c:v>6.7246401937184794</c:v>
                </c:pt>
                <c:pt idx="6">
                  <c:v>0.29667456066508191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264020122484869"/>
          <c:y val="0"/>
          <c:w val="0.32735979877515364"/>
          <c:h val="0.99992743031099629"/>
        </c:manualLayout>
      </c:layout>
      <c:txPr>
        <a:bodyPr/>
        <a:lstStyle/>
        <a:p>
          <a:pPr>
            <a:defRPr sz="1400" b="1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0761154855643214E-4"/>
          <c:y val="3.2408667246752623E-3"/>
          <c:w val="0.69461811023622044"/>
          <c:h val="0.9967591332753247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33CC"/>
              </a:solidFill>
            </c:spPr>
          </c:dPt>
          <c:dPt>
            <c:idx val="1"/>
            <c:spPr>
              <a:solidFill>
                <a:srgbClr val="9CDDEC"/>
              </a:solidFill>
            </c:spPr>
          </c:dPt>
          <c:dPt>
            <c:idx val="2"/>
            <c:spPr>
              <a:solidFill>
                <a:srgbClr val="0F511F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-6.1380139982502207E-3"/>
                  <c:y val="-4.6517561413901849E-2"/>
                </c:manualLayout>
              </c:layout>
              <c:showVal val="1"/>
            </c:dLbl>
            <c:dLbl>
              <c:idx val="3"/>
              <c:layout>
                <c:manualLayout>
                  <c:x val="-7.6831255468066476E-3"/>
                  <c:y val="-8.4439285635629094E-2"/>
                </c:manualLayout>
              </c:layout>
              <c:showVal val="1"/>
            </c:dLbl>
            <c:dLbl>
              <c:idx val="5"/>
              <c:layout>
                <c:manualLayout>
                  <c:x val="-5.0705927384077009E-3"/>
                  <c:y val="-6.3926861379970154E-2"/>
                </c:manualLayout>
              </c:layout>
              <c:showVal val="1"/>
            </c:dLbl>
            <c:dLbl>
              <c:idx val="6"/>
              <c:layout>
                <c:manualLayout>
                  <c:x val="4.6874453193350811E-2"/>
                  <c:y val="-5.917960008406394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8575">
                  <a:solidFill>
                    <a:srgbClr val="FF0066"/>
                  </a:solidFill>
                </a:ln>
              </c:spPr>
            </c:leaderLines>
          </c:dLbls>
          <c:cat>
            <c:strRef>
              <c:f>'[доходы и расходы к окон.бюджету.xlsx]доходы'!$A$31:$A$37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</c:strCache>
            </c:strRef>
          </c:cat>
          <c:val>
            <c:numRef>
              <c:f>'[доходы и расходы к окон.бюджету.xlsx]доходы'!$C$31:$C$37</c:f>
              <c:numCache>
                <c:formatCode>0.00</c:formatCode>
                <c:ptCount val="7"/>
                <c:pt idx="0">
                  <c:v>79.640125753808263</c:v>
                </c:pt>
                <c:pt idx="1">
                  <c:v>4.0495847162423875</c:v>
                </c:pt>
                <c:pt idx="2">
                  <c:v>0.80058532217382039</c:v>
                </c:pt>
                <c:pt idx="3">
                  <c:v>5.7721169037524209</c:v>
                </c:pt>
                <c:pt idx="4">
                  <c:v>3.032849120182862</c:v>
                </c:pt>
                <c:pt idx="5">
                  <c:v>6.4213916138873168</c:v>
                </c:pt>
                <c:pt idx="6">
                  <c:v>0.28329598030954739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805555555555589"/>
          <c:y val="8.4773189722847208E-4"/>
          <c:w val="0.27361111111111114"/>
          <c:h val="0.99830453620554305"/>
        </c:manualLayout>
      </c:layout>
      <c:txPr>
        <a:bodyPr/>
        <a:lstStyle/>
        <a:p>
          <a:pPr>
            <a:defRPr sz="1400" b="1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0033CC"/>
                </a:solidFill>
              </a:ln>
              <a:solidFill>
                <a:srgbClr val="0033CC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13"/>
          <c:y val="0.12263637480906649"/>
          <c:w val="0.85783333333333356"/>
          <c:h val="0.70012868883069213"/>
        </c:manualLayout>
      </c:layout>
      <c:bar3DChart>
        <c:barDir val="bar"/>
        <c:grouping val="clustered"/>
        <c:ser>
          <c:idx val="0"/>
          <c:order val="0"/>
          <c:tx>
            <c:strRef>
              <c:f>'[доходы и расходы.xlsx]Лист1'!$A$3</c:f>
              <c:strCache>
                <c:ptCount val="1"/>
                <c:pt idx="0">
                  <c:v>Налог на доходы физических лиц, тыс. руб.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rgbClr val="0099FF"/>
              </a:solidFill>
            </a:ln>
          </c:spPr>
          <c:cat>
            <c:strRef>
              <c:f>'[доходы и расходы.xlsx]Лист1'!$B$2:$G$2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на 01.11.2017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'[доходы и расходы.xlsx]Лист1'!$B$3:$G$3</c:f>
              <c:numCache>
                <c:formatCode>General</c:formatCode>
                <c:ptCount val="6"/>
                <c:pt idx="0">
                  <c:v>99787.1</c:v>
                </c:pt>
                <c:pt idx="1">
                  <c:v>103815.3</c:v>
                </c:pt>
                <c:pt idx="2">
                  <c:v>125726</c:v>
                </c:pt>
                <c:pt idx="3">
                  <c:v>124982.8</c:v>
                </c:pt>
                <c:pt idx="4">
                  <c:v>132236</c:v>
                </c:pt>
                <c:pt idx="5">
                  <c:v>111260.2</c:v>
                </c:pt>
              </c:numCache>
            </c:numRef>
          </c:val>
        </c:ser>
        <c:shape val="box"/>
        <c:axId val="76324224"/>
        <c:axId val="76330112"/>
        <c:axId val="0"/>
      </c:bar3DChart>
      <c:catAx>
        <c:axId val="76324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endParaRPr lang="ru-RU"/>
          </a:p>
        </c:txPr>
        <c:crossAx val="76330112"/>
        <c:crosses val="autoZero"/>
        <c:auto val="1"/>
        <c:lblAlgn val="ctr"/>
        <c:lblOffset val="100"/>
      </c:catAx>
      <c:valAx>
        <c:axId val="7633011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endParaRPr lang="ru-RU"/>
          </a:p>
        </c:txPr>
        <c:crossAx val="763242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n>
                <a:solidFill>
                  <a:srgbClr val="003399"/>
                </a:solidFill>
              </a:ln>
              <a:solidFill>
                <a:srgbClr val="003399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Лист4!$A$2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8055555555555561E-2"/>
                  <c:y val="4.5252484941713918E-2"/>
                </c:manualLayout>
              </c:layout>
              <c:showVal val="1"/>
            </c:dLbl>
            <c:dLbl>
              <c:idx val="1"/>
              <c:layout>
                <c:manualLayout>
                  <c:x val="-4.4444444444444467E-2"/>
                  <c:y val="-8.4040329177468703E-2"/>
                </c:manualLayout>
              </c:layout>
              <c:showVal val="1"/>
            </c:dLbl>
            <c:dLbl>
              <c:idx val="3"/>
              <c:layout>
                <c:manualLayout>
                  <c:x val="-5.5555555555555558E-3"/>
                  <c:y val="-0.10666657164832562"/>
                </c:manualLayout>
              </c:layout>
              <c:showVal val="1"/>
            </c:dLbl>
            <c:dLbl>
              <c:idx val="4"/>
              <c:layout>
                <c:manualLayout>
                  <c:x val="-4.0277777777777864E-2"/>
                  <c:y val="-7.11110477655503E-2"/>
                </c:manualLayout>
              </c:layout>
              <c:showVal val="1"/>
            </c:dLbl>
            <c:dLbl>
              <c:idx val="5"/>
              <c:layout>
                <c:manualLayout>
                  <c:x val="-4.4444444444444467E-2"/>
                  <c:y val="-7.1111047765550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0F511F"/>
                      </a:solidFill>
                    </a:ln>
                    <a:solidFill>
                      <a:srgbClr val="0F511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Лист4!$B$1:$G$1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на 01.11.2017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Лист4!$B$2:$G$2</c:f>
              <c:numCache>
                <c:formatCode>General</c:formatCode>
                <c:ptCount val="6"/>
                <c:pt idx="0">
                  <c:v>9986.2999999999956</c:v>
                </c:pt>
                <c:pt idx="1">
                  <c:v>10361.1</c:v>
                </c:pt>
                <c:pt idx="2">
                  <c:v>10358.6</c:v>
                </c:pt>
                <c:pt idx="3">
                  <c:v>9584.1</c:v>
                </c:pt>
                <c:pt idx="4">
                  <c:v>9584.1</c:v>
                </c:pt>
                <c:pt idx="5">
                  <c:v>9584.1</c:v>
                </c:pt>
              </c:numCache>
            </c:numRef>
          </c:val>
        </c:ser>
        <c:marker val="1"/>
        <c:axId val="79965568"/>
        <c:axId val="79971456"/>
      </c:lineChart>
      <c:catAx>
        <c:axId val="79965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pPr>
            <a:endParaRPr lang="ru-RU"/>
          </a:p>
        </c:txPr>
        <c:crossAx val="79971456"/>
        <c:crosses val="autoZero"/>
        <c:auto val="1"/>
        <c:lblAlgn val="ctr"/>
        <c:lblOffset val="100"/>
      </c:catAx>
      <c:valAx>
        <c:axId val="79971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pPr>
            <a:endParaRPr lang="ru-RU"/>
          </a:p>
        </c:txPr>
        <c:crossAx val="79965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n>
                <a:solidFill>
                  <a:srgbClr val="0F511F"/>
                </a:solidFill>
              </a:ln>
              <a:solidFill>
                <a:srgbClr val="0F511F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5.6424759405074354E-2"/>
          <c:y val="2.0863303929845131E-2"/>
          <c:w val="0.92460870516185478"/>
          <c:h val="0.74966538816050188"/>
        </c:manualLayout>
      </c:layout>
      <c:bar3DChart>
        <c:barDir val="col"/>
        <c:grouping val="standard"/>
        <c:ser>
          <c:idx val="0"/>
          <c:order val="0"/>
          <c:tx>
            <c:strRef>
              <c:f>Лист2!$A$3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4.1666666666666683E-3"/>
                  <c:y val="-2.0740711707373544E-2"/>
                </c:manualLayout>
              </c:layout>
              <c:showVal val="1"/>
            </c:dLbl>
            <c:dLbl>
              <c:idx val="1"/>
              <c:layout>
                <c:manualLayout>
                  <c:x val="-6.9444444444444475E-3"/>
                  <c:y val="-2.0740711707373544E-2"/>
                </c:manualLayout>
              </c:layout>
              <c:showVal val="1"/>
            </c:dLbl>
            <c:dLbl>
              <c:idx val="2"/>
              <c:layout>
                <c:manualLayout>
                  <c:x val="1.3888888888889405E-3"/>
                  <c:y val="-1.1851835261356308E-2"/>
                </c:manualLayout>
              </c:layout>
              <c:showVal val="1"/>
            </c:dLbl>
            <c:dLbl>
              <c:idx val="3"/>
              <c:layout>
                <c:manualLayout>
                  <c:x val="1.3888888888888897E-2"/>
                  <c:y val="-2.0740711707373544E-2"/>
                </c:manualLayout>
              </c:layout>
              <c:showVal val="1"/>
            </c:dLbl>
            <c:dLbl>
              <c:idx val="4"/>
              <c:layout>
                <c:manualLayout>
                  <c:x val="2.7777777777777809E-3"/>
                  <c:y val="-1.1851835261356308E-2"/>
                </c:manualLayout>
              </c:layout>
              <c:showVal val="1"/>
            </c:dLbl>
            <c:dLbl>
              <c:idx val="5"/>
              <c:layout>
                <c:manualLayout>
                  <c:x val="1.3888888888887883E-3"/>
                  <c:y val="-2.074071170737350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7030A0"/>
                      </a:solidFill>
                    </a:ln>
                    <a:solidFill>
                      <a:srgbClr val="00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Лист2!$B$2:$G$2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на 01.11.2017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6643.4</c:v>
                </c:pt>
                <c:pt idx="1">
                  <c:v>6848.1</c:v>
                </c:pt>
                <c:pt idx="2">
                  <c:v>5172.7</c:v>
                </c:pt>
                <c:pt idx="3">
                  <c:v>10662.2</c:v>
                </c:pt>
                <c:pt idx="4">
                  <c:v>10662.2</c:v>
                </c:pt>
                <c:pt idx="5">
                  <c:v>10662.2</c:v>
                </c:pt>
              </c:numCache>
            </c:numRef>
          </c:val>
        </c:ser>
        <c:shape val="box"/>
        <c:axId val="80010240"/>
        <c:axId val="80061184"/>
        <c:axId val="72200640"/>
      </c:bar3DChart>
      <c:catAx>
        <c:axId val="80010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</a:defRPr>
            </a:pPr>
            <a:endParaRPr lang="ru-RU"/>
          </a:p>
        </c:txPr>
        <c:crossAx val="80061184"/>
        <c:crosses val="autoZero"/>
        <c:auto val="1"/>
        <c:lblAlgn val="ctr"/>
        <c:lblOffset val="100"/>
      </c:catAx>
      <c:valAx>
        <c:axId val="800611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Тыс.руб.</a:t>
                </a:r>
              </a:p>
            </c:rich>
          </c:tx>
          <c:layout>
            <c:manualLayout>
              <c:xMode val="edge"/>
              <c:yMode val="edge"/>
              <c:x val="3.8908573928259083E-3"/>
              <c:y val="1.1523767862350541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</a:defRPr>
            </a:pPr>
            <a:endParaRPr lang="ru-RU"/>
          </a:p>
        </c:txPr>
        <c:crossAx val="80010240"/>
        <c:crosses val="autoZero"/>
        <c:crossBetween val="between"/>
      </c:valAx>
      <c:serAx>
        <c:axId val="72200640"/>
        <c:scaling>
          <c:orientation val="minMax"/>
        </c:scaling>
        <c:delete val="1"/>
        <c:axPos val="b"/>
        <c:tickLblPos val="nextTo"/>
        <c:crossAx val="80061184"/>
        <c:crosses val="autoZero"/>
      </c:serAx>
    </c:plotArea>
    <c:legend>
      <c:legendPos val="b"/>
      <c:layout/>
      <c:txPr>
        <a:bodyPr/>
        <a:lstStyle/>
        <a:p>
          <a:pPr>
            <a:defRPr>
              <a:ln>
                <a:solidFill>
                  <a:srgbClr val="0F511F"/>
                </a:solidFill>
              </a:ln>
              <a:solidFill>
                <a:srgbClr val="0F511F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5.6424759405074354E-2"/>
          <c:y val="5.1400554097404488E-2"/>
          <c:w val="0.93916786964129462"/>
          <c:h val="0.72549778200406434"/>
        </c:manualLayout>
      </c:layout>
      <c:bar3DChart>
        <c:barDir val="col"/>
        <c:grouping val="standard"/>
        <c:ser>
          <c:idx val="0"/>
          <c:order val="0"/>
          <c:tx>
            <c:strRef>
              <c:f>Лист5!$A$2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solidFill>
              <a:srgbClr val="009999"/>
            </a:solidFill>
            <a:ln>
              <a:solidFill>
                <a:srgbClr val="009999"/>
              </a:solidFill>
            </a:ln>
          </c:spPr>
          <c:dLbls>
            <c:dLbl>
              <c:idx val="0"/>
              <c:layout>
                <c:manualLayout>
                  <c:x val="1.2500000000000001E-2"/>
                  <c:y val="-2.145591280548732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1.5325652003919521E-2"/>
                </c:manualLayout>
              </c:layout>
              <c:showVal val="1"/>
            </c:dLbl>
            <c:dLbl>
              <c:idx val="2"/>
              <c:layout>
                <c:manualLayout>
                  <c:x val="9.7222222222222727E-3"/>
                  <c:y val="-4.9042086412542436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71643440862291E-2"/>
                </c:manualLayout>
              </c:layout>
              <c:showVal val="1"/>
            </c:dLbl>
            <c:dLbl>
              <c:idx val="4"/>
              <c:layout>
                <c:manualLayout>
                  <c:x val="1.1111111111111117E-2"/>
                  <c:y val="-4.5976956011758517E-2"/>
                </c:manualLayout>
              </c:layout>
              <c:showVal val="1"/>
            </c:dLbl>
            <c:dLbl>
              <c:idx val="5"/>
              <c:layout>
                <c:manualLayout>
                  <c:x val="1.38888888888889E-3"/>
                  <c:y val="-4.597695601175851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Лист5!$B$1:$G$1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на 01.11.2017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Лист5!$B$2:$G$2</c:f>
              <c:numCache>
                <c:formatCode>General</c:formatCode>
                <c:ptCount val="6"/>
                <c:pt idx="0">
                  <c:v>6853.9</c:v>
                </c:pt>
                <c:pt idx="1">
                  <c:v>9224.1</c:v>
                </c:pt>
                <c:pt idx="2">
                  <c:v>3784.8</c:v>
                </c:pt>
                <c:pt idx="3">
                  <c:v>5035.8</c:v>
                </c:pt>
                <c:pt idx="4">
                  <c:v>5035.8</c:v>
                </c:pt>
                <c:pt idx="5">
                  <c:v>5035.8</c:v>
                </c:pt>
              </c:numCache>
            </c:numRef>
          </c:val>
        </c:ser>
        <c:shape val="cylinder"/>
        <c:axId val="76361088"/>
        <c:axId val="76375168"/>
        <c:axId val="80078144"/>
      </c:bar3DChart>
      <c:catAx>
        <c:axId val="7636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endParaRPr lang="ru-RU"/>
          </a:p>
        </c:txPr>
        <c:crossAx val="76375168"/>
        <c:crosses val="autoZero"/>
        <c:auto val="1"/>
        <c:lblAlgn val="ctr"/>
        <c:lblOffset val="100"/>
      </c:catAx>
      <c:valAx>
        <c:axId val="763751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n>
                      <a:solidFill>
                        <a:srgbClr val="990099"/>
                      </a:solidFill>
                    </a:ln>
                    <a:solidFill>
                      <a:srgbClr val="990099"/>
                    </a:solidFill>
                  </a:defRPr>
                </a:pPr>
                <a:r>
                  <a:rPr lang="ru-RU">
                    <a:ln>
                      <a:solidFill>
                        <a:srgbClr val="990099"/>
                      </a:solidFill>
                    </a:ln>
                    <a:solidFill>
                      <a:srgbClr val="990099"/>
                    </a:solidFill>
                  </a:rPr>
                  <a:t>Тыс.руб.</a:t>
                </a:r>
              </a:p>
            </c:rich>
          </c:tx>
          <c:layout>
            <c:manualLayout>
              <c:xMode val="edge"/>
              <c:yMode val="edge"/>
              <c:x val="3.8908573928258987E-3"/>
              <c:y val="3.0042286380869036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endParaRPr lang="ru-RU"/>
          </a:p>
        </c:txPr>
        <c:crossAx val="76361088"/>
        <c:crosses val="autoZero"/>
        <c:crossBetween val="between"/>
      </c:valAx>
      <c:serAx>
        <c:axId val="80078144"/>
        <c:scaling>
          <c:orientation val="minMax"/>
        </c:scaling>
        <c:delete val="1"/>
        <c:axPos val="b"/>
        <c:tickLblPos val="nextTo"/>
        <c:crossAx val="76375168"/>
        <c:crosses val="autoZero"/>
      </c:serAx>
    </c:plotArea>
    <c:legend>
      <c:legendPos val="b"/>
      <c:layout/>
      <c:txPr>
        <a:bodyPr/>
        <a:lstStyle/>
        <a:p>
          <a:pPr>
            <a:defRPr>
              <a:ln>
                <a:solidFill>
                  <a:srgbClr val="990099"/>
                </a:solidFill>
              </a:ln>
              <a:solidFill>
                <a:srgbClr val="990099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7928707349081385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800080"/>
              </a:solidFill>
            </c:spPr>
          </c:dPt>
          <c:dPt>
            <c:idx val="4"/>
            <c:spPr>
              <a:solidFill>
                <a:srgbClr val="0066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CC99FF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808080"/>
              </a:solidFill>
            </c:spPr>
          </c:dPt>
          <c:dPt>
            <c:idx val="9"/>
            <c:spPr>
              <a:solidFill>
                <a:srgbClr val="FF00FF"/>
              </a:solidFill>
            </c:spPr>
          </c:dPt>
          <c:dPt>
            <c:idx val="1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6.3042432195975504E-3"/>
                  <c:y val="-3.8280142575494606E-2"/>
                </c:manualLayout>
              </c:layout>
              <c:showVal val="1"/>
            </c:dLbl>
            <c:dLbl>
              <c:idx val="1"/>
              <c:layout>
                <c:manualLayout>
                  <c:x val="1.3088582677165363E-2"/>
                  <c:y val="-0.10775641044532006"/>
                </c:manualLayout>
              </c:layout>
              <c:showVal val="1"/>
            </c:dLbl>
            <c:dLbl>
              <c:idx val="2"/>
              <c:layout>
                <c:manualLayout>
                  <c:x val="2.9015091863517067E-2"/>
                  <c:y val="-3.0445563155521639E-2"/>
                </c:manualLayout>
              </c:layout>
              <c:showVal val="1"/>
            </c:dLbl>
            <c:dLbl>
              <c:idx val="3"/>
              <c:layout>
                <c:manualLayout>
                  <c:x val="2.6908245844269485E-2"/>
                  <c:y val="0.11896861158344851"/>
                </c:manualLayout>
              </c:layout>
              <c:showVal val="1"/>
            </c:dLbl>
            <c:dLbl>
              <c:idx val="5"/>
              <c:layout>
                <c:manualLayout>
                  <c:x val="-1.2776246719160105E-2"/>
                  <c:y val="-5.1770000500988719E-2"/>
                </c:manualLayout>
              </c:layout>
              <c:showVal val="1"/>
            </c:dLbl>
            <c:dLbl>
              <c:idx val="6"/>
              <c:layout>
                <c:manualLayout>
                  <c:x val="-5.4600339020122506E-2"/>
                  <c:y val="-8.1609219960569232E-2"/>
                </c:manualLayout>
              </c:layout>
              <c:showVal val="1"/>
            </c:dLbl>
            <c:dLbl>
              <c:idx val="7"/>
              <c:layout>
                <c:manualLayout>
                  <c:x val="-4.3670384951881032E-2"/>
                  <c:y val="-8.8036794674195257E-2"/>
                </c:manualLayout>
              </c:layout>
              <c:showVal val="1"/>
            </c:dLbl>
            <c:dLbl>
              <c:idx val="8"/>
              <c:layout>
                <c:manualLayout>
                  <c:x val="-6.013013998250219E-2"/>
                  <c:y val="-5.701104238069838E-2"/>
                </c:manualLayout>
              </c:layout>
              <c:showVal val="1"/>
            </c:dLbl>
            <c:dLbl>
              <c:idx val="9"/>
              <c:layout>
                <c:manualLayout>
                  <c:x val="3.3692038495188102E-3"/>
                  <c:y val="-9.6192227896819901E-2"/>
                </c:manualLayout>
              </c:layout>
              <c:showVal val="1"/>
            </c:dLbl>
            <c:dLbl>
              <c:idx val="10"/>
              <c:layout>
                <c:manualLayout>
                  <c:x val="3.8226049868766404E-2"/>
                  <c:y val="-7.046130009518786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FF3399"/>
                      </a:solidFill>
                    </a:ln>
                    <a:solidFill>
                      <a:srgbClr val="FF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8575">
                  <a:solidFill>
                    <a:srgbClr val="FF0066"/>
                  </a:solidFill>
                </a:ln>
              </c:spPr>
            </c:leaderLines>
          </c:dLbls>
          <c:cat>
            <c:strRef>
              <c:f>[расходы.xlsx]Лист1!$A$1:$A$11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[расходы.xlsx]Лист1!$C$1:$C$11</c:f>
              <c:numCache>
                <c:formatCode>0.00</c:formatCode>
                <c:ptCount val="11"/>
                <c:pt idx="0">
                  <c:v>12.085824253548312</c:v>
                </c:pt>
                <c:pt idx="1">
                  <c:v>9.0457028346470816E-3</c:v>
                </c:pt>
                <c:pt idx="2">
                  <c:v>2.2449923803220662</c:v>
                </c:pt>
                <c:pt idx="3">
                  <c:v>0.83713336273870209</c:v>
                </c:pt>
                <c:pt idx="4">
                  <c:v>63.59138319373784</c:v>
                </c:pt>
                <c:pt idx="5">
                  <c:v>9.526357712656301</c:v>
                </c:pt>
                <c:pt idx="6">
                  <c:v>4.5271028976558207E-2</c:v>
                </c:pt>
                <c:pt idx="7">
                  <c:v>8.9160975120494008</c:v>
                </c:pt>
                <c:pt idx="8">
                  <c:v>0.15076171391078455</c:v>
                </c:pt>
                <c:pt idx="9">
                  <c:v>0.6730002908977426</c:v>
                </c:pt>
                <c:pt idx="10">
                  <c:v>1.9201328483276738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475765529308875"/>
          <c:y val="1.3657283933881272E-2"/>
          <c:w val="0.29690901137357839"/>
          <c:h val="0.98634271606611867"/>
        </c:manualLayout>
      </c:layout>
      <c:txPr>
        <a:bodyPr/>
        <a:lstStyle/>
        <a:p>
          <a:pPr>
            <a:defRPr sz="1200" b="1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CC3399"/>
                </a:solidFill>
              </a:ln>
              <a:solidFill>
                <a:srgbClr val="CC33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4101618547681569"/>
          <c:y val="0.30629848352289346"/>
          <c:w val="0.85338648293963248"/>
          <c:h val="0.48682268883056368"/>
        </c:manualLayout>
      </c:layout>
      <c:bar3DChart>
        <c:barDir val="col"/>
        <c:grouping val="clustered"/>
        <c:ser>
          <c:idx val="0"/>
          <c:order val="0"/>
          <c:tx>
            <c:strRef>
              <c:f>'фонд зп'!$A$3</c:f>
              <c:strCache>
                <c:ptCount val="1"/>
                <c:pt idx="0">
                  <c:v>Фонд заработной платы</c:v>
                </c:pt>
              </c:strCache>
            </c:strRef>
          </c:tx>
          <c:spPr>
            <a:solidFill>
              <a:srgbClr val="993366"/>
            </a:solidFill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'фонд зп'!$B$2:$G$2</c:f>
              <c:strCache>
                <c:ptCount val="6"/>
                <c:pt idx="0">
                  <c:v>2015 г. отчет</c:v>
                </c:pt>
                <c:pt idx="1">
                  <c:v>2016 г. оценка</c:v>
                </c:pt>
                <c:pt idx="2">
                  <c:v>2017 г. прогноз</c:v>
                </c:pt>
                <c:pt idx="3">
                  <c:v>2018 г. прогноз</c:v>
                </c:pt>
                <c:pt idx="4">
                  <c:v>2019 г. прогноз</c:v>
                </c:pt>
                <c:pt idx="5">
                  <c:v>2020 г. прогноз</c:v>
                </c:pt>
              </c:strCache>
            </c:strRef>
          </c:cat>
          <c:val>
            <c:numRef>
              <c:f>'фонд зп'!$B$3:$G$3</c:f>
              <c:numCache>
                <c:formatCode>General</c:formatCode>
                <c:ptCount val="6"/>
                <c:pt idx="0">
                  <c:v>906793.4</c:v>
                </c:pt>
                <c:pt idx="1">
                  <c:v>983448.3</c:v>
                </c:pt>
                <c:pt idx="2">
                  <c:v>1485568</c:v>
                </c:pt>
                <c:pt idx="3">
                  <c:v>1626745</c:v>
                </c:pt>
                <c:pt idx="4">
                  <c:v>1777398</c:v>
                </c:pt>
                <c:pt idx="5">
                  <c:v>1949375</c:v>
                </c:pt>
              </c:numCache>
            </c:numRef>
          </c:val>
        </c:ser>
        <c:shape val="cylinder"/>
        <c:axId val="70881664"/>
        <c:axId val="70883200"/>
        <c:axId val="0"/>
      </c:bar3DChart>
      <c:catAx>
        <c:axId val="708816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883200"/>
        <c:crosses val="autoZero"/>
        <c:auto val="1"/>
        <c:lblAlgn val="ctr"/>
        <c:lblOffset val="100"/>
      </c:catAx>
      <c:valAx>
        <c:axId val="7088320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Тыс.руб.</a:t>
                </a:r>
              </a:p>
            </c:rich>
          </c:tx>
          <c:layout>
            <c:manualLayout>
              <c:xMode val="edge"/>
              <c:yMode val="edge"/>
              <c:x val="5.2784120734908194E-2"/>
              <c:y val="0.2367756634587343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8816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FFFCC"/>
    </a:solidFill>
    <a:ln w="38100">
      <a:solidFill>
        <a:srgbClr val="FFFF00"/>
      </a:solidFill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4840332458442915E-4"/>
          <c:y val="4.0206186326544454E-3"/>
          <c:w val="0.66457884951881063"/>
          <c:h val="0.9849412369706096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800080"/>
              </a:solidFill>
            </c:spPr>
          </c:dPt>
          <c:dPt>
            <c:idx val="4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CC99FF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808080"/>
              </a:solidFill>
            </c:spPr>
          </c:dPt>
          <c:dPt>
            <c:idx val="9"/>
            <c:spPr>
              <a:solidFill>
                <a:srgbClr val="FF00FF"/>
              </a:solidFill>
            </c:spPr>
          </c:dPt>
          <c:dPt>
            <c:idx val="1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3.4021106736657918E-2"/>
                  <c:y val="-9.8898303711147634E-2"/>
                </c:manualLayout>
              </c:layout>
              <c:showVal val="1"/>
            </c:dLbl>
            <c:dLbl>
              <c:idx val="1"/>
              <c:layout>
                <c:manualLayout>
                  <c:x val="-6.1913823272090988E-3"/>
                  <c:y val="-9.032366081295734E-2"/>
                </c:manualLayout>
              </c:layout>
              <c:showVal val="1"/>
            </c:dLbl>
            <c:dLbl>
              <c:idx val="2"/>
              <c:layout>
                <c:manualLayout>
                  <c:x val="5.0000656167978996E-2"/>
                  <c:y val="-8.7753146651185138E-2"/>
                </c:manualLayout>
              </c:layout>
              <c:showVal val="1"/>
            </c:dLbl>
            <c:dLbl>
              <c:idx val="3"/>
              <c:layout>
                <c:manualLayout>
                  <c:x val="6.2220253718285212E-2"/>
                  <c:y val="1.0663323794901121E-2"/>
                </c:manualLayout>
              </c:layout>
              <c:showVal val="1"/>
            </c:dLbl>
            <c:dLbl>
              <c:idx val="5"/>
              <c:layout>
                <c:manualLayout>
                  <c:x val="-2.8304571303587031E-2"/>
                  <c:y val="-5.6976783593503666E-2"/>
                </c:manualLayout>
              </c:layout>
              <c:showVal val="1"/>
            </c:dLbl>
            <c:dLbl>
              <c:idx val="6"/>
              <c:layout>
                <c:manualLayout>
                  <c:x val="-3.7096566054243219E-2"/>
                  <c:y val="-6.050912241511925E-2"/>
                </c:manualLayout>
              </c:layout>
              <c:showVal val="1"/>
            </c:dLbl>
            <c:dLbl>
              <c:idx val="7"/>
              <c:layout>
                <c:manualLayout>
                  <c:x val="-6.0175798337707788E-2"/>
                  <c:y val="-0.11297645500384583"/>
                </c:manualLayout>
              </c:layout>
              <c:showVal val="1"/>
            </c:dLbl>
            <c:dLbl>
              <c:idx val="8"/>
              <c:layout>
                <c:manualLayout>
                  <c:x val="-3.7882108486439213E-2"/>
                  <c:y val="-8.6420000943037631E-2"/>
                </c:manualLayout>
              </c:layout>
              <c:showVal val="1"/>
            </c:dLbl>
            <c:dLbl>
              <c:idx val="9"/>
              <c:layout>
                <c:manualLayout>
                  <c:x val="3.6471894138232736E-2"/>
                  <c:y val="-0.11273572255834312"/>
                </c:manualLayout>
              </c:layout>
              <c:showVal val="1"/>
            </c:dLbl>
            <c:dLbl>
              <c:idx val="10"/>
              <c:layout>
                <c:manualLayout>
                  <c:x val="7.7214348206474159E-2"/>
                  <c:y val="-8.46451747419171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3399"/>
                      </a:solidFill>
                    </a:ln>
                    <a:solidFill>
                      <a:srgbClr val="FF3399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8575">
                  <a:solidFill>
                    <a:srgbClr val="FF3399"/>
                  </a:solidFill>
                </a:ln>
              </c:spPr>
            </c:leaderLines>
          </c:dLbls>
          <c:cat>
            <c:strRef>
              <c:f>[расходы.xlsx]Лист1!$A$15:$A$25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[расходы.xlsx]Лист1!$C$15:$C$25</c:f>
              <c:numCache>
                <c:formatCode>0.00</c:formatCode>
                <c:ptCount val="11"/>
                <c:pt idx="0">
                  <c:v>10.774778022529333</c:v>
                </c:pt>
                <c:pt idx="1">
                  <c:v>9.7753196860269048E-3</c:v>
                </c:pt>
                <c:pt idx="2">
                  <c:v>1.5537365582755969</c:v>
                </c:pt>
                <c:pt idx="3">
                  <c:v>0.99715657456036766</c:v>
                </c:pt>
                <c:pt idx="4">
                  <c:v>63.041370645276743</c:v>
                </c:pt>
                <c:pt idx="5">
                  <c:v>10.579954923654851</c:v>
                </c:pt>
                <c:pt idx="6">
                  <c:v>4.8922542432658797E-2</c:v>
                </c:pt>
                <c:pt idx="7">
                  <c:v>6.2221747561662122</c:v>
                </c:pt>
                <c:pt idx="8">
                  <c:v>0.16292199476711505</c:v>
                </c:pt>
                <c:pt idx="9">
                  <c:v>0.73966585624270265</c:v>
                </c:pt>
                <c:pt idx="10">
                  <c:v>1.8052578147049965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904232283464571"/>
          <c:y val="1.2283801266617364E-2"/>
          <c:w val="0.32262434383202121"/>
          <c:h val="0.98712827374023437"/>
        </c:manualLayout>
      </c:layout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4840332458442915E-4"/>
          <c:y val="4.0206186326544454E-3"/>
          <c:w val="0.67985662729658836"/>
          <c:h val="0.9959793813673453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800080"/>
              </a:solidFill>
            </c:spPr>
          </c:dPt>
          <c:dPt>
            <c:idx val="4"/>
            <c:spPr>
              <a:solidFill>
                <a:srgbClr val="0066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CC99FF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808080"/>
              </a:solidFill>
            </c:spPr>
          </c:dPt>
          <c:dPt>
            <c:idx val="9"/>
            <c:spPr>
              <a:solidFill>
                <a:srgbClr val="FF00FF"/>
              </a:solidFill>
            </c:spPr>
          </c:dPt>
          <c:dPt>
            <c:idx val="1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3.7253390201224874E-2"/>
                  <c:y val="-9.4571197864019921E-2"/>
                </c:manualLayout>
              </c:layout>
              <c:showVal val="1"/>
            </c:dLbl>
            <c:dLbl>
              <c:idx val="1"/>
              <c:layout>
                <c:manualLayout>
                  <c:x val="-1.0591207349081365E-2"/>
                  <c:y val="-8.5186316229971484E-2"/>
                </c:manualLayout>
              </c:layout>
              <c:showVal val="1"/>
            </c:dLbl>
            <c:dLbl>
              <c:idx val="2"/>
              <c:layout>
                <c:manualLayout>
                  <c:x val="5.882534995625547E-2"/>
                  <c:y val="-0.11069769309431257"/>
                </c:manualLayout>
              </c:layout>
              <c:showVal val="1"/>
            </c:dLbl>
            <c:dLbl>
              <c:idx val="3"/>
              <c:layout>
                <c:manualLayout>
                  <c:x val="3.9455708661417351E-2"/>
                  <c:y val="-3.5197035914996955E-2"/>
                </c:manualLayout>
              </c:layout>
              <c:showVal val="1"/>
            </c:dLbl>
            <c:dLbl>
              <c:idx val="5"/>
              <c:layout>
                <c:manualLayout>
                  <c:x val="-1.1179571303587064E-2"/>
                  <c:y val="-9.9524355419077157E-2"/>
                </c:manualLayout>
              </c:layout>
              <c:showVal val="1"/>
            </c:dLbl>
            <c:dLbl>
              <c:idx val="6"/>
              <c:layout>
                <c:manualLayout>
                  <c:x val="-1.618832020997376E-2"/>
                  <c:y val="-9.2323011001122765E-2"/>
                </c:manualLayout>
              </c:layout>
              <c:showVal val="1"/>
            </c:dLbl>
            <c:dLbl>
              <c:idx val="7"/>
              <c:layout>
                <c:manualLayout>
                  <c:x val="-2.9638943569553822E-2"/>
                  <c:y val="-0.11087248658381689"/>
                </c:manualLayout>
              </c:layout>
              <c:showVal val="1"/>
            </c:dLbl>
            <c:dLbl>
              <c:idx val="8"/>
              <c:layout>
                <c:manualLayout>
                  <c:x val="-2.6375656167979013E-2"/>
                  <c:y val="-0.11164625628814517"/>
                </c:manualLayout>
              </c:layout>
              <c:showVal val="1"/>
            </c:dLbl>
            <c:dLbl>
              <c:idx val="9"/>
              <c:layout>
                <c:manualLayout>
                  <c:x val="2.9869641294838139E-2"/>
                  <c:y val="-0.10866703111139926"/>
                </c:manualLayout>
              </c:layout>
              <c:showVal val="1"/>
            </c:dLbl>
            <c:dLbl>
              <c:idx val="10"/>
              <c:layout>
                <c:manualLayout>
                  <c:x val="9.3503390201224876E-2"/>
                  <c:y val="-7.124022703629810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3399"/>
                      </a:solidFill>
                    </a:ln>
                    <a:solidFill>
                      <a:srgbClr val="FF3399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8575">
                  <a:solidFill>
                    <a:srgbClr val="FF3399"/>
                  </a:solidFill>
                </a:ln>
              </c:spPr>
            </c:leaderLines>
          </c:dLbls>
          <c:cat>
            <c:strRef>
              <c:f>[расходы.xlsx]Лист1!$A$28:$A$38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[расходы.xlsx]Лист1!$C$28:$C$38</c:f>
              <c:numCache>
                <c:formatCode>0.00</c:formatCode>
                <c:ptCount val="11"/>
                <c:pt idx="0">
                  <c:v>10.317203802246816</c:v>
                </c:pt>
                <c:pt idx="1">
                  <c:v>9.261538455269119E-3</c:v>
                </c:pt>
                <c:pt idx="2">
                  <c:v>2.1437395954719327</c:v>
                </c:pt>
                <c:pt idx="3">
                  <c:v>2.2040504251746937</c:v>
                </c:pt>
                <c:pt idx="4">
                  <c:v>63.397330317084915</c:v>
                </c:pt>
                <c:pt idx="5">
                  <c:v>10.31327505763409</c:v>
                </c:pt>
                <c:pt idx="6">
                  <c:v>4.635122150708533E-2</c:v>
                </c:pt>
                <c:pt idx="7">
                  <c:v>5.8951433437017489</c:v>
                </c:pt>
                <c:pt idx="8">
                  <c:v>0.15435897425448522</c:v>
                </c:pt>
                <c:pt idx="9">
                  <c:v>0.71313846105572154</c:v>
                </c:pt>
                <c:pt idx="10">
                  <c:v>1.5727586491917747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904232283464571"/>
          <c:y val="0"/>
          <c:w val="0.32262434383202121"/>
          <c:h val="1"/>
        </c:manualLayout>
      </c:layout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5408333333333388"/>
          <c:y val="2.6620370370370454E-2"/>
          <c:w val="0.48169444444444448"/>
          <c:h val="0.80337962962962961"/>
        </c:manualLayout>
      </c:layout>
      <c:barChart>
        <c:barDir val="col"/>
        <c:grouping val="clustered"/>
        <c:ser>
          <c:idx val="0"/>
          <c:order val="0"/>
          <c:tx>
            <c:strRef>
              <c:f>Лист10!$A$2</c:f>
              <c:strCache>
                <c:ptCount val="1"/>
                <c:pt idx="0">
                  <c:v>расходы бюджета, всего</c:v>
                </c:pt>
              </c:strCache>
            </c:strRef>
          </c:tx>
          <c:spPr>
            <a:solidFill>
              <a:srgbClr val="00CC00"/>
            </a:solidFill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00642D"/>
                      </a:solidFill>
                    </a:ln>
                    <a:solidFill>
                      <a:srgbClr val="00642D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Лист10!$B$2:$D$2</c:f>
              <c:numCache>
                <c:formatCode>General</c:formatCode>
                <c:ptCount val="3"/>
                <c:pt idx="0">
                  <c:v>331.6</c:v>
                </c:pt>
                <c:pt idx="1">
                  <c:v>306.89999999999998</c:v>
                </c:pt>
                <c:pt idx="2">
                  <c:v>323.89999999999998</c:v>
                </c:pt>
              </c:numCache>
            </c:numRef>
          </c:val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2.7777777777777779E-3"/>
                  <c:y val="-1.0757970657050107E-2"/>
                </c:manualLayout>
              </c:layout>
              <c:showVal val="1"/>
            </c:dLbl>
            <c:dLbl>
              <c:idx val="1"/>
              <c:layout>
                <c:manualLayout>
                  <c:x val="1.3888888888888889E-3"/>
                  <c:y val="-1.6754100036217634E-2"/>
                </c:manualLayout>
              </c:layout>
              <c:showVal val="1"/>
            </c:dLbl>
            <c:dLbl>
              <c:idx val="2"/>
              <c:layout>
                <c:manualLayout>
                  <c:x val="-4.1666666666666666E-3"/>
                  <c:y val="1.0097609858306838E-2"/>
                </c:manualLayout>
              </c:layout>
              <c:showVal val="1"/>
            </c:dLbl>
            <c:dLbl>
              <c:idx val="3"/>
              <c:layout>
                <c:manualLayout>
                  <c:x val="2.7777777777777991E-3"/>
                  <c:y val="0.439814814814817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Лист10!$B$3:$D$3</c:f>
              <c:numCache>
                <c:formatCode>General</c:formatCode>
                <c:ptCount val="3"/>
                <c:pt idx="0">
                  <c:v>274.2</c:v>
                </c:pt>
                <c:pt idx="1">
                  <c:v>255.5</c:v>
                </c:pt>
                <c:pt idx="2">
                  <c:v>268.3</c:v>
                </c:pt>
              </c:numCache>
            </c:numRef>
          </c:val>
        </c:ser>
        <c:axId val="151105920"/>
        <c:axId val="151107840"/>
      </c:barChart>
      <c:lineChart>
        <c:grouping val="standard"/>
        <c:ser>
          <c:idx val="2"/>
          <c:order val="2"/>
          <c:tx>
            <c:strRef>
              <c:f>Лист10!$A$4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howVal val="1"/>
          </c:dLbls>
          <c:cat>
            <c:strRef>
              <c:f>Лист10!$B$1:$D$1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Лист10!$B$4:$D$4</c:f>
              <c:numCache>
                <c:formatCode>0.00</c:formatCode>
                <c:ptCount val="3"/>
                <c:pt idx="0">
                  <c:v>82.689987937273813</c:v>
                </c:pt>
                <c:pt idx="1">
                  <c:v>83.251873574454223</c:v>
                </c:pt>
                <c:pt idx="2">
                  <c:v>82.834208088916341</c:v>
                </c:pt>
              </c:numCache>
            </c:numRef>
          </c:val>
        </c:ser>
        <c:marker val="1"/>
        <c:axId val="151105920"/>
        <c:axId val="151107840"/>
      </c:lineChart>
      <c:catAx>
        <c:axId val="151105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07840"/>
        <c:crosses val="autoZero"/>
        <c:auto val="1"/>
        <c:lblAlgn val="ctr"/>
        <c:lblOffset val="100"/>
      </c:catAx>
      <c:valAx>
        <c:axId val="1511078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млн.руб.</a:t>
                </a:r>
              </a:p>
            </c:rich>
          </c:tx>
          <c:layout>
            <c:manualLayout>
              <c:xMode val="edge"/>
              <c:yMode val="edge"/>
              <c:x val="3.0555555555555582E-2"/>
              <c:y val="0.397407407407408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059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  <c:txPr>
        <a:bodyPr/>
        <a:lstStyle/>
        <a:p>
          <a:pPr>
            <a:defRPr sz="1800">
              <a:ln>
                <a:solidFill>
                  <a:srgbClr val="00642D"/>
                </a:solidFill>
              </a:ln>
              <a:solidFill>
                <a:srgbClr val="00642D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Лист11!$B$1</c:f>
              <c:strCache>
                <c:ptCount val="1"/>
                <c:pt idx="0">
                  <c:v>2018 год 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Lbls>
            <c:txPr>
              <a:bodyPr/>
              <a:lstStyle/>
              <a:p>
                <a:pPr>
                  <a:defRPr sz="10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Лист11!$B$2:$B$4</c:f>
              <c:numCache>
                <c:formatCode>0.0%</c:formatCode>
                <c:ptCount val="3"/>
                <c:pt idx="0">
                  <c:v>0.64200000000000002</c:v>
                </c:pt>
                <c:pt idx="1">
                  <c:v>9.5000000000000001E-2</c:v>
                </c:pt>
                <c:pt idx="2">
                  <c:v>8.8999999999999996E-2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1200" b="1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  <c:txPr>
        <a:bodyPr/>
        <a:lstStyle/>
        <a:p>
          <a:pPr>
            <a:defRPr>
              <a:ln>
                <a:solidFill>
                  <a:srgbClr val="00642D"/>
                </a:solidFill>
              </a:ln>
              <a:solidFill>
                <a:srgbClr val="00642D"/>
              </a:solidFill>
            </a:defRPr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Лист11!$C$1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Lbls>
            <c:txPr>
              <a:bodyPr/>
              <a:lstStyle/>
              <a:p>
                <a:pPr>
                  <a:defRPr sz="12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Лист11!$C$2:$C$4</c:f>
              <c:numCache>
                <c:formatCode>0.0%</c:formatCode>
                <c:ptCount val="3"/>
                <c:pt idx="0">
                  <c:v>0.63</c:v>
                </c:pt>
                <c:pt idx="1">
                  <c:v>0.106</c:v>
                </c:pt>
                <c:pt idx="2" formatCode="0%">
                  <c:v>9.6000000000000002E-2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1200"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  <c:txPr>
        <a:bodyPr/>
        <a:lstStyle/>
        <a:p>
          <a:pPr>
            <a:defRPr sz="1800">
              <a:ln>
                <a:solidFill>
                  <a:srgbClr val="00642D"/>
                </a:solidFill>
              </a:ln>
              <a:solidFill>
                <a:srgbClr val="00642D"/>
              </a:solidFill>
            </a:defRPr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Лист11!$D$1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Lbls>
            <c:txPr>
              <a:bodyPr/>
              <a:lstStyle/>
              <a:p>
                <a:pPr>
                  <a:defRPr sz="12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Лист11!$D$2:$D$4</c:f>
              <c:numCache>
                <c:formatCode>0%</c:formatCode>
                <c:ptCount val="3"/>
                <c:pt idx="0" formatCode="0.0%">
                  <c:v>0.63400000000000001</c:v>
                </c:pt>
                <c:pt idx="1">
                  <c:v>0.10299999999999999</c:v>
                </c:pt>
                <c:pt idx="2">
                  <c:v>9.0999999999999998E-2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1200"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Лист15!$A$2</c:f>
              <c:strCache>
                <c:ptCount val="1"/>
                <c:pt idx="0">
                  <c:v>удельный вес численности населения в возрасте 5-18 лет, охваченного образованием, в общей численности населения в возрасте 5-18 лет, %</c:v>
                </c:pt>
              </c:strCache>
            </c:strRef>
          </c:tx>
          <c:spPr>
            <a:solidFill>
              <a:srgbClr val="CC0099"/>
            </a:solidFill>
            <a:ln>
              <a:solidFill>
                <a:srgbClr val="CC0099"/>
              </a:solidFill>
            </a:ln>
          </c:spPr>
          <c:dLbls>
            <c:txPr>
              <a:bodyPr/>
              <a:lstStyle/>
              <a:p>
                <a:pPr>
                  <a:defRPr>
                    <a:ln>
                      <a:solidFill>
                        <a:srgbClr val="006600"/>
                      </a:solidFill>
                    </a:ln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Лист15!$B$1:$G$1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Лист15!$B$2:$G$2</c:f>
              <c:numCache>
                <c:formatCode>General</c:formatCode>
                <c:ptCount val="6"/>
                <c:pt idx="0">
                  <c:v>99.1</c:v>
                </c:pt>
                <c:pt idx="1">
                  <c:v>99.2</c:v>
                </c:pt>
                <c:pt idx="2">
                  <c:v>99.3</c:v>
                </c:pt>
                <c:pt idx="3">
                  <c:v>99.4</c:v>
                </c:pt>
                <c:pt idx="4">
                  <c:v>99.4</c:v>
                </c:pt>
                <c:pt idx="5">
                  <c:v>99.4</c:v>
                </c:pt>
              </c:numCache>
            </c:numRef>
          </c:val>
        </c:ser>
        <c:shape val="cylinder"/>
        <c:axId val="81130624"/>
        <c:axId val="81132160"/>
        <c:axId val="0"/>
      </c:bar3DChart>
      <c:catAx>
        <c:axId val="811306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pPr>
            <a:endParaRPr lang="ru-RU"/>
          </a:p>
        </c:txPr>
        <c:crossAx val="81132160"/>
        <c:crosses val="autoZero"/>
        <c:auto val="1"/>
        <c:lblAlgn val="ctr"/>
        <c:lblOffset val="100"/>
      </c:catAx>
      <c:valAx>
        <c:axId val="811321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pPr>
            <a:endParaRPr lang="ru-RU"/>
          </a:p>
        </c:txPr>
        <c:crossAx val="8113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150436614308319E-2"/>
          <c:y val="0.74234820358551756"/>
          <c:w val="0.88666207026815769"/>
          <c:h val="0.16016143933516921"/>
        </c:manualLayout>
      </c:layout>
      <c:txPr>
        <a:bodyPr/>
        <a:lstStyle/>
        <a:p>
          <a:pPr>
            <a:defRPr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Лист15!$A$8</c:f>
              <c:strCache>
                <c:ptCount val="1"/>
                <c:pt idx="0">
                  <c:v>Доступность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5-7 лет, скорректированной на численность детей в возрасте  5-7 лет, обучаю</c:v>
                </c:pt>
              </c:strCache>
            </c:strRef>
          </c:tx>
          <c:spPr>
            <a:solidFill>
              <a:srgbClr val="00CC66"/>
            </a:solidFill>
          </c:spPr>
          <c:dLbls>
            <c:txPr>
              <a:bodyPr/>
              <a:lstStyle/>
              <a:p>
                <a:pPr>
                  <a:defRPr>
                    <a:ln>
                      <a:solidFill>
                        <a:srgbClr val="006600"/>
                      </a:solidFill>
                    </a:ln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Лист15!$B$7:$G$7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Лист15!$B$8:$G$8</c:f>
              <c:numCache>
                <c:formatCode>General</c:formatCode>
                <c:ptCount val="6"/>
                <c:pt idx="0">
                  <c:v>65</c:v>
                </c:pt>
                <c:pt idx="1">
                  <c:v>70</c:v>
                </c:pt>
                <c:pt idx="2">
                  <c:v>75</c:v>
                </c:pt>
                <c:pt idx="3">
                  <c:v>80</c:v>
                </c:pt>
                <c:pt idx="4">
                  <c:v>85</c:v>
                </c:pt>
                <c:pt idx="5">
                  <c:v>90</c:v>
                </c:pt>
              </c:numCache>
            </c:numRef>
          </c:val>
        </c:ser>
        <c:shape val="box"/>
        <c:axId val="81156736"/>
        <c:axId val="81158528"/>
        <c:axId val="0"/>
      </c:bar3DChart>
      <c:catAx>
        <c:axId val="81156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pPr>
            <a:endParaRPr lang="ru-RU"/>
          </a:p>
        </c:txPr>
        <c:crossAx val="81158528"/>
        <c:crosses val="autoZero"/>
        <c:auto val="1"/>
        <c:lblAlgn val="ctr"/>
        <c:lblOffset val="100"/>
      </c:catAx>
      <c:valAx>
        <c:axId val="81158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pPr>
            <a:endParaRPr lang="ru-RU"/>
          </a:p>
        </c:txPr>
        <c:crossAx val="81156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8172910228386485"/>
          <c:w val="1"/>
          <c:h val="0.28408295556106"/>
        </c:manualLayout>
      </c:layout>
      <c:txPr>
        <a:bodyPr/>
        <a:lstStyle/>
        <a:p>
          <a:pPr>
            <a:defRPr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Лист15!$A$13</c:f>
              <c:strCache>
                <c:ptCount val="1"/>
                <c:pt idx="0">
                  <c:v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Лист15!$B$12:$G$12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Лист15!$B$13:$G$13</c:f>
              <c:numCache>
                <c:formatCode>General</c:formatCode>
                <c:ptCount val="6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  <c:pt idx="4">
                  <c:v>95</c:v>
                </c:pt>
                <c:pt idx="5">
                  <c:v>100</c:v>
                </c:pt>
              </c:numCache>
            </c:numRef>
          </c:val>
        </c:ser>
        <c:dLbls>
          <c:showVal val="1"/>
        </c:dLbls>
        <c:marker val="1"/>
        <c:axId val="81199104"/>
        <c:axId val="81200640"/>
      </c:lineChart>
      <c:catAx>
        <c:axId val="81199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pPr>
            <a:endParaRPr lang="ru-RU"/>
          </a:p>
        </c:txPr>
        <c:crossAx val="81200640"/>
        <c:crosses val="autoZero"/>
        <c:auto val="1"/>
        <c:lblAlgn val="ctr"/>
        <c:lblOffset val="100"/>
      </c:catAx>
      <c:valAx>
        <c:axId val="81200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defRPr>
            </a:pPr>
            <a:endParaRPr lang="ru-RU"/>
          </a:p>
        </c:txPr>
        <c:crossAx val="811991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6.9361111111111151E-2"/>
          <c:y val="0.1388888888888889"/>
          <c:w val="0.88619444444444462"/>
          <c:h val="0.6970640128317297"/>
        </c:manualLayout>
      </c:layout>
      <c:bar3DChart>
        <c:barDir val="col"/>
        <c:grouping val="standard"/>
        <c:ser>
          <c:idx val="0"/>
          <c:order val="0"/>
          <c:tx>
            <c:strRef>
              <c:f>Лист4!$A$6</c:f>
              <c:strCache>
                <c:ptCount val="1"/>
                <c:pt idx="0">
                  <c:v>подключение библиотек к сети интернет (единиц)</c:v>
                </c:pt>
              </c:strCache>
            </c:strRef>
          </c:tx>
          <c:spPr>
            <a:solidFill>
              <a:srgbClr val="CC0099"/>
            </a:solidFill>
          </c:spPr>
          <c:dLbls>
            <c:txPr>
              <a:bodyPr/>
              <a:lstStyle/>
              <a:p>
                <a:pPr>
                  <a:defRPr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Лист4!$B$5:$D$5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Лист4!$B$6:$D$6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shape val="cylinder"/>
        <c:axId val="81587200"/>
        <c:axId val="81601280"/>
        <c:axId val="81177664"/>
      </c:bar3DChart>
      <c:catAx>
        <c:axId val="815872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defRPr>
            </a:pPr>
            <a:endParaRPr lang="ru-RU"/>
          </a:p>
        </c:txPr>
        <c:crossAx val="81601280"/>
        <c:crosses val="autoZero"/>
        <c:auto val="1"/>
        <c:lblAlgn val="ctr"/>
        <c:lblOffset val="100"/>
      </c:catAx>
      <c:valAx>
        <c:axId val="81601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defRPr>
            </a:pPr>
            <a:endParaRPr lang="ru-RU"/>
          </a:p>
        </c:txPr>
        <c:crossAx val="81587200"/>
        <c:crosses val="autoZero"/>
        <c:crossBetween val="between"/>
      </c:valAx>
      <c:serAx>
        <c:axId val="81177664"/>
        <c:scaling>
          <c:orientation val="minMax"/>
        </c:scaling>
        <c:delete val="1"/>
        <c:axPos val="b"/>
        <c:tickLblPos val="nextTo"/>
        <c:crossAx val="81601280"/>
        <c:crosses val="autoZero"/>
      </c:serAx>
    </c:plotArea>
    <c:legend>
      <c:legendPos val="b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Среднемесячная зарплата одного работующего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3637729658792692"/>
          <c:y val="0.30107830271216146"/>
          <c:w val="0.7117615923009627"/>
          <c:h val="0.54296843102945469"/>
        </c:manualLayout>
      </c:layout>
      <c:barChart>
        <c:barDir val="bar"/>
        <c:grouping val="clustered"/>
        <c:ser>
          <c:idx val="0"/>
          <c:order val="0"/>
          <c:tx>
            <c:strRef>
              <c:f>зп!$A$3</c:f>
              <c:strCache>
                <c:ptCount val="1"/>
                <c:pt idx="0">
                  <c:v>Среднемесячная зарплата одного работующего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Lbls>
            <c:dLbl>
              <c:idx val="0"/>
              <c:layout>
                <c:manualLayout>
                  <c:x val="0.2944444444444449"/>
                  <c:y val="0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.30277777777777837"/>
                  <c:y val="4.6292650918634418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30000000000000032"/>
                  <c:y val="0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.31388888888889016"/>
                  <c:y val="-4.6296296296296372E-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.33333333333333331"/>
                  <c:y val="-4.6296296296296372E-3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.38055555555555581"/>
                  <c:y val="0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зп!$B$2:$G$2</c:f>
              <c:strCache>
                <c:ptCount val="6"/>
                <c:pt idx="0">
                  <c:v>2015 г. отчет</c:v>
                </c:pt>
                <c:pt idx="1">
                  <c:v>2016 г. оценка</c:v>
                </c:pt>
                <c:pt idx="2">
                  <c:v>2017 г. прогноз</c:v>
                </c:pt>
                <c:pt idx="3">
                  <c:v>2018 г. прогноз</c:v>
                </c:pt>
                <c:pt idx="4">
                  <c:v>2019 г. прогноз</c:v>
                </c:pt>
                <c:pt idx="5">
                  <c:v>2020 г. прогноз</c:v>
                </c:pt>
              </c:strCache>
            </c:strRef>
          </c:cat>
          <c:val>
            <c:numRef>
              <c:f>зп!$B$3:$G$3</c:f>
              <c:numCache>
                <c:formatCode>General</c:formatCode>
                <c:ptCount val="6"/>
                <c:pt idx="0">
                  <c:v>21652.2</c:v>
                </c:pt>
                <c:pt idx="1">
                  <c:v>23342.1</c:v>
                </c:pt>
                <c:pt idx="2">
                  <c:v>25420.400000000001</c:v>
                </c:pt>
                <c:pt idx="3">
                  <c:v>26977.5</c:v>
                </c:pt>
                <c:pt idx="4">
                  <c:v>28621.5</c:v>
                </c:pt>
                <c:pt idx="5">
                  <c:v>30995.599999999988</c:v>
                </c:pt>
              </c:numCache>
            </c:numRef>
          </c:val>
        </c:ser>
        <c:axId val="70453504"/>
        <c:axId val="70467584"/>
      </c:barChart>
      <c:catAx>
        <c:axId val="7045350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467584"/>
        <c:crosses val="autoZero"/>
        <c:auto val="1"/>
        <c:lblAlgn val="ctr"/>
        <c:lblOffset val="100"/>
      </c:catAx>
      <c:valAx>
        <c:axId val="7046758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рублей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453504"/>
        <c:crosses val="autoZero"/>
        <c:crossBetween val="between"/>
      </c:valAx>
      <c:spPr>
        <a:solidFill>
          <a:srgbClr val="FFFFCC"/>
        </a:solidFill>
      </c:spPr>
    </c:plotArea>
    <c:legend>
      <c:legendPos val="t"/>
      <c:layout>
        <c:manualLayout>
          <c:xMode val="edge"/>
          <c:yMode val="edge"/>
          <c:x val="0.1469063867016627"/>
          <c:y val="0.23587962962962938"/>
          <c:w val="0.70605818022747169"/>
          <c:h val="7.8537839020122513E-2"/>
        </c:manualLayout>
      </c:layout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66FFFF"/>
    </a:solidFill>
    <a:ln w="38100">
      <a:solidFill>
        <a:srgbClr val="390FB1"/>
      </a:solidFill>
    </a:ln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21038573240974454"/>
          <c:y val="6.7433259415797253E-2"/>
          <c:w val="0.76622248057560749"/>
          <c:h val="0.59908875800196737"/>
        </c:manualLayout>
      </c:layout>
      <c:bar3DChart>
        <c:barDir val="col"/>
        <c:grouping val="standard"/>
        <c:ser>
          <c:idx val="0"/>
          <c:order val="0"/>
          <c:tx>
            <c:strRef>
              <c:f>Лист4!$A$2</c:f>
              <c:strCache>
                <c:ptCount val="1"/>
                <c:pt idx="0">
                  <c:v>подписка и приобретение книжного фонда (тыс.руб.)</c:v>
                </c:pt>
              </c:strCache>
            </c:strRef>
          </c:tx>
          <c:spPr>
            <a:solidFill>
              <a:srgbClr val="00CCFF"/>
            </a:solidFill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Лист4!$B$2:$D$2</c:f>
              <c:numCache>
                <c:formatCode>0.00</c:formatCode>
                <c:ptCount val="3"/>
                <c:pt idx="0" formatCode="General">
                  <c:v>385.5</c:v>
                </c:pt>
                <c:pt idx="1">
                  <c:v>433</c:v>
                </c:pt>
                <c:pt idx="2" formatCode="General">
                  <c:v>204</c:v>
                </c:pt>
              </c:numCache>
            </c:numRef>
          </c:val>
        </c:ser>
        <c:shape val="box"/>
        <c:axId val="81631104"/>
        <c:axId val="81632640"/>
        <c:axId val="81543616"/>
      </c:bar3DChart>
      <c:catAx>
        <c:axId val="816311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pPr>
            <a:endParaRPr lang="ru-RU"/>
          </a:p>
        </c:txPr>
        <c:crossAx val="81632640"/>
        <c:crosses val="autoZero"/>
        <c:auto val="1"/>
        <c:lblAlgn val="ctr"/>
        <c:lblOffset val="100"/>
      </c:catAx>
      <c:valAx>
        <c:axId val="81632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81631104"/>
        <c:crosses val="autoZero"/>
        <c:crossBetween val="between"/>
      </c:valAx>
      <c:serAx>
        <c:axId val="81543616"/>
        <c:scaling>
          <c:orientation val="minMax"/>
        </c:scaling>
        <c:delete val="1"/>
        <c:axPos val="b"/>
        <c:tickLblPos val="nextTo"/>
        <c:crossAx val="81632640"/>
        <c:crosses val="autoZero"/>
      </c:serAx>
    </c:plotArea>
    <c:legend>
      <c:legendPos val="b"/>
      <c:layout/>
      <c:txPr>
        <a:bodyPr/>
        <a:lstStyle/>
        <a:p>
          <a:pPr>
            <a:defRPr>
              <a:ln>
                <a:solidFill>
                  <a:srgbClr val="006600"/>
                </a:solidFill>
              </a:ln>
              <a:solidFill>
                <a:srgbClr val="0066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Лист16!$A$2</c:f>
              <c:strCache>
                <c:ptCount val="1"/>
                <c:pt idx="0">
                  <c:v>фактический размер среднемесячной заработной платы работников учреждений культуры,руб.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-3.5555596277784651E-2"/>
                  <c:y val="-1.9535846740513195E-2"/>
                </c:manualLayout>
              </c:layout>
              <c:showVal val="1"/>
            </c:dLbl>
            <c:dLbl>
              <c:idx val="1"/>
              <c:layout>
                <c:manualLayout>
                  <c:x val="-3.8787923212128705E-2"/>
                  <c:y val="-4.8839616851282987E-3"/>
                </c:manualLayout>
              </c:layout>
              <c:showVal val="1"/>
            </c:dLbl>
            <c:dLbl>
              <c:idx val="2"/>
              <c:layout>
                <c:manualLayout>
                  <c:x val="-4.2020250146472773E-2"/>
                  <c:y val="-2.441980842564149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FF3399"/>
                      </a:solidFill>
                    </a:ln>
                  </a:defRPr>
                </a:pPr>
                <a:endParaRPr lang="ru-RU"/>
              </a:p>
            </c:txPr>
            <c:showVal val="1"/>
          </c:dLbls>
          <c:cat>
            <c:strRef>
              <c:f>Лист16!$B$1:$D$1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 (прогноз)</c:v>
                </c:pt>
              </c:strCache>
            </c:strRef>
          </c:cat>
          <c:val>
            <c:numRef>
              <c:f>Лист16!$B$2:$D$2</c:f>
              <c:numCache>
                <c:formatCode>General</c:formatCode>
                <c:ptCount val="3"/>
                <c:pt idx="0">
                  <c:v>16727.38</c:v>
                </c:pt>
                <c:pt idx="1">
                  <c:v>19604.12</c:v>
                </c:pt>
                <c:pt idx="2">
                  <c:v>22213.06</c:v>
                </c:pt>
              </c:numCache>
            </c:numRef>
          </c:val>
        </c:ser>
        <c:ser>
          <c:idx val="1"/>
          <c:order val="1"/>
          <c:tx>
            <c:strRef>
              <c:f>Лист16!$A$3</c:f>
              <c:strCache>
                <c:ptCount val="1"/>
                <c:pt idx="0">
                  <c:v>фактический размер среднемесячной заработной платы педагогических работников дополнительного образования детей, 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"/>
                  <c:y val="-5.3723578536411291E-2"/>
                </c:manualLayout>
              </c:layout>
              <c:showVal val="1"/>
            </c:dLbl>
            <c:dLbl>
              <c:idx val="1"/>
              <c:layout>
                <c:manualLayout>
                  <c:x val="-9.6969808030322388E-3"/>
                  <c:y val="-4.395565516615467E-2"/>
                </c:manualLayout>
              </c:layout>
              <c:showVal val="1"/>
            </c:dLbl>
            <c:dLbl>
              <c:idx val="2"/>
              <c:layout>
                <c:manualLayout>
                  <c:x val="3.5555596277784651E-2"/>
                  <c:y val="-2.930377011076979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00642D"/>
                      </a:solidFill>
                    </a:ln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Лист16!$B$1:$D$1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 (прогноз)</c:v>
                </c:pt>
              </c:strCache>
            </c:strRef>
          </c:cat>
          <c:val>
            <c:numRef>
              <c:f>Лист16!$B$3:$D$3</c:f>
              <c:numCache>
                <c:formatCode>General</c:formatCode>
                <c:ptCount val="3"/>
                <c:pt idx="0">
                  <c:v>20548.8</c:v>
                </c:pt>
                <c:pt idx="1">
                  <c:v>22638.29</c:v>
                </c:pt>
                <c:pt idx="2">
                  <c:v>23769.05</c:v>
                </c:pt>
              </c:numCache>
            </c:numRef>
          </c:val>
        </c:ser>
        <c:shape val="box"/>
        <c:axId val="81672064"/>
        <c:axId val="81673600"/>
        <c:axId val="0"/>
      </c:bar3DChart>
      <c:catAx>
        <c:axId val="816720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81673600"/>
        <c:crosses val="autoZero"/>
        <c:auto val="1"/>
        <c:lblAlgn val="ctr"/>
        <c:lblOffset val="100"/>
      </c:catAx>
      <c:valAx>
        <c:axId val="81673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81672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546639932523251E-2"/>
          <c:y val="0.68604731700204147"/>
          <c:w val="0.81890672013495347"/>
          <c:h val="0.31395268299795875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673840769903763"/>
          <c:y val="5.1400554097404488E-2"/>
          <c:w val="0.84270603674540678"/>
          <c:h val="0.7330263925342666"/>
        </c:manualLayout>
      </c:layout>
      <c:bar3DChart>
        <c:barDir val="col"/>
        <c:grouping val="standard"/>
        <c:ser>
          <c:idx val="0"/>
          <c:order val="0"/>
          <c:tx>
            <c:strRef>
              <c:f>Лист13!$A$2</c:f>
              <c:strCache>
                <c:ptCount val="1"/>
                <c:pt idx="0">
                  <c:v>расходы на содержание органов местного самоупрваления</c:v>
                </c:pt>
              </c:strCache>
            </c:strRef>
          </c:tx>
          <c:spPr>
            <a:solidFill>
              <a:srgbClr val="800080"/>
            </a:solidFill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7030A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Лист13!$B$1:$E$1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Лист13!$B$2:$E$2</c:f>
              <c:numCache>
                <c:formatCode>General</c:formatCode>
                <c:ptCount val="4"/>
                <c:pt idx="0">
                  <c:v>20884.5</c:v>
                </c:pt>
                <c:pt idx="1">
                  <c:v>22719</c:v>
                </c:pt>
                <c:pt idx="2">
                  <c:v>22719</c:v>
                </c:pt>
                <c:pt idx="3">
                  <c:v>22719</c:v>
                </c:pt>
              </c:numCache>
            </c:numRef>
          </c:val>
        </c:ser>
        <c:shape val="box"/>
        <c:axId val="163673216"/>
        <c:axId val="163692544"/>
        <c:axId val="93209024"/>
      </c:bar3DChart>
      <c:catAx>
        <c:axId val="1636732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rgbClr val="00642D"/>
                  </a:solidFill>
                </a:ln>
                <a:solidFill>
                  <a:srgbClr val="00642D"/>
                </a:solidFill>
              </a:defRPr>
            </a:pPr>
            <a:endParaRPr lang="ru-RU"/>
          </a:p>
        </c:txPr>
        <c:crossAx val="163692544"/>
        <c:crosses val="autoZero"/>
        <c:auto val="1"/>
        <c:lblAlgn val="ctr"/>
        <c:lblOffset val="100"/>
      </c:catAx>
      <c:valAx>
        <c:axId val="163692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642D"/>
                  </a:solidFill>
                </a:ln>
                <a:solidFill>
                  <a:srgbClr val="00642D"/>
                </a:solidFill>
              </a:defRPr>
            </a:pPr>
            <a:endParaRPr lang="ru-RU"/>
          </a:p>
        </c:txPr>
        <c:crossAx val="163673216"/>
        <c:crosses val="autoZero"/>
        <c:crossBetween val="between"/>
      </c:valAx>
      <c:serAx>
        <c:axId val="93209024"/>
        <c:scaling>
          <c:orientation val="minMax"/>
        </c:scaling>
        <c:delete val="1"/>
        <c:axPos val="b"/>
        <c:tickLblPos val="nextTo"/>
        <c:crossAx val="163692544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Лист14!$B$2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800080"/>
            </a:solidFill>
          </c:spPr>
          <c:dLbls>
            <c:txPr>
              <a:bodyPr/>
              <a:lstStyle/>
              <a:p>
                <a:pPr>
                  <a:defRPr>
                    <a:ln>
                      <a:solidFill>
                        <a:srgbClr val="00642D"/>
                      </a:solidFill>
                    </a:ln>
                  </a:defRPr>
                </a:pPr>
                <a:endParaRPr lang="ru-RU"/>
              </a:p>
            </c:txPr>
            <c:showVal val="1"/>
          </c:dLbls>
          <c:cat>
            <c:strRef>
              <c:f>Лист14!$C$1:$F$1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Лист14!$C$2:$F$2</c:f>
              <c:numCache>
                <c:formatCode>0.0</c:formatCode>
                <c:ptCount val="4"/>
                <c:pt idx="0">
                  <c:v>6081438.5</c:v>
                </c:pt>
                <c:pt idx="1">
                  <c:v>6368105</c:v>
                </c:pt>
                <c:pt idx="2">
                  <c:v>5540252</c:v>
                </c:pt>
                <c:pt idx="3" formatCode="General">
                  <c:v>5094484</c:v>
                </c:pt>
              </c:numCache>
            </c:numRef>
          </c:val>
        </c:ser>
        <c:shape val="cone"/>
        <c:axId val="92776320"/>
        <c:axId val="114500352"/>
        <c:axId val="0"/>
      </c:bar3DChart>
      <c:catAx>
        <c:axId val="927763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rgbClr val="00642D"/>
                  </a:solidFill>
                </a:ln>
                <a:solidFill>
                  <a:srgbClr val="00642D"/>
                </a:solidFill>
              </a:defRPr>
            </a:pPr>
            <a:endParaRPr lang="ru-RU"/>
          </a:p>
        </c:txPr>
        <c:crossAx val="114500352"/>
        <c:crosses val="autoZero"/>
        <c:auto val="1"/>
        <c:lblAlgn val="ctr"/>
        <c:lblOffset val="100"/>
      </c:catAx>
      <c:valAx>
        <c:axId val="114500352"/>
        <c:scaling>
          <c:orientation val="minMax"/>
        </c:scaling>
        <c:axPos val="l"/>
        <c:majorGridlines/>
        <c:numFmt formatCode="0.0" sourceLinked="1"/>
        <c:tickLblPos val="nextTo"/>
        <c:crossAx val="927763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051399825021873"/>
          <c:y val="0.29474154272382619"/>
          <c:w val="0.86893044619422655"/>
          <c:h val="0.5063232720909886"/>
        </c:manualLayout>
      </c:layout>
      <c:bar3DChart>
        <c:barDir val="col"/>
        <c:grouping val="clustered"/>
        <c:ser>
          <c:idx val="0"/>
          <c:order val="0"/>
          <c:tx>
            <c:strRef>
              <c:f>'розничная торговля'!$A$3</c:f>
              <c:strCache>
                <c:ptCount val="1"/>
                <c:pt idx="0">
                  <c:v>Объем розничной торговли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'розничная торговля'!$B$2:$F$2</c:f>
              <c:strCache>
                <c:ptCount val="5"/>
                <c:pt idx="0">
                  <c:v>2016 г. оценка</c:v>
                </c:pt>
                <c:pt idx="1">
                  <c:v>2017 г. прогноз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'розничная торговля'!$B$3:$F$3</c:f>
              <c:numCache>
                <c:formatCode>General</c:formatCode>
                <c:ptCount val="5"/>
                <c:pt idx="0">
                  <c:v>115582</c:v>
                </c:pt>
                <c:pt idx="1">
                  <c:v>116711.2</c:v>
                </c:pt>
                <c:pt idx="2">
                  <c:v>121986.6</c:v>
                </c:pt>
                <c:pt idx="3">
                  <c:v>128268.2</c:v>
                </c:pt>
                <c:pt idx="4">
                  <c:v>135805.20000000001</c:v>
                </c:pt>
              </c:numCache>
            </c:numRef>
          </c:val>
        </c:ser>
        <c:dLbls>
          <c:showVal val="1"/>
        </c:dLbls>
        <c:shape val="pyramid"/>
        <c:axId val="70506368"/>
        <c:axId val="70507904"/>
        <c:axId val="0"/>
      </c:bar3DChart>
      <c:catAx>
        <c:axId val="705063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507904"/>
        <c:crosses val="autoZero"/>
        <c:auto val="1"/>
        <c:lblAlgn val="ctr"/>
        <c:lblOffset val="100"/>
      </c:catAx>
      <c:valAx>
        <c:axId val="7050790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Тыс.руб.</a:t>
                </a:r>
              </a:p>
            </c:rich>
          </c:tx>
          <c:layout>
            <c:manualLayout>
              <c:xMode val="edge"/>
              <c:yMode val="edge"/>
              <c:x val="2.0573490813648287E-2"/>
              <c:y val="0.272542286380869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50636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5">
        <a:lumMod val="20000"/>
        <a:lumOff val="80000"/>
      </a:schemeClr>
    </a:solidFill>
    <a:ln w="38100">
      <a:solidFill>
        <a:srgbClr val="00CC99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2975240594925636"/>
          <c:y val="0.30629848352289346"/>
          <c:w val="0.83969203849519003"/>
          <c:h val="0.48682268883056368"/>
        </c:manualLayout>
      </c:layout>
      <c:bar3DChart>
        <c:barDir val="col"/>
        <c:grouping val="clustered"/>
        <c:ser>
          <c:idx val="0"/>
          <c:order val="0"/>
          <c:tx>
            <c:strRef>
              <c:f>'платные услуги'!$A$3</c:f>
              <c:strCache>
                <c:ptCount val="1"/>
                <c:pt idx="0">
                  <c:v>Объем платных услуг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>
                    <a:ln>
                      <a:solidFill>
                        <a:srgbClr val="C00000"/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'платные услуги'!$B$2:$F$2</c:f>
              <c:strCache>
                <c:ptCount val="5"/>
                <c:pt idx="0">
                  <c:v>2016 г. оценка</c:v>
                </c:pt>
                <c:pt idx="1">
                  <c:v>2017 г. прогноз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'платные услуги'!$B$3:$F$3</c:f>
              <c:numCache>
                <c:formatCode>General</c:formatCode>
                <c:ptCount val="5"/>
                <c:pt idx="0">
                  <c:v>62110.5</c:v>
                </c:pt>
                <c:pt idx="1">
                  <c:v>64905.5</c:v>
                </c:pt>
                <c:pt idx="2">
                  <c:v>68570</c:v>
                </c:pt>
                <c:pt idx="3">
                  <c:v>72800.100000000006</c:v>
                </c:pt>
                <c:pt idx="4">
                  <c:v>77671.899999999994</c:v>
                </c:pt>
              </c:numCache>
            </c:numRef>
          </c:val>
        </c:ser>
        <c:shape val="cylinder"/>
        <c:axId val="72253824"/>
        <c:axId val="72255360"/>
        <c:axId val="0"/>
      </c:bar3DChart>
      <c:catAx>
        <c:axId val="722538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255360"/>
        <c:crosses val="autoZero"/>
        <c:auto val="1"/>
        <c:lblAlgn val="ctr"/>
        <c:lblOffset val="100"/>
      </c:catAx>
      <c:valAx>
        <c:axId val="7225536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Тыс.руб.</a:t>
                </a:r>
              </a:p>
            </c:rich>
          </c:tx>
          <c:layout>
            <c:manualLayout>
              <c:xMode val="edge"/>
              <c:yMode val="edge"/>
              <c:x val="5.0782370953630938E-2"/>
              <c:y val="0.273482429279674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2538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rgbClr val="0070C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 w="38100">
      <a:solidFill>
        <a:srgbClr val="660066"/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инвестиций в основной капитал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9.7138888888888927E-2"/>
          <c:y val="0.39057487605716046"/>
          <c:w val="0.87726377952755907"/>
          <c:h val="0.41048993875765594"/>
        </c:manualLayout>
      </c:layout>
      <c:bar3DChart>
        <c:barDir val="col"/>
        <c:grouping val="clustered"/>
        <c:ser>
          <c:idx val="0"/>
          <c:order val="0"/>
          <c:tx>
            <c:strRef>
              <c:f>Лист4!$A$3</c:f>
              <c:strCache>
                <c:ptCount val="1"/>
                <c:pt idx="0">
                  <c:v>Объем инвестиций в основной капитал</c:v>
                </c:pt>
              </c:strCache>
            </c:strRef>
          </c:tx>
          <c:spPr>
            <a:solidFill>
              <a:srgbClr val="92D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Лист4!$B$2:$F$2</c:f>
              <c:strCache>
                <c:ptCount val="5"/>
                <c:pt idx="0">
                  <c:v>2016 г. оценка</c:v>
                </c:pt>
                <c:pt idx="1">
                  <c:v>2017 г. прогноз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Лист4!$B$3:$F$3</c:f>
              <c:numCache>
                <c:formatCode>General</c:formatCode>
                <c:ptCount val="5"/>
                <c:pt idx="0">
                  <c:v>4181.2</c:v>
                </c:pt>
                <c:pt idx="1">
                  <c:v>2556.1</c:v>
                </c:pt>
                <c:pt idx="2">
                  <c:v>1196.8</c:v>
                </c:pt>
                <c:pt idx="3">
                  <c:v>942.9</c:v>
                </c:pt>
                <c:pt idx="4">
                  <c:v>406.5</c:v>
                </c:pt>
              </c:numCache>
            </c:numRef>
          </c:val>
        </c:ser>
        <c:dLbls>
          <c:showVal val="1"/>
        </c:dLbls>
        <c:shape val="cone"/>
        <c:axId val="72292992"/>
        <c:axId val="72302976"/>
        <c:axId val="0"/>
      </c:bar3DChart>
      <c:catAx>
        <c:axId val="722929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02976"/>
        <c:crosses val="autoZero"/>
        <c:auto val="1"/>
        <c:lblAlgn val="ctr"/>
        <c:lblOffset val="100"/>
      </c:catAx>
      <c:valAx>
        <c:axId val="7230297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n>
                      <a:solidFill>
                        <a:srgbClr val="0070C0"/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n>
                      <a:solidFill>
                        <a:srgbClr val="0070C0"/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Млн.руб.</a:t>
                </a:r>
              </a:p>
            </c:rich>
          </c:tx>
          <c:layout>
            <c:manualLayout>
              <c:xMode val="edge"/>
              <c:yMode val="edge"/>
              <c:x val="3.8532152230971131E-2"/>
              <c:y val="0.3620829687955681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2929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40000"/>
        <a:lumOff val="60000"/>
      </a:schemeClr>
    </a:solidFill>
    <a:ln w="38100">
      <a:solidFill>
        <a:srgbClr val="003399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1284951881014853"/>
          <c:y val="0.30629848352289346"/>
          <c:w val="0.8598309273840784"/>
          <c:h val="0.48682268883056368"/>
        </c:manualLayout>
      </c:layout>
      <c:bar3DChart>
        <c:barDir val="col"/>
        <c:grouping val="clustered"/>
        <c:ser>
          <c:idx val="0"/>
          <c:order val="0"/>
          <c:tx>
            <c:strRef>
              <c:f>питание!$A$3</c:f>
              <c:strCache>
                <c:ptCount val="1"/>
                <c:pt idx="0">
                  <c:v>Оборот общественного питания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питание!$B$2:$F$2</c:f>
              <c:strCache>
                <c:ptCount val="5"/>
                <c:pt idx="0">
                  <c:v>2016 г. оценка</c:v>
                </c:pt>
                <c:pt idx="1">
                  <c:v>2017 г. прогноз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питание!$B$3:$F$3</c:f>
              <c:numCache>
                <c:formatCode>General</c:formatCode>
                <c:ptCount val="5"/>
                <c:pt idx="0">
                  <c:v>4464</c:v>
                </c:pt>
                <c:pt idx="1">
                  <c:v>4702.9000000000005</c:v>
                </c:pt>
                <c:pt idx="2">
                  <c:v>4969.3</c:v>
                </c:pt>
                <c:pt idx="3">
                  <c:v>5261.1</c:v>
                </c:pt>
                <c:pt idx="4">
                  <c:v>5581</c:v>
                </c:pt>
              </c:numCache>
            </c:numRef>
          </c:val>
        </c:ser>
        <c:shape val="box"/>
        <c:axId val="72336512"/>
        <c:axId val="72338048"/>
        <c:axId val="0"/>
      </c:bar3DChart>
      <c:catAx>
        <c:axId val="723365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38048"/>
        <c:crosses val="autoZero"/>
        <c:auto val="1"/>
        <c:lblAlgn val="ctr"/>
        <c:lblOffset val="100"/>
      </c:catAx>
      <c:valAx>
        <c:axId val="7233804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тыс.руб.</a:t>
                </a:r>
              </a:p>
            </c:rich>
          </c:tx>
          <c:layout>
            <c:manualLayout>
              <c:xMode val="edge"/>
              <c:yMode val="edge"/>
              <c:x val="3.5147637795275612E-2"/>
              <c:y val="0.271874817731117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365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20000"/>
        <a:lumOff val="80000"/>
      </a:schemeClr>
    </a:solidFill>
    <a:ln w="38100">
      <a:solidFill>
        <a:srgbClr val="FFC000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дох.расх.!$A$2</c:f>
              <c:strCache>
                <c:ptCount val="1"/>
                <c:pt idx="0">
                  <c:v>Доходы, тыс.руб.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5555555555555558E-3"/>
                  <c:y val="-1.3888888888888919E-2"/>
                </c:manualLayout>
              </c:layout>
              <c:showVal val="1"/>
            </c:dLbl>
            <c:dLbl>
              <c:idx val="1"/>
              <c:layout>
                <c:manualLayout>
                  <c:x val="1.6666666666666694E-2"/>
                  <c:y val="-1.3888888888888919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3148148148148147E-2"/>
                </c:manualLayout>
              </c:layout>
              <c:showVal val="1"/>
            </c:dLbl>
            <c:dLbl>
              <c:idx val="3"/>
              <c:layout>
                <c:manualLayout>
                  <c:x val="5.5555555555556555E-3"/>
                  <c:y val="-2.777777777777786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дох.расх.!$B$1:$E$1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на 01.11.2017</c:v>
                </c:pt>
              </c:strCache>
            </c:strRef>
          </c:cat>
          <c:val>
            <c:numRef>
              <c:f>дох.расх.!$B$2:$E$2</c:f>
              <c:numCache>
                <c:formatCode>General</c:formatCode>
                <c:ptCount val="4"/>
                <c:pt idx="0">
                  <c:v>305979.59999999998</c:v>
                </c:pt>
                <c:pt idx="1">
                  <c:v>364677.6</c:v>
                </c:pt>
                <c:pt idx="2">
                  <c:v>378499.9</c:v>
                </c:pt>
                <c:pt idx="3">
                  <c:v>347774.7</c:v>
                </c:pt>
              </c:numCache>
            </c:numRef>
          </c:val>
        </c:ser>
        <c:shape val="box"/>
        <c:axId val="72176384"/>
        <c:axId val="72177920"/>
        <c:axId val="0"/>
      </c:bar3DChart>
      <c:catAx>
        <c:axId val="721763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177920"/>
        <c:crosses val="autoZero"/>
        <c:auto val="1"/>
        <c:lblAlgn val="ctr"/>
        <c:lblOffset val="100"/>
      </c:catAx>
      <c:valAx>
        <c:axId val="72177920"/>
        <c:scaling>
          <c:orientation val="minMax"/>
        </c:scaling>
        <c:delete val="1"/>
        <c:axPos val="l"/>
        <c:numFmt formatCode="General" sourceLinked="1"/>
        <c:tickLblPos val="nextTo"/>
        <c:crossAx val="721763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  <a:ln w="38100">
      <a:solidFill>
        <a:srgbClr val="660066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дох.расх.!$A$6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дох.расх.!$B$5:$E$5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на 01.11.2017</c:v>
                </c:pt>
              </c:strCache>
            </c:strRef>
          </c:cat>
          <c:val>
            <c:numRef>
              <c:f>дох.расх.!$B$6:$E$6</c:f>
              <c:numCache>
                <c:formatCode>General</c:formatCode>
                <c:ptCount val="4"/>
                <c:pt idx="0">
                  <c:v>294449.90000000002</c:v>
                </c:pt>
                <c:pt idx="1">
                  <c:v>325112.2</c:v>
                </c:pt>
                <c:pt idx="2">
                  <c:v>362166.6</c:v>
                </c:pt>
                <c:pt idx="3">
                  <c:v>396411.8</c:v>
                </c:pt>
              </c:numCache>
            </c:numRef>
          </c:val>
        </c:ser>
        <c:shape val="box"/>
        <c:axId val="73935488"/>
        <c:axId val="73945472"/>
        <c:axId val="0"/>
      </c:bar3DChart>
      <c:catAx>
        <c:axId val="7393548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945472"/>
        <c:crosses val="autoZero"/>
        <c:auto val="1"/>
        <c:lblAlgn val="ctr"/>
        <c:lblOffset val="100"/>
      </c:catAx>
      <c:valAx>
        <c:axId val="73945472"/>
        <c:scaling>
          <c:orientation val="minMax"/>
        </c:scaling>
        <c:delete val="1"/>
        <c:axPos val="l"/>
        <c:numFmt formatCode="General" sourceLinked="1"/>
        <c:tickLblPos val="nextTo"/>
        <c:crossAx val="739354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  <a:ln w="38100">
      <a:solidFill>
        <a:srgbClr val="003399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91248-49D9-4A2B-9470-FC7C18C9149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810E08-93CF-49EE-AE38-6669AB76C00C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1 уровень</a:t>
          </a:r>
        </a:p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dirty="0">
            <a:ln>
              <a:solidFill>
                <a:srgbClr val="FFC000"/>
              </a:solidFill>
            </a:ln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9598F-4D61-4E76-8997-713603DD06E7}" type="parTrans" cxnId="{F721CE1B-4374-4B90-948B-9A5C49175549}">
      <dgm:prSet/>
      <dgm:spPr/>
      <dgm:t>
        <a:bodyPr/>
        <a:lstStyle/>
        <a:p>
          <a:endParaRPr lang="ru-RU"/>
        </a:p>
      </dgm:t>
    </dgm:pt>
    <dgm:pt modelId="{F4DF48DB-89C6-4A9E-B100-3982BD3CE617}" type="sibTrans" cxnId="{F721CE1B-4374-4B90-948B-9A5C49175549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>
            <a:ln>
              <a:solidFill>
                <a:srgbClr val="00B050"/>
              </a:solidFill>
            </a:ln>
            <a:solidFill>
              <a:srgbClr val="00B050"/>
            </a:solidFill>
          </a:endParaRPr>
        </a:p>
      </dgm:t>
    </dgm:pt>
    <dgm:pt modelId="{36126501-3FB0-4B7B-A6C7-CE0C3E8FDCF7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2 уровень</a:t>
          </a:r>
        </a:p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БЮДЖЕТ РЕСПУБЛИК, КРАЕВ, ОБЛАСТЕЙ</a:t>
          </a:r>
        </a:p>
      </dgm:t>
    </dgm:pt>
    <dgm:pt modelId="{606FE92D-F20A-4425-A6BE-2585284A6400}" type="parTrans" cxnId="{74BD6345-C270-4730-A394-8F84719E5B4E}">
      <dgm:prSet/>
      <dgm:spPr/>
      <dgm:t>
        <a:bodyPr/>
        <a:lstStyle/>
        <a:p>
          <a:endParaRPr lang="ru-RU"/>
        </a:p>
      </dgm:t>
    </dgm:pt>
    <dgm:pt modelId="{63BBAF0F-66BE-4CC8-A33A-EDEDD5ED5D5C}" type="sibTrans" cxnId="{74BD6345-C270-4730-A394-8F84719E5B4E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FA00338-41D7-4763-8382-A3E2DA2F0966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 уровень</a:t>
          </a:r>
        </a:p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B364E-7B15-48B8-9D36-6B49A8990BE0}" type="parTrans" cxnId="{BD709B9A-737C-469F-964F-126488FBA065}">
      <dgm:prSet/>
      <dgm:spPr/>
      <dgm:t>
        <a:bodyPr/>
        <a:lstStyle/>
        <a:p>
          <a:endParaRPr lang="ru-RU"/>
        </a:p>
      </dgm:t>
    </dgm:pt>
    <dgm:pt modelId="{0943CC4D-1FA7-4D2C-8F47-B7E735A0C5E9}" type="sibTrans" cxnId="{BD709B9A-737C-469F-964F-126488FBA065}">
      <dgm:prSet/>
      <dgm:spPr/>
      <dgm:t>
        <a:bodyPr/>
        <a:lstStyle/>
        <a:p>
          <a:endParaRPr lang="ru-RU"/>
        </a:p>
      </dgm:t>
    </dgm:pt>
    <dgm:pt modelId="{92ED4D08-92DA-4E82-A3B1-95C4CB7FB508}" type="pres">
      <dgm:prSet presAssocID="{EBD91248-49D9-4A2B-9470-FC7C18C91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2403E-D477-4638-BC4B-575B568D42CC}" type="pres">
      <dgm:prSet presAssocID="{EBD91248-49D9-4A2B-9470-FC7C18C91496}" presName="dummyMaxCanvas" presStyleCnt="0">
        <dgm:presLayoutVars/>
      </dgm:prSet>
      <dgm:spPr/>
    </dgm:pt>
    <dgm:pt modelId="{5364235D-4E91-4849-AED1-B2C2E2D7050B}" type="pres">
      <dgm:prSet presAssocID="{EBD91248-49D9-4A2B-9470-FC7C18C9149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71594-44B6-4075-8E25-9B28C6F463B1}" type="pres">
      <dgm:prSet presAssocID="{EBD91248-49D9-4A2B-9470-FC7C18C91496}" presName="ThreeNodes_2" presStyleLbl="node1" presStyleIdx="1" presStyleCnt="3" custScaleX="10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695E-CF2C-4A13-BC64-848FE661A20D}" type="pres">
      <dgm:prSet presAssocID="{EBD91248-49D9-4A2B-9470-FC7C18C9149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58926-C25D-4356-819E-7ED428DDCD03}" type="pres">
      <dgm:prSet presAssocID="{EBD91248-49D9-4A2B-9470-FC7C18C9149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FA6A0-4B36-4166-A3FE-C5133ACDFCF0}" type="pres">
      <dgm:prSet presAssocID="{EBD91248-49D9-4A2B-9470-FC7C18C9149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92075-D562-48D9-99DC-C6D6DF5F2721}" type="pres">
      <dgm:prSet presAssocID="{EBD91248-49D9-4A2B-9470-FC7C18C91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4BC6-5B09-42CA-AEF7-93270EB7377A}" type="pres">
      <dgm:prSet presAssocID="{EBD91248-49D9-4A2B-9470-FC7C18C91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6115F-E3B0-44D4-B8F8-C900A358220F}" type="pres">
      <dgm:prSet presAssocID="{EBD91248-49D9-4A2B-9470-FC7C18C91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C05B3-B72F-4F6A-97FE-0E608219857E}" type="presOf" srcId="{8FA00338-41D7-4763-8382-A3E2DA2F0966}" destId="{85B2695E-CF2C-4A13-BC64-848FE661A20D}" srcOrd="0" destOrd="0" presId="urn:microsoft.com/office/officeart/2005/8/layout/vProcess5"/>
    <dgm:cxn modelId="{74BD6345-C270-4730-A394-8F84719E5B4E}" srcId="{EBD91248-49D9-4A2B-9470-FC7C18C91496}" destId="{36126501-3FB0-4B7B-A6C7-CE0C3E8FDCF7}" srcOrd="1" destOrd="0" parTransId="{606FE92D-F20A-4425-A6BE-2585284A6400}" sibTransId="{63BBAF0F-66BE-4CC8-A33A-EDEDD5ED5D5C}"/>
    <dgm:cxn modelId="{4E99266C-ACE2-460A-B5CB-8DBCD534DC74}" type="presOf" srcId="{05810E08-93CF-49EE-AE38-6669AB76C00C}" destId="{5364235D-4E91-4849-AED1-B2C2E2D7050B}" srcOrd="0" destOrd="0" presId="urn:microsoft.com/office/officeart/2005/8/layout/vProcess5"/>
    <dgm:cxn modelId="{04F1621F-C73D-4CE0-A1AE-CE26A29DDF82}" type="presOf" srcId="{EBD91248-49D9-4A2B-9470-FC7C18C91496}" destId="{92ED4D08-92DA-4E82-A3B1-95C4CB7FB508}" srcOrd="0" destOrd="0" presId="urn:microsoft.com/office/officeart/2005/8/layout/vProcess5"/>
    <dgm:cxn modelId="{F9432966-9667-44CA-9986-A8E3A0FF27C3}" type="presOf" srcId="{36126501-3FB0-4B7B-A6C7-CE0C3E8FDCF7}" destId="{F88B4BC6-5B09-42CA-AEF7-93270EB7377A}" srcOrd="1" destOrd="0" presId="urn:microsoft.com/office/officeart/2005/8/layout/vProcess5"/>
    <dgm:cxn modelId="{E6DB685E-65D8-4826-8C3D-DB2180B5A8D3}" type="presOf" srcId="{36126501-3FB0-4B7B-A6C7-CE0C3E8FDCF7}" destId="{F9D71594-44B6-4075-8E25-9B28C6F463B1}" srcOrd="0" destOrd="0" presId="urn:microsoft.com/office/officeart/2005/8/layout/vProcess5"/>
    <dgm:cxn modelId="{63B853AC-BA16-4614-A441-B5BCAB3251C8}" type="presOf" srcId="{F4DF48DB-89C6-4A9E-B100-3982BD3CE617}" destId="{E1458926-C25D-4356-819E-7ED428DDCD03}" srcOrd="0" destOrd="0" presId="urn:microsoft.com/office/officeart/2005/8/layout/vProcess5"/>
    <dgm:cxn modelId="{D3CBD91A-7924-4A94-97A6-7021C37B302F}" type="presOf" srcId="{8FA00338-41D7-4763-8382-A3E2DA2F0966}" destId="{D766115F-E3B0-44D4-B8F8-C900A358220F}" srcOrd="1" destOrd="0" presId="urn:microsoft.com/office/officeart/2005/8/layout/vProcess5"/>
    <dgm:cxn modelId="{BD709B9A-737C-469F-964F-126488FBA065}" srcId="{EBD91248-49D9-4A2B-9470-FC7C18C91496}" destId="{8FA00338-41D7-4763-8382-A3E2DA2F0966}" srcOrd="2" destOrd="0" parTransId="{703B364E-7B15-48B8-9D36-6B49A8990BE0}" sibTransId="{0943CC4D-1FA7-4D2C-8F47-B7E735A0C5E9}"/>
    <dgm:cxn modelId="{2038CA2B-B22A-4B4F-964A-E4133126A6D1}" type="presOf" srcId="{05810E08-93CF-49EE-AE38-6669AB76C00C}" destId="{1CF92075-D562-48D9-99DC-C6D6DF5F2721}" srcOrd="1" destOrd="0" presId="urn:microsoft.com/office/officeart/2005/8/layout/vProcess5"/>
    <dgm:cxn modelId="{B654BAE6-1B38-4504-9F38-44A33C9323A2}" type="presOf" srcId="{63BBAF0F-66BE-4CC8-A33A-EDEDD5ED5D5C}" destId="{FABFA6A0-4B36-4166-A3FE-C5133ACDFCF0}" srcOrd="0" destOrd="0" presId="urn:microsoft.com/office/officeart/2005/8/layout/vProcess5"/>
    <dgm:cxn modelId="{F721CE1B-4374-4B90-948B-9A5C49175549}" srcId="{EBD91248-49D9-4A2B-9470-FC7C18C91496}" destId="{05810E08-93CF-49EE-AE38-6669AB76C00C}" srcOrd="0" destOrd="0" parTransId="{65C9598F-4D61-4E76-8997-713603DD06E7}" sibTransId="{F4DF48DB-89C6-4A9E-B100-3982BD3CE617}"/>
    <dgm:cxn modelId="{D92C0D99-C58E-434A-B07E-696EAAA507AA}" type="presParOf" srcId="{92ED4D08-92DA-4E82-A3B1-95C4CB7FB508}" destId="{0202403E-D477-4638-BC4B-575B568D42CC}" srcOrd="0" destOrd="0" presId="urn:microsoft.com/office/officeart/2005/8/layout/vProcess5"/>
    <dgm:cxn modelId="{1A89701A-4020-4957-BEB7-2ED6D46BB2FF}" type="presParOf" srcId="{92ED4D08-92DA-4E82-A3B1-95C4CB7FB508}" destId="{5364235D-4E91-4849-AED1-B2C2E2D7050B}" srcOrd="1" destOrd="0" presId="urn:microsoft.com/office/officeart/2005/8/layout/vProcess5"/>
    <dgm:cxn modelId="{5C4F58BF-BFB5-4CB3-92D0-3CABCC2DC7BD}" type="presParOf" srcId="{92ED4D08-92DA-4E82-A3B1-95C4CB7FB508}" destId="{F9D71594-44B6-4075-8E25-9B28C6F463B1}" srcOrd="2" destOrd="0" presId="urn:microsoft.com/office/officeart/2005/8/layout/vProcess5"/>
    <dgm:cxn modelId="{BB10A319-4EB3-4C0D-BF80-ACEAC021DB52}" type="presParOf" srcId="{92ED4D08-92DA-4E82-A3B1-95C4CB7FB508}" destId="{85B2695E-CF2C-4A13-BC64-848FE661A20D}" srcOrd="3" destOrd="0" presId="urn:microsoft.com/office/officeart/2005/8/layout/vProcess5"/>
    <dgm:cxn modelId="{95444286-298E-48D3-805C-95D4BEEBAF28}" type="presParOf" srcId="{92ED4D08-92DA-4E82-A3B1-95C4CB7FB508}" destId="{E1458926-C25D-4356-819E-7ED428DDCD03}" srcOrd="4" destOrd="0" presId="urn:microsoft.com/office/officeart/2005/8/layout/vProcess5"/>
    <dgm:cxn modelId="{B78693B5-B2B6-4351-9985-409736560D48}" type="presParOf" srcId="{92ED4D08-92DA-4E82-A3B1-95C4CB7FB508}" destId="{FABFA6A0-4B36-4166-A3FE-C5133ACDFCF0}" srcOrd="5" destOrd="0" presId="urn:microsoft.com/office/officeart/2005/8/layout/vProcess5"/>
    <dgm:cxn modelId="{AA1F1DBE-B89A-4B75-A5F1-1BCD66E8546E}" type="presParOf" srcId="{92ED4D08-92DA-4E82-A3B1-95C4CB7FB508}" destId="{1CF92075-D562-48D9-99DC-C6D6DF5F2721}" srcOrd="6" destOrd="0" presId="urn:microsoft.com/office/officeart/2005/8/layout/vProcess5"/>
    <dgm:cxn modelId="{59E57569-0A29-4495-8461-88094E697AC1}" type="presParOf" srcId="{92ED4D08-92DA-4E82-A3B1-95C4CB7FB508}" destId="{F88B4BC6-5B09-42CA-AEF7-93270EB7377A}" srcOrd="7" destOrd="0" presId="urn:microsoft.com/office/officeart/2005/8/layout/vProcess5"/>
    <dgm:cxn modelId="{671D2453-8296-45AE-9D32-B0224CD87C54}" type="presParOf" srcId="{92ED4D08-92DA-4E82-A3B1-95C4CB7FB508}" destId="{D766115F-E3B0-44D4-B8F8-C900A358220F}" srcOrd="8" destOrd="0" presId="urn:microsoft.com/office/officeart/2005/8/layout/vProcess5"/>
  </dgm:cxnLst>
  <dgm:bg/>
  <dgm:whole>
    <a:ln>
      <a:solidFill>
        <a:schemeClr val="bg2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53D3-7B3A-4C51-AFA7-AC002E4E6398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75F41-4C4C-4585-AB1E-1E21C67B0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14F1BCDD2FCD931311B07FE0DD6D02CD58203DA669D26B7788DD5EA43p6SDM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.png"/><Relationship Id="rId7" Type="http://schemas.openxmlformats.org/officeDocument/2006/relationships/image" Target="../media/image6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chart" Target="../charts/char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2.png"/><Relationship Id="rId7" Type="http://schemas.openxmlformats.org/officeDocument/2006/relationships/image" Target="../media/image9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image" Target="../media/image10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2.xml"/><Relationship Id="rId5" Type="http://schemas.openxmlformats.org/officeDocument/2006/relationships/image" Target="../media/image108.jpe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3.xml"/><Relationship Id="rId5" Type="http://schemas.openxmlformats.org/officeDocument/2006/relationships/image" Target="../media/image109.jpe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fin_raion@mail.ru" TargetMode="External"/><Relationship Id="rId4" Type="http://schemas.openxmlformats.org/officeDocument/2006/relationships/image" Target="../media/image1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788_large_57929344_light_texture_by_Insan_Stock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8" name="Рисунок 7" descr="Cтела_-Железногорский_район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1429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дросово ценрковь казанской ико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357430"/>
            <a:ext cx="271464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ихайловка церковь николая чудотвор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5357826"/>
            <a:ext cx="228601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жово разветь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43578"/>
            <a:ext cx="221457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уденок церковь неупиваемая чаша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857628"/>
            <a:ext cx="285752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786058"/>
            <a:ext cx="5572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Решения Представительного Собрания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№ 101-3-РС 25.12.2017 г.«О бюджете муниципального района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85926"/>
            <a:ext cx="6072230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тела-в-честь-Курской-битвы-первый-памятник-на-территории-музея-заповедника-Большой-Дуб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5072074"/>
            <a:ext cx="300039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19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214554"/>
            <a:ext cx="1557342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144166" y="2999578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214686"/>
            <a:ext cx="7643866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144166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8359008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5142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643314"/>
            <a:ext cx="257173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3643314"/>
            <a:ext cx="264320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функциям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643314"/>
            <a:ext cx="285748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ведомствам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715142" y="4714090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179091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393933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0" y="4857760"/>
            <a:ext cx="2643174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Документ, определяющий цели и задачи муниципальной политики в определенной сфере, способы из достижения и примерные объемы используемых финансов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3240" y="4857760"/>
            <a:ext cx="2643206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классификация бюджетных расходов отражает направление средств на выполнение конкретных функций органов самоуправления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857760"/>
            <a:ext cx="2857488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включает в себя группировку расходов бюджета, которая отражает распределение бюджетных средств по главным распорядителям средств бюджетов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8684">
            <a:off x="1023406" y="1867156"/>
            <a:ext cx="242886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0290__jY7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357186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928670"/>
            <a:ext cx="399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6058"/>
            <a:ext cx="2357422" cy="4071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не должен превышать собственные доходы (ст.107 БК Р)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долга не должны превышать 15% расходов бюджета за исключение субвенций (ст.111 БК РФ)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1571612"/>
            <a:ext cx="4643470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возникает в силу осуществления заимствований.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Заимствования необходимы для: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3429000"/>
            <a:ext cx="228601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3429000"/>
            <a:ext cx="214314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Погашения долговых обязательств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03674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3707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4" y="4643446"/>
            <a:ext cx="2500330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072992" y="4856966"/>
            <a:ext cx="428628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6248" y="5143512"/>
            <a:ext cx="3643338" cy="17144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заимствования подлежат учету в долговой книге: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банковские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размещение ценных бумаг;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предоставление гарантий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5143512"/>
            <a:ext cx="1214414" cy="1714488"/>
          </a:xfrm>
          <a:prstGeom prst="rect">
            <a:avLst/>
          </a:prstGeom>
          <a:ln>
            <a:solidFill>
              <a:srgbClr val="0F511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1571612"/>
          <a:ext cx="519114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0"/>
            <a:ext cx="800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это совокупность всех бюджетов РФ: федерального, региональных, местных, государственных внебюджетных фондов</a:t>
            </a:r>
            <a:endParaRPr lang="ru-RU" sz="2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43504" y="4143380"/>
            <a:ext cx="714380" cy="5560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3929066"/>
            <a:ext cx="321467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286644" y="4786322"/>
            <a:ext cx="500066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1-го городского поселения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5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17 сельских поселений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57290" y="5357826"/>
            <a:ext cx="735811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1214414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57249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images (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1571612"/>
            <a:ext cx="2466975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map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2786058"/>
            <a:ext cx="928694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857884" y="2857496"/>
            <a:ext cx="2643206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Курской области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886" y="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ЖЕЛЕЗНОГОРСКОГО РАЙОНА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eleznogorskiy_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4" y="2643182"/>
            <a:ext cx="3373396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5786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1973 года в связи с отводом земель под Михайловский ГОК были ликвидированы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жители их населенных пунктов переселены в город Железногорск. В январе 1985 года образован Магнитный поселковый совет с центром – поселок Магнитный.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1986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ликвидирован и на его базе образованы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1996 году образован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конце 1989 года –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сельсоветы.В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1989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разделен на два: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Снецкой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декабря 1991 года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 три сельсовета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Нижнеждановский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 17 сельских поселений: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Веретенинский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Нижнеждановский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Снецкой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Троицкий, Трояновский – и  городское поселение Магнитный.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85794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РСФСР от 12 января 1965 года был образован        </a:t>
            </a: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центром в городе Железногорске. В состав района вошло 13 сельсоветов: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Расторогский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Михайловский,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Трояновский,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Остаповский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7167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июне 1965 года в состав района включен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Троицкий сельсовет. В 1984 году в него вошли населенные пункты ликвидированного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svetlyi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1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78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подготовки бюджета муниципального района в 2018 году</a:t>
            </a:r>
            <a:endParaRPr lang="ru-RU" sz="2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714356"/>
            <a:ext cx="6429388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подходов к формированию бюджета муниципального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42873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214311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Работа управлений по подготовке и обоснованию бюджетных ассигнований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70" y="4286256"/>
            <a:ext cx="7072330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514351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во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607218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Подписание Главой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1670" y="285749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1670" y="357187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Внесение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рассмотрение в Представительное Собрание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alend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2000232" cy="92869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28596" y="3000372"/>
            <a:ext cx="1186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Сентябрь-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calend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28802"/>
            <a:ext cx="2000232" cy="8572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57158" y="2285992"/>
            <a:ext cx="116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Июль-август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14422"/>
            <a:ext cx="2000232" cy="78581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42910" y="1500174"/>
            <a:ext cx="616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642918"/>
            <a:ext cx="1500198" cy="64294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428728" y="857232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Май-июнь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0438"/>
            <a:ext cx="2000232" cy="78581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8596" y="3786190"/>
            <a:ext cx="119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15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14818"/>
            <a:ext cx="2000232" cy="78581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28596" y="4500570"/>
            <a:ext cx="1233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72074"/>
            <a:ext cx="2000232" cy="92869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57158" y="5357826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Середина 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00768"/>
            <a:ext cx="2000232" cy="8572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00034" y="6215082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43042" y="4000504"/>
            <a:ext cx="2000264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214554"/>
            <a:ext cx="2214578" cy="14144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071546"/>
            <a:ext cx="2214578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392906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5214950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875536">
            <a:off x="2315334" y="11867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45098">
            <a:off x="5863658" y="1204871"/>
            <a:ext cx="1914019" cy="6620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5400000">
            <a:off x="7601906" y="3470931"/>
            <a:ext cx="1785949" cy="701962"/>
          </a:xfrm>
          <a:prstGeom prst="curvedDownArrow">
            <a:avLst/>
          </a:prstGeom>
          <a:solidFill>
            <a:srgbClr val="0F511F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384842" y="35441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2440699">
            <a:off x="2171009" y="5798045"/>
            <a:ext cx="1773815" cy="69117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8892616">
            <a:off x="5900696" y="5717736"/>
            <a:ext cx="1879104" cy="69763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571604" y="357166"/>
            <a:ext cx="1928826" cy="642942"/>
          </a:xfrm>
          <a:prstGeom prst="wedgeRectCallout">
            <a:avLst>
              <a:gd name="adj1" fmla="val 151944"/>
              <a:gd name="adj2" fmla="val 73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768" y="428604"/>
            <a:ext cx="2000232" cy="755524"/>
          </a:xfrm>
          <a:prstGeom prst="wedgeRectCallout">
            <a:avLst>
              <a:gd name="adj1" fmla="val -16029"/>
              <a:gd name="adj2" fmla="val 217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 rot="20252795">
            <a:off x="7539076" y="5072871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</a:t>
            </a:r>
            <a:endParaRPr lang="ru-RU" sz="13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 rot="1794133">
            <a:off x="671912" y="4975128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282" y="1500174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4000496" y="4214818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6680" y="0"/>
            <a:ext cx="8007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 В ЖЕЛЕЗНОГОРСКОМ РАЙОНЕ</a:t>
            </a:r>
          </a:p>
          <a:p>
            <a:pPr algn="ctr"/>
            <a:endParaRPr lang="ru-RU" dirty="0" smtClean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Бюджетные</a:t>
            </a:r>
            <a:r>
              <a:rPr lang="en-US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полномочия</a:t>
            </a:r>
            <a:r>
              <a:rPr lang="ru-RU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участников бюджетного процесса</a:t>
            </a:r>
            <a:endParaRPr lang="ru-RU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71549"/>
          <a:ext cx="9144000" cy="5913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7290"/>
                <a:gridCol w="7786710"/>
              </a:tblGrid>
              <a:tr h="1729970">
                <a:tc>
                  <a:txBody>
                    <a:bodyPr/>
                    <a:lstStyle/>
                    <a:p>
                      <a:r>
                        <a:rPr lang="en-US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Представительное</a:t>
                      </a:r>
                      <a:r>
                        <a:rPr lang="en-US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Собрание</a:t>
                      </a:r>
                      <a:r>
                        <a:rPr lang="en-US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en-US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r>
                        <a:rPr lang="en-US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Курской</a:t>
                      </a:r>
                      <a:r>
                        <a:rPr lang="en-US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</a:t>
                      </a:r>
                      <a:r>
                        <a:rPr lang="en-US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b="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рассматривает и утверждает бюджет муниципального района «</a:t>
                      </a:r>
                      <a:r>
                        <a:rPr lang="ru-RU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и отчет о его исполнении;</a:t>
                      </a:r>
                    </a:p>
                    <a:p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осуществляет контроль в ходе рассмотрения отдельных вопросов исполнения  бюджета муниципального района «</a:t>
                      </a:r>
                      <a:r>
                        <a:rPr lang="ru-RU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на своих заседаниях, заседаниях комиссий, рабочих групп Представительного Собрания </a:t>
                      </a:r>
                      <a:r>
                        <a:rPr lang="ru-RU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области, в ходе проводимых слушаний и в связи с депутатскими запросами;</a:t>
                      </a:r>
                    </a:p>
                    <a:p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формирует и определяет правовой статус Ревизионной комиссии </a:t>
                      </a:r>
                      <a:r>
                        <a:rPr lang="ru-RU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области;</a:t>
                      </a:r>
                    </a:p>
                    <a:p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осуществляет другие полномочия в соответствии с Бюджетным </a:t>
                      </a:r>
                      <a:r>
                        <a:rPr lang="ru-RU" sz="1000" b="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кодексом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Российской Федерации, Федеральным </a:t>
                      </a:r>
                      <a:r>
                        <a:rPr lang="ru-RU" sz="1000" b="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законом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6.10. 2003 N 131-ФЗ "Об общих принципах организации местного самоуправления в Российской Федерации", Федеральным </a:t>
                      </a:r>
                      <a:r>
                        <a:rPr lang="ru-RU" sz="1000" b="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законом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7.02. 2011 N 6-ФЗ "Об общих принципах организации и деятельности контрольно-счетных органов субъектов Российской Федерации и муниципальных образований", иными нормативными правовыми актами Российской Федерации, а также </a:t>
                      </a:r>
                      <a:r>
                        <a:rPr lang="ru-RU" sz="1000" b="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Уставом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Курской области, </a:t>
                      </a:r>
                      <a:r>
                        <a:rPr lang="ru-RU" sz="1000" b="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Уставом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района «</a:t>
                      </a:r>
                      <a:r>
                        <a:rPr lang="ru-RU" sz="1000" b="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b="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 Курской области.</a:t>
                      </a:r>
                    </a:p>
                    <a:p>
                      <a:endParaRPr lang="ru-RU" sz="1000" b="0" dirty="0">
                        <a:ln>
                          <a:solidFill>
                            <a:srgbClr val="390FB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28241"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endParaRPr lang="ru-RU" sz="1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вносит на рассмотрение Представительного Собрания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  проект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с необходимыми документами и материалами, а также отчет об исполнении бюджета;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вносит на рассмотрение Представительного Собрания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  проекты решений о внесении изменений и дополнений в бюджет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организует исполнение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открывает и закрывает счета в банковских учреждениях, является распорядителем кредитов при исполнении бюджета, подписывает финансовые документы;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обеспечивает управление муниципальным долгом;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6) вносит в Представительное Собрание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  предложения по установлению, изменению, отмене местных налогов и сборов, введению и отмене налоговых льгот по местным налогам;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7) осуществляет иные полномочия, определенные Бюджетным </a:t>
                      </a:r>
                      <a:r>
                        <a:rPr lang="ru-RU" sz="1000" u="none" strike="noStrike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кодексом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Российской Федерации и (или) принимаемыми в соответствии с ним нормативными правовыми актами (муниципальными правовыми актами), регулирующими бюджетные правоотношения.</a:t>
                      </a:r>
                    </a:p>
                    <a:p>
                      <a:endParaRPr lang="ru-RU" sz="1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028241"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Администрации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обеспечивает составление проекта бюджета (проекта бюджета и среднесрочного финансового плана) муниципального района «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обеспечивает исполнение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и составление бюджетной отчетности;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представляет отчет об исполнении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на утверждение Представительному Собранию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утверждает порядок финансового обеспечения выполнения муниципальных заданий;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устанавливает порядок формирования, ведения и утверждения ведомственных перечней муниципальных услуг и работ, оказываемых и выполняемых муниципальными учреждениями;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6) устанавливает порядок ведения реестра расходных обязательств муниципального района 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7) утверждает порядок ведения муниципальной долговой книги и обеспечивает управление муниципальным долгом;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8) устанавливает порядок осуществления внутреннего финансового контроля и внутреннего финансового аудита;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9) утверждает порядок использования бюджетных ассигнований резервного фонда Администрации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района;</a:t>
                      </a:r>
                    </a:p>
                    <a:p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7040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8728"/>
                <a:gridCol w="7715272"/>
              </a:tblGrid>
              <a:tr h="720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Администрации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endParaRPr lang="ru-RU" sz="1000" dirty="0" smtClean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10) устанавливает порядок составления проекта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в соответствии с Бюджетным </a:t>
                      </a:r>
                      <a:r>
                        <a:rPr lang="ru-RU" sz="100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кодексом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Российской Федерации и принимаемыми с соблюдением его требований муниципальными правовыми актами Представительного Собрания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11) утверждает порядок разработки прогноза социально-экономического развития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12) устанавливает форму и порядок составления ежегодного среднесрочного финансового плана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13) утверждает муниципальные программы;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14) разрабатывает, утверждает и реализует ведомственные целевые программы;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15) утверждает порядок и сроки составления проекта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с соблюдением требований, устанавливаемых Бюджетным </a:t>
                      </a:r>
                      <a:r>
                        <a:rPr lang="ru-RU" sz="100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кодексом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Российской Федерации и настоящим Положением;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16) осуществляет иные полномочия, определенные Бюджетным </a:t>
                      </a:r>
                      <a:r>
                        <a:rPr lang="ru-RU" sz="100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кодексом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Российской Федерации и (или) принимаемыми в соответствии с ним нормативными правовыми актами (муниципальными правовыми актами), регулирующими бюджетные правоотношения.</a:t>
                      </a:r>
                    </a:p>
                    <a:p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Администрации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организует составление проект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(проект бюджета и среднесрочного финансового плана) и представляет его с необходимыми документами и материалами в Администрацию 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 для внесения в Представительное Собрание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устанавливает порядок составления и ведения сводной бюджетной росписи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и бюджетных росписей главных распорядителей средств местного бюджета и составления и ведения кассового плана исполнения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составляет и ведет сводную бюджетную роспись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осуществляет методологическое руководство в области составления и исполнения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ведет реестр расходных обязательств муниципального района «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6) проектирует предельные объемы бюджетных ассигнований по главным распорядителям средств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7) разрабатывает программу муниципальных заимствований;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8) ведет муниципальную долговую книгу, в том числе ведет учет выдачи муниципальных гарантий, исполнения получателями муниципальных гарантий по основному обязательству, обеспеченному муниципальной гарантией, учет осуществления платежей за счет средств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по выданным муниципальным гарантиям;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9) устанавливает порядок составления, утверждения и ведения бюджетных смет казенных учреждений муниципального района «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10) устанавливает порядок ведения сводного реестра расходных обязательств муниципального района «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11) организует исполнение бюджета муниципального района «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Железногорский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12) управляет муниципальным долгом в порядке, установленном Администрацией 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13) осуществляет муниципальные заимствования, заключает кредитные соглашения и договоры для привлечения кредитов;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14) взыскивает бюджетные средства, использованные не по целевому назначению;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15) утверждает порядок планирования бюджетных ассигнований;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16) осуществляет составление и ведение кассового плана;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17) принимает решение о применении бюджетных мер принуждения или решение об отказе в применении бюджетных мер принуждения по каждому нарушению, указанному в уведомлении о применении бюджетных мер принуждения.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18) осуществляет иные бюджетные полномочия, установленные Бюджетным </a:t>
                      </a:r>
                      <a:r>
                        <a:rPr lang="ru-RU" sz="1000" u="none" strike="noStrike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кодексом</a:t>
                      </a:r>
                      <a:r>
                        <a:rPr lang="ru-RU" sz="1000" u="none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Российской Федерации и (или) принимаемыми в соответствии с ним нормативными правовыми актами (муниципальными правовыми актами), регулирующими бюджетные правоотношения.</a:t>
                      </a:r>
                    </a:p>
                    <a:p>
                      <a:endParaRPr lang="ru-RU" sz="1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149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166"/>
                <a:gridCol w="7643834"/>
              </a:tblGrid>
              <a:tr h="954911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администратор источников финансирования дефицита бюджета</a:t>
                      </a:r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формирует перечни подведомственных ему администраторов источников финансирования дефицита бюджета;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осуществляет планирование (прогнозирование) поступлений и выплат по источникам финансирования дефицита бюджета;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обеспечивает </a:t>
                      </a:r>
                      <a:r>
                        <a:rPr lang="ru-RU" sz="1000" b="1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адресность</a:t>
                      </a:r>
                      <a:r>
                        <a:rPr lang="ru-RU" sz="1000" b="1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целевой характер использования выделенных в его распоряжение ассигнований, предназначенных для погашения источников финансирования дефицита бюджета;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формирует бюджетную отчетность главного администратора источников финансирования дефицита бюджета.</a:t>
                      </a:r>
                    </a:p>
                    <a:p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23013">
                <a:tc>
                  <a:txBody>
                    <a:bodyPr/>
                    <a:lstStyle/>
                    <a:p>
                      <a:r>
                        <a:rPr lang="en-US" sz="1000" b="1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Ревизионная</a:t>
                      </a:r>
                      <a:r>
                        <a:rPr lang="en-US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</a:t>
                      </a:r>
                      <a:r>
                        <a:rPr lang="en-US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en-US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r>
                        <a:rPr lang="en-US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Курской</a:t>
                      </a:r>
                      <a:r>
                        <a:rPr lang="en-US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</a:t>
                      </a:r>
                      <a:r>
                        <a:rPr lang="en-US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бюджетные полномочия по: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аудиту эффективности, направленному на определение экономности и результативности использования бюджетных средств;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экспертизе проектов решений о бюджете, иных нормативных правовых актов бюджетного законодательства Российской Федерации, в том числе обоснованности показателей (параметров и характеристик) бюджета;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экспертизе муниципальных программ;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анализу и мониторингу бюджетного процесса, в том числе подготовке предложений по устранению выявленных отклонений в бюджетном процессе и совершенствованию бюджетного законодательства Российской Федерации;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подготовке предложений по совершенствованию осуществления главными администраторами бюджетных средств внутреннего финансового контроля и внутреннего финансового аудита;</a:t>
                      </a:r>
                    </a:p>
                    <a:p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другим вопросам, установленным Федеральным </a:t>
                      </a:r>
                      <a:r>
                        <a:rPr lang="ru-RU" sz="1000" b="1" u="none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законом</a:t>
                      </a:r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5 апреля 2013 года N 41-ФЗ "О Счетной палате Российской Федерации" и Федеральным </a:t>
                      </a:r>
                      <a:r>
                        <a:rPr lang="ru-RU" sz="1000" b="1" u="none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законом</a:t>
                      </a:r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7 февраля 2011 года N 6-ФЗ "Об общих принципах организации и деятельности контрольно-счетных органов субъектов Российской Федерации и муниципальных образований".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691114"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распорядитель</a:t>
                      </a:r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обеспечивает результативность,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адресность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целевой характер использования бюджетных средств в соответствии с утвержденными ему бюджетными ассигнованиями и лимитами бюджетных обязательств;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формирует перечень подведомственных ему получателей бюджетных средств;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ведет реестр расходных обязательств, подлежащих исполнению в пределах утвержденных ему лимитов бюджетных обязательств и бюджетных ассигнований;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осуществляет планирование соответствующих расходов бюджета, составляет обоснования бюджетных ассигнований;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составляет, утверждает и ведет бюджетную роспись, распределяет бюджетные ассигнования, лимиты бюджетных обязательств по подведомственным распорядителям и получателям бюджетных средств и исполняет соответствующую часть бюджета;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6) вносит предложения по формированию и изменению лимитов бюджетных обязательств;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7) вносит предложения по формированию и изменению сводной бюджетной росписи;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8) определяет порядок утверждения бюджетных смет подведомственных получателей бюджетных средств, являющихся казенными учреждениями;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9) формирует и утверждает муниципальные задания;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10) обеспечивает соблюдение получателями межбюджетных субсидий, субвенций и иных межбюджетных трансфертов, имеющих целевое назначение, а также иных субсидий и бюджетных инвестиций, определенных Бюджетным </a:t>
                      </a:r>
                      <a:r>
                        <a:rPr lang="ru-RU" sz="1000" u="none" strike="noStrike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кодексом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Российской Федерации, условий, целей и порядка, установленных при их предоставлении;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11) формирует бюджетную отчетность главного распорядителя бюджетных средств;</a:t>
                      </a:r>
                    </a:p>
                    <a:p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12)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отвечает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имени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денежным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обязательствам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подведомственных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ему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получателей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бюджетных</a:t>
                      </a:r>
                      <a:r>
                        <a:rPr lang="en-US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</a:t>
                      </a:r>
                      <a:endParaRPr lang="ru-RU" sz="1000" b="1" kern="1200" dirty="0" smtClean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88962"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администратор</a:t>
                      </a:r>
                      <a:r>
                        <a:rPr lang="en-US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доходов</a:t>
                      </a:r>
                      <a:endParaRPr lang="ru-RU" sz="1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формирует перечень подведомственных ему администраторов доходов бюджета;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представляет сведения, необходимые для составления среднесрочного финансового плана и (или) проекта бюджета;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представляет сведения для составления и ведения кассового плана;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формирует и представляет бюджетную отчетность главного администратора доходов бюджета;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ведет реестр источников доходов бюджета по закрепленным за ним источникам доходов на основании перечня источников доходов бюджетов бюджетной системы Российской Федерации;</a:t>
                      </a:r>
                    </a:p>
                    <a:p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6) утверждает методику прогнозирования поступлений доходов в бюджет в соответствии с общими требованиями к такой методике</a:t>
                      </a:r>
                    </a:p>
                    <a:p>
                      <a:endParaRPr lang="ru-RU" sz="1000" b="1" kern="120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73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ЧЕМ ОСНОВЫВАЕТСЯ СОСТАВЛЕНИЕ ПРОЕКТА БЮДЖЕТА ЖЕЛЕЗНОГОРСКОГО РАЙОНА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857496"/>
            <a:ext cx="2786082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основывается на :</a:t>
            </a:r>
            <a:endParaRPr lang="ru-RU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143372" y="2143116"/>
            <a:ext cx="571504" cy="5715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4214818"/>
            <a:ext cx="571504" cy="5715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00760" y="3143248"/>
            <a:ext cx="642942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214546" y="3214686"/>
            <a:ext cx="692656" cy="50006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150017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4929198"/>
            <a:ext cx="328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sz="1600" dirty="0" err="1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00372"/>
            <a:ext cx="221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Курскоой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1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071810"/>
            <a:ext cx="250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2286016" cy="1500198"/>
          </a:xfrm>
          <a:prstGeom prst="rect">
            <a:avLst/>
          </a:prstGeom>
        </p:spPr>
      </p:pic>
      <p:pic>
        <p:nvPicPr>
          <p:cNvPr id="17" name="Рисунок 16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072074"/>
            <a:ext cx="2286016" cy="1428760"/>
          </a:xfrm>
          <a:prstGeom prst="rect">
            <a:avLst/>
          </a:prstGeom>
        </p:spPr>
      </p:pic>
      <p:pic>
        <p:nvPicPr>
          <p:cNvPr id="18" name="Рисунок 17" descr="скачанные файлы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428736"/>
            <a:ext cx="2286000" cy="1404936"/>
          </a:xfrm>
          <a:prstGeom prst="rect">
            <a:avLst/>
          </a:prstGeom>
        </p:spPr>
      </p:pic>
      <p:pic>
        <p:nvPicPr>
          <p:cNvPr id="19" name="Рисунок 18" descr="скачанные файлы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479" y="5000636"/>
            <a:ext cx="2295521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17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321467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0"/>
            <a:ext cx="8154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59293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 </a:t>
            </a:r>
            <a:endParaRPr lang="ru-RU" sz="28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ДЛЯ ГРАЖДАН!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214422"/>
            <a:ext cx="59293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предназначен для раскрытия информации о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в простой и доступной для любого гражданина форме. Используя материалы данного документа, любой заинтересованный житель района, в том числе, не обладающий специальными знаниями в данной сфере, сможет разобраться в языке цифр, понять, из чего формируется бюджет, и на что тратятся бюджетные средства.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краткой версии главного финансового документа района изложены основные цели, задачи и приоритетные направления бюджетной политики нашего муниципального образования.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форме повысит уровень общественного участия в бюджетном процессе.</a:t>
            </a:r>
          </a:p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929330"/>
            <a:ext cx="3556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А.Д.Фролков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285860"/>
            <a:ext cx="1285852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принципов инициативного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57290" y="1285860"/>
            <a:ext cx="142876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адресное решение социальных проблем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488" y="1285860"/>
            <a:ext cx="178595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муниципальных услуг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285860"/>
            <a:ext cx="2000264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модернизации экономики и повышения ее конкурентоспособности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86050" y="3357562"/>
            <a:ext cx="3429024" cy="128588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7422" y="5000636"/>
            <a:ext cx="2428892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общественными финансами, эффективности расходования бюджетных средств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5000636"/>
            <a:ext cx="1928826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 на основе муниципальных программ и достижение поставленных целей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58016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всех решений в пределах утвержденных предельных объемов расходов на реализацию муниципальных программ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71538" y="357187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00166" y="4357694"/>
            <a:ext cx="121444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15074" y="3571876"/>
            <a:ext cx="107157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15074" y="4429132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50067" y="325040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751653" y="3249611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321571" y="467916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680347" y="4678371"/>
            <a:ext cx="50006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2" idx="0"/>
          </p:cNvCxnSpPr>
          <p:nvPr/>
        </p:nvCxnSpPr>
        <p:spPr>
          <a:xfrm rot="5400000">
            <a:off x="3429786" y="4857760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394067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608645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3286513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5572529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6858016" y="1214422"/>
            <a:ext cx="2285984" cy="1714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прозрачности информации об управлении общественными финансами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286644" y="3071810"/>
            <a:ext cx="1857356" cy="128588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недопущение кредиторской задолженности по заработной плате и соц.выплатам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0" y="3714752"/>
            <a:ext cx="1500166" cy="1214446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внутреннего и внешнего финансового контроля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1750596" y="3250008"/>
            <a:ext cx="642942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071678"/>
            <a:ext cx="3571900" cy="642942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0100" y="2500306"/>
            <a:ext cx="178595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7950" y="250030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15142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787504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57266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5861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3143248"/>
            <a:ext cx="2285984" cy="3429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</a:t>
            </a:r>
            <a:r>
              <a:rPr lang="ru-RU" sz="1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содействие инвестиционным процессам в экономике, применение мер налогового стимулирования структурных преобразований</a:t>
            </a:r>
            <a:endParaRPr lang="ru-RU" sz="15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3143248"/>
            <a:ext cx="2428892" cy="3429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дальнейшее повышение эффективности налогового администрирования, по выполнению мероприятий, направленных на повышение собираемости доходов и укрепление налоговой дисциплины налогоплательщиков</a:t>
            </a:r>
            <a:endParaRPr lang="ru-RU" sz="15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143248"/>
            <a:ext cx="2000232" cy="3429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работы по вовлечению в налоговый оборот отдельных объектов недвижимости; проведение работы по оптимизации налогообложения движимого и недвижимого имущества</a:t>
            </a:r>
            <a:endParaRPr lang="ru-RU" sz="15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0892" y="3143248"/>
            <a:ext cx="2143108" cy="3429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и упорядочение системы учета действующих местных налоговых льгот и иных налоговых преференций; ежегодная оценка эффективности предоставляемых местных налоговых льгот</a:t>
            </a:r>
            <a:endParaRPr lang="ru-RU" sz="15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71546"/>
            <a:ext cx="2009772" cy="14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214282" y="1357298"/>
            <a:ext cx="2057408" cy="528641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формировании бюджета района применены общие подходы  к расчету бюджетных проектировок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85860"/>
            <a:ext cx="6715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85952" y="142852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начислениям на оплату труда в соответствии с установленными тарифами страховых взносов в государственные внебюджетные фонды в размере 30,2%;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5952" y="928670"/>
            <a:ext cx="6858048" cy="135732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исполнение вновь принимаемых обязательств осуществлено в соответствии с основаниями для возникновения расходных обязательств бюджета муниципального района согласно статьям 85 и 174.2 БК РФ, учитывая положения порядка конкурсного распределения принимаемых расходных обязательств бюджета  муниципального района (постановление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21.05.2012 г. № 300)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85952" y="2500306"/>
            <a:ext cx="6858048" cy="1214446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ассигнования, финансовое обеспечение которых осуществляется за счет средств областного бюджета в виде целевых субвенций и субсидий, предусматриваются в объемах, отраженных в проекте Областного закона «Об областном бюджете на 2018 год и на плановый период 2019 и 2020 годов» на момент формирования бюджета муниципального района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85952" y="3857628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запланирован в размере прогнозируемого объема доходов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85952" y="4714884"/>
            <a:ext cx="6858048" cy="192880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реализацию положений Указа Президента Российской Федерации от 28 декабря 2012 года №1688 и от 7 мая 2012 года №597 осуществляется в соответствии со средней заработной платой категории работников, определенных в Указах Президента Российской Федерации к средней заработной плате в регионе.     Кроме того, при формировании бюджета муниципального района на 2018 год и на плановый период 2019 и 2020 годов  учитывались предложения главных распорядителей средств бюджета муниципального района по перераспределению предельных объемов финансирования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"/>
            <a:ext cx="7572428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 и мероприятия по управлению рисками в Железногорском районе Курской области</a:t>
            </a:r>
            <a:endParaRPr lang="ru-RU" sz="2000" b="1" dirty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214422"/>
            <a:ext cx="3643338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358480" y="1856570"/>
            <a:ext cx="28575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071678"/>
            <a:ext cx="728667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2357430"/>
            <a:ext cx="2143108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Изменение социально-экономической ситуации в мире, в Российской Федерации, в Курской области, в Железногорском районе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821505" y="2178835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357422" y="2357430"/>
            <a:ext cx="178595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Возникновение новых расходных обязательств без источников финансирования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7686" y="2357430"/>
            <a:ext cx="2357454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Необоснованное принятие решений, приводящих к нарушению бюджетного законодательства РФ, снижение качества управления муниципальными финансами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2357430"/>
            <a:ext cx="207167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Невыполнение мероприятий по оптимизации расходов и повышению эффективности намеченных мероприятий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25119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39433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108975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786050" y="3786190"/>
            <a:ext cx="364333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 по управлению бюджетными рисками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465637" y="4392619"/>
            <a:ext cx="214314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8662" y="4572008"/>
            <a:ext cx="728667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2229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465373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65637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8108975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расходов главных распорядителей бюджетных средств под фактическую потребность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1604" y="4857760"/>
            <a:ext cx="214310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Использование экономии бюджетных ассигнований, сложившейся по итогам торгов., без внесения изменения в Решение о бюджете не допускается (за исключение экономии по дорожному фонду)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57620" y="4857760"/>
            <a:ext cx="1643074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Разработка и принятие нормативных правовых актов, регулирующих отношения в сфере общественных финансов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43570" y="4857760"/>
            <a:ext cx="1928826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Контролю соблюдения ограничений, установленных бюджетным законодательством. Проведение оценки качества и распространение лучших практик управления финансами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53733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7715272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Осуществление межбюджетного регулирования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pic>
        <p:nvPicPr>
          <p:cNvPr id="4" name="Рисунок 3" descr="300px-Kurskaya_oblast_Zheleznogorsky_ray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590800"/>
            <a:ext cx="4286280" cy="233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 РАЙОН –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северный район Курской области с административным центов в г.Железногорске.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2071678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fce056fe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192882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1734" y="0"/>
            <a:ext cx="167226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dm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"/>
            <a:ext cx="228601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age0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"/>
            <a:ext cx="2143140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2500306"/>
            <a:ext cx="2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Площадь – 991 кв.км</a:t>
            </a:r>
            <a:r>
              <a:rPr lang="ru-RU" sz="16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(без г.Железногорска)</a:t>
            </a:r>
            <a:endParaRPr lang="ru-RU" sz="1600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8612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15,9 тыс.чел.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0057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Средний возраст по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району – 45,4 лет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активное население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занято в аграрном секторе экономики – 54% 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2617" y="2571744"/>
            <a:ext cx="2711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Уровень безработицы – 1%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14324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11 сельскохозяйственных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85762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14 крестьянско-фермерских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457200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8 тыс. личных подсобных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1" y="5715016"/>
            <a:ext cx="244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137 малых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273225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400 индивидуальных предпринимателей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857892"/>
            <a:ext cx="230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лечебное учреждение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728" y="6357958"/>
            <a:ext cx="25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52 учреждения культуры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28596" y="4357694"/>
            <a:ext cx="3929090" cy="2500306"/>
          </a:xfrm>
          <a:prstGeom prst="wedgeRoundRectCallout">
            <a:avLst>
              <a:gd name="adj1" fmla="val -60599"/>
              <a:gd name="adj2" fmla="val -4668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уровне прожиточного минимума для трудоспособного населения по Курской области в 3 квартале 2017 г. –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9549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Прожиточный минимум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стоимостная оценка потребительской корзины, а также обязательные платежи и сборы. (ст.1 ФЗ от 24.10.1997 г. №134-ФЗ)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1428736"/>
          <a:ext cx="45720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572000" y="1428736"/>
          <a:ext cx="45720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4214818"/>
          <a:ext cx="4572000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" y="1428736"/>
          <a:ext cx="45720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572000" y="1428736"/>
          <a:ext cx="45720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0" y="4214818"/>
          <a:ext cx="4572000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572000" y="4214818"/>
          <a:ext cx="4572000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2018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15,9 тыс.чел.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20871,6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20871,6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331 649 188,00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331 649 188,00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210900306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40082538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31594088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29570165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6368105,00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125725977,00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9584132,00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10662200,00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4980800,00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2019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15,9 тыс.чел.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19313,7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19313,7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306 895 334,00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306 895 334,00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193471025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33067291 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32469388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29568665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5540252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124982772,00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9584132,00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10662200,00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5035800,00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2020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16,8 тыс.чел.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18610,9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18610,9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323 920 266,00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312 663 531,00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205356801,00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</a:t>
            </a:r>
            <a:r>
              <a:rPr lang="ru-RU" sz="1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33419514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–33406788,00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–29569165,00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5094484,00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132235970,00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9584132,00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10662200,00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5035800,00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71547"/>
            <a:ext cx="2571768" cy="128588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2143108" y="2357430"/>
            <a:ext cx="4929222" cy="642942"/>
          </a:xfrm>
          <a:prstGeom prst="downArrow">
            <a:avLst>
              <a:gd name="adj1" fmla="val 50000"/>
              <a:gd name="adj2" fmla="val 47968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3071810"/>
            <a:ext cx="7358114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основным звеном, формирующим доходную часть бюджета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86256"/>
            <a:ext cx="2571750" cy="1771650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857628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Рисунок 13" descr="b2da57299c335071295cb3c9ca8d3760_XL-300x2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5357826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Выноска 1 15"/>
          <p:cNvSpPr/>
          <p:nvPr/>
        </p:nvSpPr>
        <p:spPr>
          <a:xfrm>
            <a:off x="6572264" y="3857628"/>
            <a:ext cx="1343028" cy="857256"/>
          </a:xfrm>
          <a:prstGeom prst="borderCallout1">
            <a:avLst>
              <a:gd name="adj1" fmla="val 45417"/>
              <a:gd name="adj2" fmla="val -2660"/>
              <a:gd name="adj3" fmla="val 117833"/>
              <a:gd name="adj4" fmla="val -58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572264" y="5357826"/>
            <a:ext cx="1343028" cy="857256"/>
          </a:xfrm>
          <a:prstGeom prst="borderCallout1">
            <a:avLst>
              <a:gd name="adj1" fmla="val 59639"/>
              <a:gd name="adj2" fmla="val -1525"/>
              <a:gd name="adj3" fmla="val 14723"/>
              <a:gd name="adj4" fmla="val -57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71538" y="3929066"/>
            <a:ext cx="1571636" cy="1143008"/>
          </a:xfrm>
          <a:prstGeom prst="borderCallout1">
            <a:avLst>
              <a:gd name="adj1" fmla="val 57861"/>
              <a:gd name="adj2" fmla="val 100933"/>
              <a:gd name="adj3" fmla="val 102278"/>
              <a:gd name="adj4" fmla="val 1340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1071538" y="5429264"/>
            <a:ext cx="1571636" cy="928694"/>
          </a:xfrm>
          <a:prstGeom prst="borderCallout1">
            <a:avLst>
              <a:gd name="adj1" fmla="val 66750"/>
              <a:gd name="adj2" fmla="val 102871"/>
              <a:gd name="adj3" fmla="val 12945"/>
              <a:gd name="adj4" fmla="val 1369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071538" cy="11430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Рисунок 20" descr="images (2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29264"/>
            <a:ext cx="1076291" cy="9096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0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7" y="285728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ДИНАМИКА ИСПОЛНЕНИЯ ОСНОВНЫХ ПАРАМЕТРОВ БЮДЖЕТА ЗА 2014-2017 ГОДЫ</a:t>
            </a:r>
            <a:endParaRPr lang="ru-RU" sz="2000" b="1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428736"/>
          <a:ext cx="4572000" cy="271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72000" y="1428736"/>
          <a:ext cx="457200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214546" y="4143380"/>
          <a:ext cx="4669155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и структура доходов бюджета муниципального района за 2015-2020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2018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00115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2019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2020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822" y="0"/>
            <a:ext cx="7581178" cy="338554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1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 ЖЕЛЕЗНОГОРСКОГО РАЙОНА</a:t>
            </a:r>
            <a:endParaRPr lang="ru-RU" sz="1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142844" y="1643050"/>
            <a:ext cx="770384" cy="5072098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2976" y="357166"/>
            <a:ext cx="857256" cy="71438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357166"/>
            <a:ext cx="6929486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Ремонтно</a:t>
            </a:r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Локомотивное ДЭПО  Курск структурное подразделение дирекции по ремонту тягового подвижного состава МОСКОВСКОЙ ЖЕЛЕЗНОЙ ДОРОГИ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85852" y="1071546"/>
            <a:ext cx="857256" cy="71438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1071546"/>
            <a:ext cx="6786610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Железнодорожная станция (участок филиала Орловско-Курского отдела МЖД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1785926"/>
            <a:ext cx="6572296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b="1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Агропромкомплектация</a:t>
            </a:r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Курск»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00166" y="1785926"/>
            <a:ext cx="857256" cy="71438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43042" y="2500306"/>
            <a:ext cx="857256" cy="71438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57356" y="3214686"/>
            <a:ext cx="857256" cy="71438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14546" y="3929066"/>
            <a:ext cx="785818" cy="642942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28860" y="4572008"/>
            <a:ext cx="714380" cy="571504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71736" y="5143512"/>
            <a:ext cx="714380" cy="571504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0298" y="2500306"/>
            <a:ext cx="6429420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ЗАО «Заря»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14612" y="3214686"/>
            <a:ext cx="6215106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ООО «Дружба»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0364" y="3929066"/>
            <a:ext cx="5929354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b="1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Железногорское</a:t>
            </a:r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МСО»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572008"/>
            <a:ext cx="5786478" cy="500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ООО «Красная поляна» АПК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6116" y="5143512"/>
            <a:ext cx="5643602" cy="500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ООО «Агрофирма Горняк»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86050" y="5715016"/>
            <a:ext cx="714380" cy="571504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71802" y="6286520"/>
            <a:ext cx="714380" cy="57148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00430" y="5715016"/>
            <a:ext cx="5429288" cy="500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ООО «АПК Черноземья филиал «Северный»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86182" y="6286520"/>
            <a:ext cx="5143536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ООО «Возрождение»</a:t>
            </a:r>
            <a:endParaRPr lang="ru-RU" sz="1400" b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357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 2015-2020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643182"/>
          <a:ext cx="9144000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2000200" y="1285860"/>
            <a:ext cx="7143800" cy="1071570"/>
          </a:xfrm>
          <a:prstGeom prst="wedgeRectCallout">
            <a:avLst>
              <a:gd name="adj1" fmla="val 49747"/>
              <a:gd name="adj2" fmla="val 12521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графике прослеживается положительная динамика  изменения поступления налога на доходы физических лиц. Это оказалось возможно за счет создания новых рабочих мест и  повышения заработной платы  в сфере культуры и образования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качанные файлы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7298"/>
            <a:ext cx="200023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использования имущества в бюджет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за 2015-2020 годы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000232" y="1428736"/>
            <a:ext cx="6929486" cy="1000132"/>
          </a:xfrm>
          <a:prstGeom prst="wedgeRoundRectCallout">
            <a:avLst>
              <a:gd name="adj1" fmla="val 53780"/>
              <a:gd name="adj2" fmla="val 777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 доходам бюджета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района от использования имущества, находящего в муниципальной собственности, относятся доходы, получаемые в виде арендной платы за пользование объектами муниципального имущества арендной платы за земельные участки.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rend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7167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0" y="2928934"/>
          <a:ext cx="9144000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платных услуг в бюджет </a:t>
            </a: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за 2015-2020 годы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28926" y="928670"/>
            <a:ext cx="6215074" cy="1500198"/>
          </a:xfrm>
          <a:prstGeom prst="wedgeRoundRectCallout">
            <a:avLst>
              <a:gd name="adj1" fmla="val 45154"/>
              <a:gd name="adj2" fmla="val 951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зачисляются доходы от оказания услуг, оказываемых населению учреждениями Управлением образования, по делам молодежи, по физической культуре и спорту Администрации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Управление культуры Администрации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ayavka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785794"/>
            <a:ext cx="1866900" cy="160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0" y="2571744"/>
          <a:ext cx="9144000" cy="428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785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негативного воздействия на окружающую среду в бюджет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 2015-2020 годы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71670" y="928670"/>
            <a:ext cx="7072330" cy="1428760"/>
          </a:xfrm>
          <a:prstGeom prst="wedgeRoundRectCallout">
            <a:avLst>
              <a:gd name="adj1" fmla="val 50324"/>
              <a:gd name="adj2" fmla="val 721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Негативное воздействие на окружающую среду – воздействие хозяйственной и иной деятельности, последствия которой приводят к негативным изменениям качества окружающей среды. Оно является платным. Плата взимается в соответствии с Порядком, утвержденным Правительством РФ.</a:t>
            </a:r>
          </a:p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бюджет района поступало 40% от общей суммы платы с 2014-2015 гг., с 2016г. – 60%.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94007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71670" cy="119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0" y="2714620"/>
          <a:ext cx="9144000" cy="41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00109"/>
            <a:ext cx="2571768" cy="1071569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357422" y="2071678"/>
            <a:ext cx="4429156" cy="857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2928934"/>
            <a:ext cx="7358114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(расходная часть бюджета) - услуги и функции, которые не могут быть предоставлены рынком и оплачены каждым из нас в отдельности.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d657bb7825d35429ac1819035790c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135732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009466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286256"/>
            <a:ext cx="1571616" cy="128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1314186724_invalidy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5429264"/>
            <a:ext cx="228601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ch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22" y="4000504"/>
            <a:ext cx="2214578" cy="1142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02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5214926"/>
            <a:ext cx="2071702" cy="142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pupi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4000504"/>
            <a:ext cx="180517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2018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2019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2020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2015-2020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14423"/>
          <a:ext cx="9144002" cy="564357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57356"/>
                <a:gridCol w="714380"/>
                <a:gridCol w="714380"/>
                <a:gridCol w="1143008"/>
                <a:gridCol w="1000132"/>
                <a:gridCol w="928694"/>
                <a:gridCol w="988962"/>
                <a:gridCol w="898545"/>
                <a:gridCol w="898545"/>
              </a:tblGrid>
              <a:tr h="825176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05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34716,6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34711,8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37745,1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40082,3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33067,3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33419,5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436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84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18831,6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14311,0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7445,5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4768,3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119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34114,9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23322,2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31927,7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2676,3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3060,2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7139,4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6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198454,0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221329,0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245230,7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210900,3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193471,0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205356,8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84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22181,7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26082,2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29487,2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31594,1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32469,4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33406,8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84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66333" y="785794"/>
            <a:ext cx="107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2015-2020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1" y="1285860"/>
          <a:ext cx="9143999" cy="5572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43"/>
                <a:gridCol w="642942"/>
                <a:gridCol w="714380"/>
                <a:gridCol w="1071570"/>
                <a:gridCol w="1000132"/>
                <a:gridCol w="1071570"/>
                <a:gridCol w="928694"/>
                <a:gridCol w="1000132"/>
                <a:gridCol w="1071536"/>
              </a:tblGrid>
              <a:tr h="918928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27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26407,6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29389,8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28627,6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29570,2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19095,6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19095,6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413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67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1771,9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2142,9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2202,0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2232,0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1275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823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6439,9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6105,9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6081,4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6368,1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5540,3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5094,5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81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325112,2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362166,6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396411,8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331649,2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306895,3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323920,3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66333" y="928670"/>
            <a:ext cx="107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142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807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к финансированию за счет средств бюджета социально значимых проектах в 2017 году и плановом периоде 2018 и 2019 годов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142989"/>
          <a:ext cx="9144000" cy="57150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34049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строительства, укрупненного мероприятия и (или) объекта недвижимого имущества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(тыс.руб.)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Мощность (прирост мощности) объекта капитального строительства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 (срок подготовки проектной документации), значения индикаторов достижения целей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7046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990099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ПРОЕКТЫ В СФЕРЕ ЖИЛИЩНОГО-КОММУНАЛЬНОГО</a:t>
                      </a:r>
                      <a:r>
                        <a:rPr lang="ru-RU" sz="1000" baseline="0" dirty="0" smtClean="0">
                          <a:ln>
                            <a:solidFill>
                              <a:srgbClr val="990099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ХОЗЯЙСТВА</a:t>
                      </a:r>
                      <a:endParaRPr lang="ru-RU" sz="1000" dirty="0">
                        <a:ln>
                          <a:solidFill>
                            <a:srgbClr val="990099"/>
                          </a:solidFill>
                        </a:ln>
                        <a:solidFill>
                          <a:srgbClr val="99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4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Газопровод межпоселковый и распределительный к </a:t>
                      </a:r>
                      <a:r>
                        <a:rPr lang="ru-RU" sz="11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с.Шатохино</a:t>
                      </a:r>
                      <a:r>
                        <a:rPr lang="ru-RU" sz="11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д.Козюлькино</a:t>
                      </a:r>
                      <a:r>
                        <a:rPr lang="ru-RU" sz="11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д.Комаровка, д.Жилино </a:t>
                      </a:r>
                      <a:r>
                        <a:rPr lang="ru-RU" sz="11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1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  <a:endParaRPr lang="ru-RU" sz="12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Администрация </a:t>
                      </a:r>
                      <a:r>
                        <a:rPr lang="ru-RU" sz="12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2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2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  <a:endParaRPr lang="ru-RU" sz="12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7 510,4</a:t>
                      </a:r>
                      <a:endParaRPr lang="ru-RU" sz="12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9,164км</a:t>
                      </a:r>
                      <a:endParaRPr lang="ru-RU" sz="12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декабрь 2017г.</a:t>
                      </a:r>
                      <a:endParaRPr lang="ru-RU" sz="12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46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Газопроводы высокого 1 категории, среднего и низкого давления к </a:t>
                      </a:r>
                      <a:r>
                        <a:rPr lang="ru-RU" sz="10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д.Журавинка</a:t>
                      </a: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д.Трубицыно</a:t>
                      </a: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д.Понизовка</a:t>
                      </a: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х.Основное </a:t>
                      </a:r>
                      <a:r>
                        <a:rPr lang="ru-RU" sz="10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Администрация Железногорского района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внебюджетные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7 382,652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388,6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8,86км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Октябрь 2017г.</a:t>
                      </a:r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42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Газификация жилых домов д.Фоминка </a:t>
                      </a:r>
                      <a:r>
                        <a:rPr lang="ru-RU" sz="1000" dirty="0" err="1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Администрация Железногорского района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внебюджетные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1 410,21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1 410,20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611,543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8,6км</a:t>
                      </a:r>
                      <a:endParaRPr lang="ru-RU" sz="100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390FB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Август 2017г.</a:t>
                      </a:r>
                      <a:endParaRPr lang="ru-RU" sz="1000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4860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43042"/>
                <a:gridCol w="1404958"/>
                <a:gridCol w="1595438"/>
                <a:gridCol w="1452562"/>
                <a:gridCol w="1524000"/>
                <a:gridCol w="1524000"/>
              </a:tblGrid>
              <a:tr h="125486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строительства, укрупненного мероприятия и (или) объекта недвижимого имущества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(тыс.руб.)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Мощность (прирост мощности) объекта капитального строительства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 (срок подготовки проектной документации), значения индикаторов достижения целей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61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Газоснабжение жилых домов в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с.Ажово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Железногорского района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внебюджетные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7 668,6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7 668,0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2 997,740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1 650,0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13,842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2017г.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75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Газопроводы высокого, среднего и низкого давления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д.Роговинка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Линецкого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внебюджетные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1 748,4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707,075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5,627км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2018г.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75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Газификация жилых домов в с.Новый 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Бузец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Железногорского района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внебюджетные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3 337,65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3 337,0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1 260,053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465,0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3,74км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2018г.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96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Газоснабжение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ул.Прибалочная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села Волково </a:t>
                      </a:r>
                      <a:r>
                        <a:rPr lang="ru-RU" sz="105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 (газопровод низкого и высокого давления)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Железногорского района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внебюджетные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3 188,6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3 188,0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1 218,023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3,518км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2018г.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63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Газоснабжение н.п.Громова Дубрава, Азаровский, Светлый Дунай, Озерки Железногорского района Курской области. Газопроводы высокого давления.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Железногорского района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2 161,1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113,74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1,436км</a:t>
                      </a:r>
                      <a:endParaRPr lang="ru-RU" sz="105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2019г.</a:t>
                      </a:r>
                      <a:endParaRPr lang="ru-RU" sz="105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00166"/>
                <a:gridCol w="1547834"/>
                <a:gridCol w="1524000"/>
                <a:gridCol w="1524000"/>
                <a:gridCol w="1524000"/>
                <a:gridCol w="1524000"/>
              </a:tblGrid>
              <a:tr h="1959228">
                <a:tc>
                  <a:txBody>
                    <a:bodyPr/>
                    <a:lstStyle/>
                    <a:p>
                      <a:pPr algn="ctr"/>
                      <a:r>
                        <a:rPr lang="ru-RU" sz="104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r>
                        <a:rPr lang="ru-RU" sz="104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строительства, укрупненного мероприятия и (или) объекта недвижимого имущества</a:t>
                      </a:r>
                      <a:endParaRPr lang="ru-RU" sz="104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4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</a:t>
                      </a:r>
                      <a:r>
                        <a:rPr lang="ru-RU" sz="104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4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04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4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lang="ru-RU" sz="104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4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(тыс.руб.)</a:t>
                      </a:r>
                      <a:endParaRPr lang="ru-RU" sz="104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4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Мощность (прирост мощности) объекта капитального строительства</a:t>
                      </a:r>
                      <a:endParaRPr lang="ru-RU" sz="104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4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</a:t>
                      </a:r>
                      <a:r>
                        <a:rPr lang="ru-RU" sz="104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 (срок подготовки проектной документации), значения индикаторов достижения целей</a:t>
                      </a:r>
                      <a:endParaRPr lang="ru-RU" sz="104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Газоснабжение жилых домов в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с.Ажово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Железногорского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района Курской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Железногорского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внебюджетные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6 645,5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6 645,5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2 997,0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1 650,0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13,842км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Ноябрь 2018г.</a:t>
                      </a:r>
                    </a:p>
                  </a:txBody>
                  <a:tcPr marL="68580" marR="68580" marT="0" marB="0"/>
                </a:tc>
              </a:tr>
              <a:tr h="991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Газопроводы высокого, среднего и низкого давления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д.Роговинка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Линецкого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сельсовета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Железногорского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района Курской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внебюджетные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1 748,4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1 748,0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707,075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510,0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5,627км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Ноябрь 2019г.</a:t>
                      </a:r>
                    </a:p>
                  </a:txBody>
                  <a:tcPr marL="68580" marR="68580" marT="0" marB="0"/>
                </a:tc>
              </a:tr>
              <a:tr h="686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Газификация жилых домов в с.Новый 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Бузец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err="1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Железногорского</a:t>
                      </a: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района Курской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внебюджетные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3 337,65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3 337,0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1 260,053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465,0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3,74км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Ноябрь 2018г.</a:t>
                      </a:r>
                    </a:p>
                  </a:txBody>
                  <a:tcPr marL="68580" marR="68580" marT="0" marB="0"/>
                </a:tc>
              </a:tr>
              <a:tr h="1208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Газоснабжение ул.Прибалочная села Волково Железногорского района Курской области (газопровод низкого и высокого давления)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Федеральный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внебюджетные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3 188,6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3 188,0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1 218,023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525,0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3,518км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Ноябрь 2019г.</a:t>
                      </a:r>
                    </a:p>
                  </a:txBody>
                  <a:tcPr marL="68580" marR="68580" marT="0" marB="0"/>
                </a:tc>
              </a:tr>
              <a:tr h="1301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Газоснабжение н.п.Громова Дубрава, Азаровский, Светлый Дунай, Озерки Железногорского района Курской области. Газопроводы высокого давления.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2 161,1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113,74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1,436км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Ноябрь 2019г.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7673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0614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строительства, укрупненного мероприятия и (или) объекта недвижимого имущества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(тыс.руб.)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Мощность (прирост мощности) объекта капитального строительства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 (срок подготовки проектной документации), значения индикаторов достижения целей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38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Газоснабжение н.п.Громова Дубрава, Азаровский, Светлый Дунай, Озерки Железногорского района Курской области. Газопроводы среднего и низкого давления.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внебюджетные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8 585,435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451,825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1 395,0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11,322км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Ноябрь 2020г.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38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Газопровод высокого давления 2 категории и низкого давления к п.Каменец, д.Ратманово Железногорского района Курской области»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внебюджетные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11 333,3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596,5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1 200,0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18,198км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Ноябрь 2020г.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40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Строительство котельной для Рышковского детского сада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3888,5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Октябрь 2018г.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Строительство котельной для  Веретенинской СОШ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5 700,0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300,0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Октябрь 2019г.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0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Реконструкция водопровода в сл.Михайловка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19 000,0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1 000,0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5,0км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Октябрь 2019г.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1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Строительство водозабора в п.Тепличный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40 000,0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2 000,0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Октябрь 2020г.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38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Строительство водопровода в с.Гнань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19 000,0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1 000,0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2,5км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Октябрь 2019г.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38513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строительства, укрупненного мероприятия и (или) объекта недвижимого имущества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(тыс.руб.)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Мощность (прирост мощности) объекта капитального строительства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строительства (срок подготовки проектной документации), значения индикаторов достижения целей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205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n>
                            <a:solidFill>
                              <a:srgbClr val="990099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ПРОЕКТЫ В СФЕРЕ ДОРОЖНОГО ХОЗЯЙСТВА</a:t>
                      </a:r>
                      <a:r>
                        <a:rPr lang="ru-RU" sz="900" baseline="0" dirty="0" smtClean="0">
                          <a:ln>
                            <a:solidFill>
                              <a:srgbClr val="990099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И ДОРОЖНОЙ ДЕЯТЕЛЬНОСТИ</a:t>
                      </a:r>
                      <a:endParaRPr lang="ru-RU" sz="900" dirty="0" smtClean="0">
                        <a:ln>
                          <a:solidFill>
                            <a:srgbClr val="990099"/>
                          </a:solidFill>
                        </a:ln>
                        <a:solidFill>
                          <a:srgbClr val="99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76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Строительство межпоселковой дороги к д.Погарище</a:t>
                      </a:r>
                      <a:endParaRPr lang="ru-RU" sz="1200">
                        <a:ln>
                          <a:solidFill>
                            <a:srgbClr val="7030A0"/>
                          </a:solidFill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9 500,0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2,5км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Октябрь 2018г.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76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Строительство межпоселковой дороги к д.Роговинка</a:t>
                      </a:r>
                      <a:endParaRPr lang="ru-RU" sz="1200">
                        <a:ln>
                          <a:solidFill>
                            <a:srgbClr val="7030A0"/>
                          </a:solidFill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Администрация Железногорского района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Областной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Районный бюджет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9 500,0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2,5км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7030A0"/>
                            </a:solidFill>
                          </a:ln>
                          <a:latin typeface="Times New Roman"/>
                          <a:ea typeface="Times New Roman"/>
                        </a:rPr>
                        <a:t>Октябрь 2020г.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357298"/>
            <a:ext cx="56435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  <a:p>
            <a:pPr algn="ctr"/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285992"/>
            <a:ext cx="557213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отчету об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</a:t>
            </a:r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endParaRPr lang="ru-RU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1071570" cy="7143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га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85992"/>
            <a:ext cx="1071570" cy="10001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00636"/>
            <a:ext cx="6715140" cy="1857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дате и месте проведения публичных слушаний размещается в районных официальных средствах массовой информации. Проекты обсуждаемых документов публикуются на сайте  Администрации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http://zhel.rkursk.ru/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v__TxdmIcL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08" y="5000636"/>
            <a:ext cx="2428892" cy="1857364"/>
          </a:xfrm>
          <a:prstGeom prst="roundRect">
            <a:avLst>
              <a:gd name="adj" fmla="val 16667"/>
            </a:avLst>
          </a:prstGeom>
          <a:ln>
            <a:solidFill>
              <a:srgbClr val="0F511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YTDrEmyXo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2285992"/>
            <a:ext cx="150016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epositphotos_33075905-Multicolored-people-sitting-at-a-round-ta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357298"/>
            <a:ext cx="142872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2 17"/>
          <p:cNvSpPr/>
          <p:nvPr/>
        </p:nvSpPr>
        <p:spPr>
          <a:xfrm>
            <a:off x="1928794" y="3500438"/>
            <a:ext cx="7215206" cy="1357322"/>
          </a:xfrm>
          <a:prstGeom prst="borderCallout2">
            <a:avLst>
              <a:gd name="adj1" fmla="val 48601"/>
              <a:gd name="adj2" fmla="val 437"/>
              <a:gd name="adj3" fmla="val 43867"/>
              <a:gd name="adj4" fmla="val -6078"/>
              <a:gd name="adj5" fmla="val 63368"/>
              <a:gd name="adj6" fmla="val -94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публичных слушаний: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Достижение разумного баланса между возможностями бюджета и потребностями в расходах;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Развитие гласности и прозрачности бюджета;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Вовлечение населения в процесс формирования бюджета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rPr>
              <a:t>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</a:endParaRPr>
          </a:p>
        </p:txBody>
      </p:sp>
      <p:pic>
        <p:nvPicPr>
          <p:cNvPr id="19" name="Рисунок 18" descr="rash-272x27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500438"/>
            <a:ext cx="128585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299"/>
          <a:ext cx="9143999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7685"/>
                <a:gridCol w="1607355"/>
                <a:gridCol w="1607355"/>
                <a:gridCol w="1571604"/>
              </a:tblGrid>
              <a:tr h="243653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20277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20277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20277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учреждений дополнительного образования детей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	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26101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27432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28915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0"/>
            <a:ext cx="7429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Прогнозируемые размеры средней заработной платы по отдельным категориям работников бюджетного сектора экономики, обозначенных в Указах Президента Российской Федерации 2012 года, по </a:t>
            </a:r>
            <a:r>
              <a:rPr lang="ru-RU" sz="175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району на 2018 год и на плановый период 2019 и 2020 годов*  </a:t>
            </a:r>
            <a:endParaRPr lang="ru-RU" sz="175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576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*прогнозные значения средней зарплаты могут быть уточнены после согласования отделами </a:t>
            </a:r>
            <a:r>
              <a:rPr lang="ru-RU" b="1" i="1" dirty="0" err="1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района изменений в Планы мероприятий («дорожные карты») в сфере образования, культуры и искусства, социальной защиты населения.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0"/>
            <a:ext cx="664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НУЖЕН ПРОГРАММНЫЙ БЮДЖЕТ?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1481"/>
            <a:ext cx="74295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endParaRPr lang="ru-RU" dirty="0" smtClean="0"/>
          </a:p>
          <a:p>
            <a:pPr indent="450000" algn="just"/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b="1" i="1" dirty="0" err="1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формируется в «программном» формате на основе муниципальных программ. Это связано со вступившими в силу изменениями в Бюджетный кодекс РФ в 2014 году. 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b="1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tgage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390" y="0"/>
            <a:ext cx="1471610" cy="714356"/>
          </a:xfrm>
          <a:prstGeom prst="rect">
            <a:avLst/>
          </a:prstGeom>
        </p:spPr>
      </p:pic>
      <p:pic>
        <p:nvPicPr>
          <p:cNvPr id="7" name="Рисунок 6" descr="Полезная-информац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800000">
            <a:off x="-250019" y="952425"/>
            <a:ext cx="2132195" cy="128588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4000504"/>
            <a:ext cx="2071702" cy="1128714"/>
          </a:xfrm>
          <a:prstGeom prst="roundRect">
            <a:avLst/>
          </a:prstGeom>
          <a:solidFill>
            <a:srgbClr val="CCFF99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57422" y="2714620"/>
            <a:ext cx="1071570" cy="4000528"/>
          </a:xfrm>
          <a:prstGeom prst="leftBrace">
            <a:avLst/>
          </a:prstGeom>
          <a:ln w="60325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2857496"/>
            <a:ext cx="5786478" cy="1285884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286256"/>
            <a:ext cx="5786478" cy="1071570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5572140"/>
            <a:ext cx="5786478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9121124614025ee638220c1a0449860ef0e554f6f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143512"/>
            <a:ext cx="221457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334" y="0"/>
            <a:ext cx="570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0"/>
            <a:ext cx="235745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4151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643182"/>
            <a:ext cx="1643074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2643174" y="3143248"/>
            <a:ext cx="571504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643968" y="3356768"/>
            <a:ext cx="1285884" cy="1588"/>
          </a:xfrm>
          <a:prstGeom prst="line">
            <a:avLst/>
          </a:prstGeom>
          <a:ln w="41275" cmpd="sng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86116" y="2714620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86116" y="328612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400050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86182" y="2571744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314324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85762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29190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емиугольник 20"/>
          <p:cNvSpPr/>
          <p:nvPr/>
        </p:nvSpPr>
        <p:spPr>
          <a:xfrm>
            <a:off x="5214942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57884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емиугольник 25"/>
          <p:cNvSpPr/>
          <p:nvPr/>
        </p:nvSpPr>
        <p:spPr>
          <a:xfrm>
            <a:off x="6143636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86578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емиугольник 27"/>
          <p:cNvSpPr/>
          <p:nvPr/>
        </p:nvSpPr>
        <p:spPr>
          <a:xfrm>
            <a:off x="7072330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929190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929190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емиугольник 30"/>
          <p:cNvSpPr/>
          <p:nvPr/>
        </p:nvSpPr>
        <p:spPr>
          <a:xfrm>
            <a:off x="5214942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емиугольник 31"/>
          <p:cNvSpPr/>
          <p:nvPr/>
        </p:nvSpPr>
        <p:spPr>
          <a:xfrm>
            <a:off x="5214942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857884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57884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емиугольник 34"/>
          <p:cNvSpPr/>
          <p:nvPr/>
        </p:nvSpPr>
        <p:spPr>
          <a:xfrm>
            <a:off x="6143636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емиугольник 36"/>
          <p:cNvSpPr/>
          <p:nvPr/>
        </p:nvSpPr>
        <p:spPr>
          <a:xfrm>
            <a:off x="6143636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786578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емиугольник 38"/>
          <p:cNvSpPr/>
          <p:nvPr/>
        </p:nvSpPr>
        <p:spPr>
          <a:xfrm>
            <a:off x="7072330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786578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емиугольник 40"/>
          <p:cNvSpPr/>
          <p:nvPr/>
        </p:nvSpPr>
        <p:spPr>
          <a:xfrm>
            <a:off x="7072330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>
            <a:off x="357158" y="1857364"/>
            <a:ext cx="8001056" cy="278608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flipH="1">
            <a:off x="642910" y="1857364"/>
            <a:ext cx="7786742" cy="293848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0616006" flipH="1">
            <a:off x="263472" y="1714935"/>
            <a:ext cx="8116989" cy="328525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0800000">
            <a:off x="642910" y="1500174"/>
            <a:ext cx="7858180" cy="350046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14282" y="521495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Наличие ответственного исполнителя (соисполнителя)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71868" y="557214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Объем и источники финансирования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786578" y="550070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000860" y="121442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Программно-целевые инструменты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714876" y="50004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2000240"/>
            <a:ext cx="1857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3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6426386">
            <a:off x="5512209" y="1579562"/>
            <a:ext cx="348329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7970141">
            <a:off x="7821833" y="2271840"/>
            <a:ext cx="304028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3624962">
            <a:off x="6735819" y="4806694"/>
            <a:ext cx="11570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2be4db456eaf94d479d7caeb8b06b8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4000504"/>
            <a:ext cx="1438268" cy="1652582"/>
          </a:xfrm>
          <a:prstGeom prst="rect">
            <a:avLst/>
          </a:prstGeom>
        </p:spPr>
      </p:pic>
      <p:sp>
        <p:nvSpPr>
          <p:cNvPr id="62" name="Стрелка вправо 61"/>
          <p:cNvSpPr/>
          <p:nvPr/>
        </p:nvSpPr>
        <p:spPr>
          <a:xfrm rot="5400000">
            <a:off x="4247227" y="5111094"/>
            <a:ext cx="5715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7196437">
            <a:off x="834694" y="4601261"/>
            <a:ext cx="927356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8380736.2f45ehjs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4786322"/>
            <a:ext cx="192882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5643570" cy="642942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ДОЛГОСРОЧНОГО РАЗВИТИЯ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928794" y="1857364"/>
            <a:ext cx="1857388" cy="214314"/>
          </a:xfrm>
          <a:prstGeom prst="triangle">
            <a:avLst>
              <a:gd name="adj" fmla="val 492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071678"/>
            <a:ext cx="2928926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 культуры в Муниципальном районе «</a:t>
            </a:r>
            <a:r>
              <a:rPr lang="ru-RU" sz="135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на 2015-2017годы»</a:t>
            </a:r>
            <a:endParaRPr lang="ru-RU" sz="135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071678"/>
            <a:ext cx="2786050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5715008" cy="71438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14818"/>
            <a:ext cx="5715008" cy="264318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 реализации программы:</a:t>
            </a:r>
          </a:p>
          <a:p>
            <a:pPr>
              <a:buFontTx/>
              <a:buChar char="-"/>
            </a:pPr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единого культурного пространства района;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выравнивание уровня доступности культурных благ независимо от размера доходов, социального статуса и места проживания;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-преодоление диспропорций, вызванных разной степенью обеспеченности населения района учреждениями культуры в  сельской местности;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культуры.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1142984"/>
            <a:ext cx="3286116" cy="571501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целевая  программа – это документ, определяющий: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285728"/>
            <a:ext cx="60365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муниципальная программа?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2018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292326313,0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209926722руб.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28249182руб.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1374500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30956988руб.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292200руб.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571504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1685000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2285992"/>
            <a:ext cx="2214578" cy="500066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Социальное развитие села – 2718100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857496"/>
            <a:ext cx="2285984" cy="500066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248460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-5760499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395200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30000руб.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214818"/>
            <a:ext cx="2214578" cy="2000264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–9337705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средств массовой информации – 2232000руб.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- 10935000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58"/>
            <a:ext cx="2285984" cy="642942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 236771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50000руб.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429000"/>
            <a:ext cx="2285984" cy="714380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208387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2019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286877799,0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192496441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28249182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1374500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31832288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- 292200 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642942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270500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2285992"/>
            <a:ext cx="2214578" cy="500066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Социальное развитие села – 3001981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714752"/>
            <a:ext cx="2285984" cy="428628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248460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-6497845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544200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30000руб.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214818"/>
            <a:ext cx="2214578" cy="2000264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–8509852руб.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2270000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- 10935000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82"/>
            <a:ext cx="2285984" cy="642918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районе-  193235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50000руб.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928934"/>
            <a:ext cx="2285984" cy="714380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208387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2019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293662249,0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204382217руб.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28249182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1374500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32769688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292200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642942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220000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2285992"/>
            <a:ext cx="2214578" cy="500066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Социальное развитие села – 7081120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714752"/>
            <a:ext cx="2285984" cy="428628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248460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-6724007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547200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30000руб.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214818"/>
            <a:ext cx="2214578" cy="2000264"/>
          </a:xfrm>
          <a:prstGeom prst="roundRect">
            <a:avLst/>
          </a:prstGeom>
          <a:solidFill>
            <a:srgbClr val="CC9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–8064084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2310000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- 10960000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82"/>
            <a:ext cx="2285984" cy="642918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районе-  196735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50000руб.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928934"/>
            <a:ext cx="2285984" cy="714380"/>
          </a:xfrm>
          <a:prstGeom prst="roundRect">
            <a:avLst/>
          </a:prstGeom>
          <a:solidFill>
            <a:srgbClr val="009999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208387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0"/>
            <a:ext cx="517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Социально-ориентированный бюджет</a:t>
            </a:r>
            <a:endParaRPr lang="ru-RU" sz="2400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0042"/>
            <a:ext cx="81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2017 году и плановом периоде 2018 и 2019 годов на финансовое обеспечение отраслей социальной сферы: образование, культура, социальная политика, здравоохранение, физкультура и спорт запланировано выделить более 81,96% расходов бюджета района в 2017 году, в 2018 году – 83,69%., в 2019 году – 82,86% млн.руб.</a:t>
            </a:r>
            <a:endParaRPr lang="ru-RU" sz="1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89" y="1571612"/>
            <a:ext cx="881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района на финансирование отраслей социальной сферы в 2017 году и плановом периоде 2018 и 2019 годов</a:t>
            </a:r>
            <a:endParaRPr lang="ru-RU" sz="20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2357430"/>
          <a:ext cx="9144000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42852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на отрасли социальной сферы в 2017 году и плановом периоде 2018 и 2019 годов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142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000628" y="1214422"/>
          <a:ext cx="3933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571736" y="39290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807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 на 2015-2020 годы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28604"/>
            <a:ext cx="814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Главная стратегическая цель в сфере образования </a:t>
            </a:r>
            <a:r>
              <a:rPr lang="ru-RU" sz="1000" b="1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обеспечение доступности  качественного дошкольного, начального общего, основного общего,  среднего общего и дополнительного образования детей, отвечающего современным  потребностям социума, каждого гражданина и соответствующего стратегическим целям государственной политики в сфере образования, сформулированным в проекте современной модели образования на период до 2020  года и национальной образовательной инициативе «Наша новая школа»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29255" y="1785926"/>
          <a:ext cx="3714745" cy="50720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4513"/>
                <a:gridCol w="714380"/>
                <a:gridCol w="642942"/>
                <a:gridCol w="642910"/>
              </a:tblGrid>
              <a:tr h="417323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8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8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8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77831"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дошкольного образования детей»</a:t>
                      </a:r>
                      <a:endParaRPr lang="ru-RU" sz="85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46274569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51693676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51893666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77831"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общего образования детей»</a:t>
                      </a:r>
                      <a:endParaRPr lang="ru-RU" sz="85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139426420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121973155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133465701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98850"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дополнительного образования детей. Обеспечение деятельности МКОУ ДОД «Центр детского творчества»»</a:t>
                      </a:r>
                      <a:endParaRPr lang="ru-RU" sz="85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2830450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11424320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11661930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059357"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«Реализация программ художественно-эстетической направленности и </a:t>
                      </a:r>
                      <a:r>
                        <a:rPr lang="ru-RU" sz="850" b="1" kern="1200" dirty="0" err="1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предпрофессиональных</a:t>
                      </a:r>
                      <a:r>
                        <a:rPr lang="ru-RU" sz="85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программ»</a:t>
                      </a:r>
                      <a:endParaRPr lang="ru-RU" sz="85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8395700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8583800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8785100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540883"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«Руководство и управление в сфере установленных функций муниципального органа управления образованием Администрации </a:t>
                      </a:r>
                      <a:r>
                        <a:rPr lang="ru-RU" sz="850" b="1" kern="1200" dirty="0" err="1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85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области, других организаций, подведомственных Управлению образования»</a:t>
                      </a:r>
                      <a:endParaRPr lang="ru-RU" sz="85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7409080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7405290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7360920</a:t>
                      </a:r>
                      <a:endParaRPr lang="ru-RU" sz="8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1142984"/>
          <a:ext cx="535781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3071810"/>
          <a:ext cx="521494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5286388"/>
          <a:ext cx="5429256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1000108"/>
            <a:ext cx="169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индикаторы</a:t>
            </a:r>
            <a:endParaRPr lang="ru-RU" sz="1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1357298"/>
            <a:ext cx="378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928802"/>
            <a:ext cx="2286016" cy="112871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071802" y="857232"/>
            <a:ext cx="4714908" cy="1071570"/>
          </a:xfrm>
          <a:prstGeom prst="borderCallout1">
            <a:avLst>
              <a:gd name="adj1" fmla="val 20611"/>
              <a:gd name="adj2" fmla="val -280"/>
              <a:gd name="adj3" fmla="val 104276"/>
              <a:gd name="adj4" fmla="val -295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местного самоуправления (местный уровень)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3000364" y="2428868"/>
            <a:ext cx="4714908" cy="1214446"/>
          </a:xfrm>
          <a:prstGeom prst="borderCallout1">
            <a:avLst>
              <a:gd name="adj1" fmla="val 79178"/>
              <a:gd name="adj2" fmla="val 532"/>
              <a:gd name="adj3" fmla="val 44615"/>
              <a:gd name="adj4" fmla="val -263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главный финансовый документ района, утверждаемый Представительным собранием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_13849158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2428868"/>
            <a:ext cx="1428728" cy="1214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857232"/>
            <a:ext cx="1428728" cy="10715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571472" y="6072206"/>
            <a:ext cx="8572528" cy="785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:</a:t>
            </a:r>
            <a:endParaRPr lang="ru-RU" sz="16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будет утвержден на 2018 год и плановый период 2019 и 2020 годов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восклицательный зна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2206"/>
            <a:ext cx="571472" cy="785794"/>
          </a:xfrm>
          <a:prstGeom prst="rect">
            <a:avLst/>
          </a:prstGeom>
        </p:spPr>
      </p:pic>
      <p:sp>
        <p:nvSpPr>
          <p:cNvPr id="12" name="Выноска 1 11"/>
          <p:cNvSpPr/>
          <p:nvPr/>
        </p:nvSpPr>
        <p:spPr>
          <a:xfrm>
            <a:off x="3000364" y="4071942"/>
            <a:ext cx="4714908" cy="642942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юридическую силу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3000364" y="4929198"/>
            <a:ext cx="4714908" cy="612648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организует его исполнение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13488" y="4143380"/>
            <a:ext cx="2143934" cy="7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m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071942"/>
            <a:ext cx="1428728" cy="64294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Рисунок 27" descr="Adm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4929198"/>
            <a:ext cx="1428728" cy="596272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 на 2015-2020 годы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099" y="500042"/>
            <a:ext cx="814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Система образования </a:t>
            </a:r>
            <a:r>
              <a:rPr lang="ru-RU" sz="1200" dirty="0" err="1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представлена 21 образовательной организацией: общеобразовательные организации – 14, дошкольные образовательные организации – 6, учреждение дополнительного образования детей -1.</a:t>
            </a:r>
            <a:endParaRPr lang="ru-RU" sz="1200" dirty="0">
              <a:ln>
                <a:solidFill>
                  <a:srgbClr val="C00000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154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 рамках модернизации системы  общего и дошкольного образования ежегодно проводится  капитальный ремонт  учреждений общего и дошкольного образования. Сокращается очередность на зачисление детей в детские сады. В течение 2017 года были проведены следующие работы: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357562"/>
            <a:ext cx="4143404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кровли в МКОУ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Новоандросовская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6429396"/>
            <a:ext cx="4071966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Устройство шатровой крыши в МДОУ «Магнитный детский сад»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3357562"/>
            <a:ext cx="4286248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кровли МКОУ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Курбакинская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7752" y="6457890"/>
            <a:ext cx="4286248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Водопровод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Веретенинская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pic>
        <p:nvPicPr>
          <p:cNvPr id="21" name="Рисунок 20" descr="DSC_2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71612"/>
            <a:ext cx="4286248" cy="1785950"/>
          </a:xfrm>
          <a:prstGeom prst="rect">
            <a:avLst/>
          </a:prstGeom>
        </p:spPr>
      </p:pic>
      <p:pic>
        <p:nvPicPr>
          <p:cNvPr id="22" name="Рисунок 21" descr="Водопровод Веретенино шко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00504"/>
            <a:ext cx="4286248" cy="2500330"/>
          </a:xfrm>
          <a:prstGeom prst="rect">
            <a:avLst/>
          </a:prstGeom>
        </p:spPr>
      </p:pic>
      <p:pic>
        <p:nvPicPr>
          <p:cNvPr id="24" name="Рисунок 23" descr="крыш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785926"/>
            <a:ext cx="4143404" cy="1571636"/>
          </a:xfrm>
          <a:prstGeom prst="rect">
            <a:avLst/>
          </a:prstGeom>
        </p:spPr>
      </p:pic>
      <p:pic>
        <p:nvPicPr>
          <p:cNvPr id="25" name="Рисунок 24" descr="Са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929066"/>
            <a:ext cx="407196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 работы с молодежью, организация отдыха и оздоровления  детей, молодежи, развитие физической культуры и спорта  в Железногорском районе Курской области на 2015-2017 годы и плановый период до 2020 года»</a:t>
            </a:r>
            <a:endParaRPr lang="ru-RU" sz="16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повышение мотивации жителей </a:t>
            </a:r>
            <a:r>
              <a:rPr lang="ru-RU" sz="1200" dirty="0" err="1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к регулярным занятиям  физической культурой и спортом и ведению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развитие системы оздоровления и отдыха детей в Железногорском районе  Курской области</a:t>
            </a:r>
            <a:r>
              <a:rPr lang="ru-RU" sz="10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071942"/>
            <a:ext cx="414337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команды школ </a:t>
            </a:r>
            <a:r>
              <a:rPr lang="ru-RU" sz="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в международном туристско-краеведческом слёте «Рубежи памяти», посвященным 75-летию Победы в Курской битве</a:t>
            </a:r>
            <a:endParaRPr lang="ru-RU" sz="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214554"/>
          <a:ext cx="4929190" cy="46434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5651"/>
                <a:gridCol w="770186"/>
                <a:gridCol w="770186"/>
                <a:gridCol w="693167"/>
              </a:tblGrid>
              <a:tr h="69753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07877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эффективности реализации молодежной политики»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69017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оздоровления и отдыха детей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804500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804500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804500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69017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мероприятие: «Создание условий для развития физической культуры и массового спорта в Железногорском районе»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14546" y="2000240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6457890"/>
            <a:ext cx="4071934" cy="40011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команды </a:t>
            </a:r>
            <a:r>
              <a:rPr lang="ru-RU" sz="1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в сдаче норм ГТО в г. Курске</a:t>
            </a:r>
            <a:endParaRPr lang="ru-RU" sz="1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628" y="2214554"/>
            <a:ext cx="4143372" cy="1860232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72067" y="4572008"/>
            <a:ext cx="407193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19874D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в Железногорском районе на 2015-2020 годы» </a:t>
            </a:r>
            <a:endParaRPr lang="ru-RU" dirty="0">
              <a:ln>
                <a:solidFill>
                  <a:srgbClr val="19874D"/>
                </a:solidFill>
              </a:ln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357430"/>
          <a:ext cx="4714876" cy="45005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32349"/>
                <a:gridCol w="954917"/>
                <a:gridCol w="1113164"/>
                <a:gridCol w="1214446"/>
              </a:tblGrid>
              <a:tr h="51268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504202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«Социальная поддержка отдельных категорий граждан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19229264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19229264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19229264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54388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«Организация деятельности органов опеки и попечительства»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6267218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6267218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6267218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2929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«Управление муниципальной программой и обеспечение условий реализации»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2752700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2752700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2752700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2000240"/>
            <a:ext cx="68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(руб.)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2571744"/>
            <a:ext cx="2143140" cy="4001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День семьи, любви и верности </a:t>
            </a:r>
            <a:r>
              <a:rPr lang="ru-RU" sz="100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с.Рышково</a:t>
            </a:r>
            <a:endParaRPr lang="ru-RU" sz="10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4357694"/>
            <a:ext cx="3000364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Ежегодная районная Спартакиада среди инвалидов, детей-инвалидов. сл. Михайловка</a:t>
            </a:r>
            <a:endParaRPr lang="ru-RU" sz="10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6457890"/>
            <a:ext cx="200026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 </a:t>
            </a:r>
            <a:r>
              <a:rPr lang="ru-RU" sz="10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с.Андросово</a:t>
            </a:r>
            <a:endParaRPr lang="ru-RU" sz="1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071546"/>
            <a:ext cx="5214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формирование правовых организационных, социально-экономических условий для осуществления мер по улучшению положения и качества жизни граждан, повышению степени их социальной защищенности, активизации участия граждан в жизни общества</a:t>
            </a:r>
            <a:endParaRPr lang="ru-RU" sz="1100" b="1" dirty="0" smtClean="0">
              <a:ln>
                <a:solidFill>
                  <a:srgbClr val="C0000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859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Рышково - День семьи, любви и верно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142984"/>
            <a:ext cx="2143140" cy="146406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спартакиада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2928934"/>
            <a:ext cx="1928794" cy="1428760"/>
          </a:xfrm>
          <a:prstGeom prst="rect">
            <a:avLst/>
          </a:prstGeom>
          <a:ln w="38100"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спартакиада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2928934"/>
            <a:ext cx="2357454" cy="1428760"/>
          </a:xfrm>
          <a:prstGeom prst="rect">
            <a:avLst/>
          </a:prstGeom>
          <a:ln w="38100">
            <a:solidFill>
              <a:srgbClr val="FF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Андросово - День пожилого челове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857760"/>
            <a:ext cx="2000232" cy="1571636"/>
          </a:xfrm>
          <a:prstGeom prst="rect">
            <a:avLst/>
          </a:prstGeom>
          <a:ln w="38100">
            <a:solidFill>
              <a:srgbClr val="0099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Калядины - 90-лети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4857760"/>
            <a:ext cx="2285984" cy="1571636"/>
          </a:xfrm>
          <a:prstGeom prst="rect">
            <a:avLst/>
          </a:prstGeom>
          <a:ln w="38100">
            <a:solidFill>
              <a:srgbClr val="CC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929454" y="6457890"/>
            <a:ext cx="2214546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Поздравление с 90-летием </a:t>
            </a:r>
            <a:r>
              <a:rPr lang="ru-RU" sz="10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Калядина</a:t>
            </a:r>
            <a:endParaRPr lang="ru-RU" sz="1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Басово - День матер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1142984"/>
            <a:ext cx="1714480" cy="1428760"/>
          </a:xfrm>
          <a:prstGeom prst="rect">
            <a:avLst/>
          </a:prstGeom>
          <a:ln w="38100"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7429520" y="2571744"/>
            <a:ext cx="1714480" cy="246221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День матери </a:t>
            </a:r>
            <a:r>
              <a:rPr lang="ru-RU" sz="100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д.Басово</a:t>
            </a:r>
            <a:endParaRPr lang="ru-RU" sz="10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257" y="428604"/>
            <a:ext cx="81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1357298"/>
            <a:ext cx="685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  <a:p>
            <a:pPr algn="ctr">
              <a:buFont typeface="Wingdings" pitchFamily="2" charset="2"/>
              <a:buChar char="v"/>
            </a:pPr>
            <a:r>
              <a:rPr lang="ru-RU" sz="1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из родителей (усыновителей, опекунов, попечителей) на каждого рожденного, усыновленного, принятого под опеку (попечительство), совместно проживающего с ним ребенка, до достижения им возраста шестнадцати лет (на учащегося общеобразовательного учреждения – до окончания им обучения, но не более чем до достижения им возраста восемнадцати лет) в семьях со среднедушевым доходом, размер которого не превышает величины прожиточного минимума на душу населения, установленного в Курской области</a:t>
            </a:r>
            <a:endParaRPr lang="ru-RU" sz="12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osob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23574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714620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0037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 пособия на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свидетельства о рождении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доходы семьи (либо отсутствие) за три календарных месяца, предшествующие месяцу обращения в орган местного самоуправления;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проживание родителей (родителя, усыновителя, опекуна, попечителя) с ребенком на территории </a:t>
            </a:r>
            <a:r>
              <a:rPr lang="ru-RU" sz="12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правка органа местного самоуправления, наделенного отдельными государственными полномочиями </a:t>
            </a:r>
            <a:r>
              <a:rPr lang="ru-RU" sz="12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в сфере социальной защиты населения, по месту жительства другого родителя (лица, заменяющего его) о неполучении им ежемесячного пособия на ребенка – при раздельном проживании родителей либо лиц, заменяющих их;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Справку об учебе ребенка (детей) старше 16 лет в общеобразовательном учреждении;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Выписка из решения органов местного самоуправления об установления над ребенком опеки (попечительства); (для назначения ежемесячного пособия на ребенка, находящегося под опекой (попечительством));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из органов опеки и попечительства.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857232"/>
            <a:ext cx="139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150,17 руб.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0070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  <a:p>
            <a:pPr>
              <a:buFont typeface="Courier New" pitchFamily="49" charset="0"/>
              <a:buChar char="o"/>
            </a:pPr>
            <a:r>
              <a:rPr lang="ru-RU" sz="1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Ежемесячное пособие на новорожденного ребенка назначается с месяца рождения ребенка, если обращение со всеми необходимыми документами последовало не позднее шести месяцев со дня рождения ребенка.</a:t>
            </a:r>
          </a:p>
          <a:p>
            <a:pPr>
              <a:buFont typeface="Courier New" pitchFamily="49" charset="0"/>
              <a:buChar char="o"/>
            </a:pPr>
            <a:r>
              <a:rPr lang="ru-RU" sz="1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о назначении и выплате ежемесячного пособия на ребенка принимается органом соц.защиты населения по месту регистрации родителя (усыновителя, опекуна, попечителя), с которым проживает ребенок, в 10-дневный срок со дня подачи заявления со всеми необходимыми документами.</a:t>
            </a:r>
          </a:p>
          <a:p>
            <a:endParaRPr lang="ru-RU" i="1" u="sng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7" y="857232"/>
            <a:ext cx="6572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n>
                  <a:solidFill>
                    <a:srgbClr val="19874D"/>
                  </a:solidFill>
                </a:ln>
                <a:solidFill>
                  <a:srgbClr val="19874D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№56-ЗКО от 01.12.2004 г. «О размере, порядке назначения и выплаты ежемесячного пособия на ребенка»</a:t>
            </a:r>
          </a:p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92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80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Компенсация части платы за содержание ребенка в образовательных организациях, реализующих основную общеобразовательную программу дошкольного образования 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Курской области от 06 декабря 2013 года №914-па «Об утверждении Порядка обращения граждан за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образования, и порядка ее выплаты</a:t>
            </a:r>
            <a:endParaRPr lang="ru-RU" sz="13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1643050"/>
            <a:ext cx="6116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 среднего размера родительской платы на первого ребенка;</a:t>
            </a:r>
          </a:p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среднего размера </a:t>
            </a:r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родительской</a:t>
            </a:r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платы на второго ребенка;</a:t>
            </a:r>
          </a:p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70% среднего размера родительской платы на третьего и последующих детей</a:t>
            </a:r>
            <a:endParaRPr lang="ru-RU" sz="1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mpensac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214310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358050" y="1714488"/>
            <a:ext cx="1785950" cy="428628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357430"/>
            <a:ext cx="3373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</a:t>
            </a:r>
            <a:endParaRPr lang="ru-RU" sz="1200" b="1" i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2571744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детей, посещающих образовательные организации </a:t>
            </a:r>
            <a:r>
              <a:rPr lang="ru-RU" sz="1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района, реализующие образовательную программу дошкольного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компенсация части родительской платы не предоставляется родителям (законным представителям), с которым родительская плата не взимается</a:t>
            </a:r>
            <a:endParaRPr lang="ru-RU" sz="1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214686"/>
            <a:ext cx="5214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</a:t>
            </a:r>
            <a:endParaRPr lang="ru-RU" sz="1200" b="1" i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5756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заявление;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или иной документ, удостоверяющий личность;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свидетельства о рождении ребенка (для семей, имеющих двух и более детей, - свидетельство о рождении ребенка на каждого несовершеннолетнего ребенка из состава семьи;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акта органов опеки и попечительства о назначении опекуна и (или) договор с органами опеки и попечительства (договор о приемной семье) (при обращении опекунов);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справка с места жительства о составе семьи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документа с указанием лицевого счета, открытого в кредитной организации РФ заявителя</a:t>
            </a:r>
            <a:endParaRPr lang="ru-RU" sz="1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5769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857760"/>
            <a:ext cx="285748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Заявление и указанные документы направляются родителем (законным представителем в образовательную организацию.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240" y="4857760"/>
            <a:ext cx="600076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i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организация:</a:t>
            </a:r>
          </a:p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в течение 2-х рабочих дней со дня получения заявления и копий документов, формирует сведения для принятия решения о назначении компенсации и направляет в уполномоченный орган местного самоуправления;</a:t>
            </a:r>
          </a:p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формирует личное дело получателя компенсации;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0" y="6286520"/>
            <a:ext cx="285720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7158" y="5715016"/>
            <a:ext cx="242889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Муниципальные организации отражают размер начисленной родительской платы ежемесячно в платежном документе, выдаваемом родителю (законному представителю) для внесения платы за присмотр и уход за ребенком в образовательной организации</a:t>
            </a:r>
            <a:endParaRPr lang="ru-RU" sz="1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2643174" y="6215082"/>
            <a:ext cx="428596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71802" y="5842337"/>
            <a:ext cx="607219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i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Уполномоченный орган местного самоуправления: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Рассчитывает размер родительской платы за присмотр и уход за детьми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обеспечивает контроль за своевременный представлением образовательной организацией сведений;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обеспечивает возмещение муниципальным  образовательным организациям расходов;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обеспечивает перечисления компенсационных выплат. Зачисление компенсационных выплат на банковские счета производится не позднее 15-го числа месяца, следующего за отчетным.</a:t>
            </a:r>
            <a:endParaRPr lang="ru-RU" sz="1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2714612" y="5072074"/>
            <a:ext cx="428596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Организация выплаты вознаграждения, причитающегося приемному родителю</a:t>
            </a:r>
            <a:endParaRPr lang="ru-RU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6786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№35-ЗКО от 23.04.2013 г. </a:t>
            </a:r>
            <a:r>
              <a:rPr lang="ru-RU" sz="1400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О вознаграждении, причитающемся приемному родителю, и мерах социальной поддержки, предоставляемых приемной семье, размере денежных средств на содержание ребенка (детей), переданного на воспитание в приемную семью»</a:t>
            </a:r>
          </a:p>
          <a:p>
            <a:pPr algn="just"/>
            <a:endParaRPr lang="ru-RU" sz="1400" i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уклет-Формы-устройства-детей-сиро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928670"/>
            <a:ext cx="2428860" cy="1571612"/>
          </a:xfrm>
          <a:prstGeom prst="rect">
            <a:avLst/>
          </a:prstGeom>
          <a:ln>
            <a:solidFill>
              <a:srgbClr val="99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643182"/>
          <a:ext cx="9144000" cy="26517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00348"/>
                <a:gridCol w="6143652"/>
              </a:tblGrid>
              <a:tr h="394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ежемесячного вознаграждения при наличии единственного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родителя (при отсутствии второго родителя), 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и более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2214554"/>
            <a:ext cx="607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5782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За воспитание каждого ребенка в возрасте до трех лет, ребенка с отклонениями в развитии, ребенка-инвалида дополнительно выплачивается ежемесячная денежная сумма в размере 20% от оклада, установленного постановлением Администрации </a:t>
            </a:r>
            <a:r>
              <a:rPr lang="ru-RU" sz="14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для трудоспособного населения на первый квартал текущего года;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Приемным родителям предоставляется право бесплатного медицинского обслуживания приемных детей в медицинских учреждениях по месту жительства.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7" y="785794"/>
            <a:ext cx="807246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детей-сирот и детей, оставшихся без попечения родителей, в семьях опекунов (попечителей) и приемных семьях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6973 руб.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500174"/>
            <a:ext cx="742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№35-ЗКО от 23.04.2013 г.«О вознаграждении, причитающему приемному родителю, и мерах социальной поддержки, предоставляемых приемной семье, размере денежных средств на содержание ребенка (детей), переданного на воспитание в приемную семью»</a:t>
            </a:r>
            <a:endParaRPr lang="ru-RU" sz="14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5786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Субвенция бюджетам муниципального района на содержание ребенка в семье опекуна и приемной семье, а также вознаграждение, причитающееся приемному родителю расходуется в соответствии с потребностью, определенной на основе численности таких детей, размера ежемесячной выплаты семье опекуна (попечителя) и приемной семье, установленной областным законом об областном бюджете Курской области на соответствующий финансовый год, и расчетной численности работников органов местного самоуправления, осуществляющих отдельное государственное полномочие.</a:t>
            </a:r>
          </a:p>
          <a:p>
            <a:pPr>
              <a:buFont typeface="Wingdings" pitchFamily="2" charset="2"/>
              <a:buChar char="v"/>
            </a:pPr>
            <a:endParaRPr lang="ru-RU" sz="12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муниципального района организуют исполнение отдельного государственного полномочия  по назначению и выплате денежных средств на содержание детей-сирот и детей, оставшихся без попечения родителей, в семьях опекунов (попечителей) и приемных семьях в пределах бюджетных ассигнования, утвержденных решением Представительного Собрания </a:t>
            </a:r>
            <a:r>
              <a:rPr lang="ru-RU" sz="12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соответствующий финансовый год и плановый период.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8313089_855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500306"/>
            <a:ext cx="3428992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257" y="142852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8143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Ежемесячные выплаты реабилитированным лицам и лицам, признанным пострадавшими от политических репрессий</a:t>
            </a:r>
            <a:endParaRPr lang="ru-RU" sz="1700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128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816,61 руб.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00010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01.12.2004 № 59-ЗКО «О социальной поддержке реабилитированных лиц и лиц, пострадавших от политических репрессий»</a:t>
            </a:r>
            <a:endParaRPr lang="ru-RU" sz="1200" b="1" i="1" dirty="0">
              <a:ln>
                <a:solidFill>
                  <a:srgbClr val="00B05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57364"/>
            <a:ext cx="6500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Гражданство РФ;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граждане, проживающие на территории Курской области, признанные в установленном порядке реабилитированными лицами или лицами, пострадавшими от политических репрессий либо их уполномоченные представители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643578"/>
            <a:ext cx="3000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Органы социальной защиты населения перечисляют денежные средства на счета почтовых отделений связи и в филиалы Сбербанка России в сроки, установленные для выплаты трудовой пенсии в соответствии с Федеральным законом "О трудовых пенсия»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72141"/>
            <a:ext cx="178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представляется в орган социальной защиты населения по месту проживания граждан или ОБУ «МФЦ»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5534561"/>
            <a:ext cx="2071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Решение о назначении ежемесячной денежной выплаты принимается руководителем органа социальной защиты населения в 3-дневный срок со дня подачи заявления со всеми необходимыми документами.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28934"/>
            <a:ext cx="61436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а) заявление на установление ежемесячной денежной выплаты, форма которого предусмотрена приложением № 3. В заявлении одновременно указывается способ получения ежемесячной денежной выплаты (через организации федеральной почтовой связи либо через кредитные организации) (далее – заявление);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б) копия паспорта;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в) копия свидетельства о праве на льготы (при наличии) или документ о реабилитации или признании лица пострадавшим от политических репрессий;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г) лица, признанные пострадавшими от политических репрессий, дополнительно представляют копию пенсионного удостоверения или копию справки, подтверждающей факт установления инвалидности, выданной федеральным государственным учреждением медико-социальной экспертизы.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Одновременно с копиями предъявляются подлинники документов для их сверки.</a:t>
            </a:r>
          </a:p>
          <a:p>
            <a:endParaRPr lang="ru-RU" sz="1300" dirty="0" smtClean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42292b4eaf11003c59fd5d8cbcea2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8446" y="1214422"/>
            <a:ext cx="259555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142976" y="2643182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286388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714480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2027504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429000"/>
            <a:ext cx="2714644" cy="1857388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000232" y="5929330"/>
            <a:ext cx="12144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Формирование личного дела заявителя</a:t>
            </a:r>
            <a:endParaRPr lang="ru-RU" sz="11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71802" y="6072206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786446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90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Ежемесячные денежные выплаты ветеранам труда и труженикам тыла</a:t>
            </a:r>
            <a:endParaRPr lang="ru-RU" sz="20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197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466,05/699,10 руб.</a:t>
            </a:r>
            <a:endParaRPr lang="ru-RU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71480"/>
            <a:ext cx="721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 декабря 2004 г. № 58-ЗКО «О социальной поддержке лиц, проработавших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награжденных орденами или медалями СССР за самоотверженный труд в период Великой Отечественной войны, и ветеранов труда» </a:t>
            </a:r>
            <a:endParaRPr lang="ru-RU" sz="1200" b="1" i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428736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714488"/>
            <a:ext cx="6715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Звание "Ветеран труда";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Награжденные орденами или медалями, либо удостоенные почетных званий СССР или Российской Федерации, либо награжденные ведомственными знаками отличия в труде и имеющие трудовой стаж, необходимый для назначения пенсии по старости или за выслугу лет;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Лица, начавшие трудовую деятельность в несовершеннолетнем возрасте в период Великой Отечественной войны и имеющие трудовой стаж не менее 40 лет для мужчин и 35 лет для женщин;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Лица, проработавшие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награжденные орденами и медалями СССР за самоотверженный труд в период Великой Отечественной войны.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ori-0001523920-smallww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242886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428860" y="3500438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7861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с указанием в нем способа получения ежемесячной денежной выплаты (через организации федеральной почтовой связи либо через кредитные организации)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копия паспорта;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удостоверения установленного образца;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пенсионного удостоверения (при наличии)</a:t>
            </a:r>
          </a:p>
          <a:p>
            <a:endParaRPr 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принимает и регистрирует заявления о предоставлении государственной услуги со всеми необходимыми документами;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формирует и направляет межведомственные запросы в органы (организации), участвующие в предоставлении услуги;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специалист органа социальной защиты населения по месту жительства или ОБУ «МФЦ» формирует личного дела заявителя;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органа  социальной защиты населения муниципального района (городского округа) по месту жительства заявителя принимает решение о назначении выплаты;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ежемесячного денежного вознаграждения производится на открытые текущие социальные либо банковские счета через отделения "Почта России", отделения (филиалы) Сбербанка России и коммерческие банки, расположенные на территории Курской области, по выбору получателя ежемесячного денежного вознаграждения.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4643446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 программа «Развитие культуры в Муниципальном районе «</a:t>
            </a:r>
            <a:r>
              <a:rPr lang="ru-RU" b="1" dirty="0" err="1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Курской области на  2015-2017 годы»</a:t>
            </a:r>
            <a:endParaRPr lang="ru-RU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71480"/>
            <a:ext cx="385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428737"/>
          <a:ext cx="4786314" cy="217418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09088"/>
                <a:gridCol w="920452"/>
                <a:gridCol w="828408"/>
                <a:gridCol w="828366"/>
              </a:tblGrid>
              <a:tr h="222851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9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9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9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23982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«Сохранение и развитие самодеятельного искусства, традиционной народной культуры и </a:t>
                      </a:r>
                      <a:r>
                        <a:rPr lang="ru-RU" sz="900" kern="1200" dirty="0" err="1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киновидиообслуживания</a:t>
                      </a:r>
                      <a:r>
                        <a:rPr lang="ru-RU" sz="900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населения»</a:t>
                      </a:r>
                      <a:endParaRPr lang="ru-RU" sz="9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12011400</a:t>
                      </a:r>
                      <a:endParaRPr lang="ru-RU" sz="9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2418500</a:t>
                      </a:r>
                      <a:endParaRPr lang="ru-RU" sz="9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12854200</a:t>
                      </a:r>
                      <a:endParaRPr lang="ru-RU" sz="9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6561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библиотечного дела»</a:t>
                      </a:r>
                      <a:endParaRPr lang="ru-RU" sz="9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13090000</a:t>
                      </a:r>
                      <a:endParaRPr lang="ru-RU" sz="9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13558200</a:t>
                      </a:r>
                      <a:endParaRPr lang="ru-RU" sz="9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14059900</a:t>
                      </a:r>
                      <a:endParaRPr lang="ru-RU" sz="9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39746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«Обеспечение деятельности подведомственных учреждений, финансовое обеспечение Муниципальной программы, повышение эффективности использования средств областного и местного бюджетов»</a:t>
                      </a:r>
                      <a:endParaRPr lang="ru-RU" sz="9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5855588</a:t>
                      </a:r>
                      <a:endParaRPr lang="ru-RU" sz="9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5855588</a:t>
                      </a:r>
                      <a:endParaRPr lang="ru-RU" sz="9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5855588</a:t>
                      </a:r>
                      <a:endParaRPr lang="ru-RU" sz="9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1214422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(руб.):</a:t>
            </a:r>
            <a:endParaRPr lang="ru-RU" sz="1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3643314"/>
            <a:ext cx="169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индикаторы</a:t>
            </a:r>
            <a:endParaRPr lang="ru-RU" sz="1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Medvedeva\Downloads\модельная - 2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6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29190" y="3000372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Интерьер открытой в  2017г  </a:t>
            </a:r>
            <a:r>
              <a:rPr lang="ru-RU" sz="1200" b="1" dirty="0" err="1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Разветьевской</a:t>
            </a:r>
            <a:r>
              <a:rPr lang="ru-RU" sz="1200" b="1" dirty="0" smtClean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модельной  библиотеки</a:t>
            </a:r>
          </a:p>
          <a:p>
            <a:pPr algn="ctr"/>
            <a:endParaRPr lang="ru-RU" sz="1200" dirty="0">
              <a:ln>
                <a:solidFill>
                  <a:srgbClr val="800080"/>
                </a:solidFill>
              </a:ln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571736" y="4357694"/>
          <a:ext cx="2643206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14612" y="407194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Подключение библиотек к сети Интернет</a:t>
            </a:r>
            <a:endParaRPr lang="ru-RU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0" y="4786322"/>
          <a:ext cx="2571736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4282" y="414338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Подписка и приобретение книжного фонда</a:t>
            </a:r>
            <a:endParaRPr lang="ru-RU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214942" y="4114800"/>
          <a:ext cx="3929058" cy="260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43570" y="3500438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оплаты труда в соответствии с Указом Президента РФ от  7 мая 2012 г. №597 и утвержденных дорожных карт</a:t>
            </a:r>
            <a:endParaRPr lang="ru-RU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– РАСХОДЫ  = ДЕФИЦИТ (ПРОФИЦИТ)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465637" y="203516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65637" y="2535231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465637" y="310673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65637" y="367823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65637" y="546418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65637" y="4249743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65637" y="474980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100" y="1928802"/>
            <a:ext cx="282045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(расходы больше доходов)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1928802"/>
            <a:ext cx="277409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0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(доходы больше расходов)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14310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78657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000100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214678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4500570"/>
            <a:ext cx="1785950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из бюджета вышестоящего уровня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0298" y="4500570"/>
            <a:ext cx="1857388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57752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 доходов над расходами принимается решение как их использовать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858016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7752" y="4500570"/>
            <a:ext cx="4071966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как источник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4429124" y="4714884"/>
            <a:ext cx="357190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6000768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= РАСХОДЫ       СБАЛАНСИРОВАННЫЙ БЮДЖЕТ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428992" y="6000768"/>
            <a:ext cx="428628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 программа «Развитие культуры в Муниципальном районе «</a:t>
            </a:r>
            <a:r>
              <a:rPr lang="ru-RU" b="1" dirty="0" err="1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Курской области на  2015-2017 годы»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4500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ответе за нашу планету»  экологическая акция, посвященная Году экологии,  в МКУК «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РДК»  (апрель 2017г.)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«Звени, родник, звени!» Экологическая акция студии декоративно-прикладного творчества «Храбрый портняжка» МКУК «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РДК» 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Разветьевской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модельной библиотеки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Гранта Губернатора Курской области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«Анимационное творчество-ступенька в мир кино» в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Студенокской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ДШИ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571480"/>
            <a:ext cx="342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Значимые мероприятия в учреждениях культуры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района:</a:t>
            </a:r>
            <a:endParaRPr lang="ru-RU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Medvedeva\Downloads\фото10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7"/>
            <a:ext cx="450056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643438" y="3000372"/>
            <a:ext cx="4500562" cy="110799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Грант Губернатора Курской области "Анимационное творчество - ступенька в мир кино" (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Студенокская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ДШИ, директор Матвеева И.З., руководитель проекта - Лысенко Е.А)</a:t>
            </a:r>
          </a:p>
          <a:p>
            <a:endParaRPr lang="ru-RU" dirty="0"/>
          </a:p>
        </p:txBody>
      </p:sp>
      <p:pic>
        <p:nvPicPr>
          <p:cNvPr id="23" name="Рисунок 22" descr="C:\Users\Medvedeva\Downloads\DSCN78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2282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85720" y="292893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2017году в МКУК «Железногорском РДК» созданы новые коллективы:</a:t>
            </a:r>
            <a:endParaRPr lang="ru-RU" sz="1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72074"/>
            <a:ext cx="2428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Мужской вокальный ансамбль "Раздолье" </a:t>
            </a:r>
            <a:r>
              <a:rPr lang="ru-RU" sz="12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РДК (руководитель </a:t>
            </a:r>
            <a:r>
              <a:rPr lang="ru-RU" sz="12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Хаиров</a:t>
            </a: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Ю.Г.)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0007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Семейный ансамбль «</a:t>
            </a:r>
            <a:r>
              <a:rPr lang="ru-RU" sz="12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Радогость</a:t>
            </a: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Веретенинского</a:t>
            </a: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ЦДК (руководитель Третьякова И.В.)</a:t>
            </a:r>
            <a:endParaRPr lang="ru-RU" sz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C:\Users\Medvedeva\Downloads\DSC_3807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500438"/>
            <a:ext cx="1990725" cy="142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428860" y="492919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Детский коллектив «Элегия» </a:t>
            </a:r>
            <a:r>
              <a:rPr lang="ru-RU" sz="12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РДК   (руководитель Пашкова И.М.)</a:t>
            </a:r>
            <a:endParaRPr lang="ru-RU" sz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4876" y="4071942"/>
            <a:ext cx="442912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база: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-Капитальный ремонт и утепление зрительного зала, замена всех окон на пластиковые в Железногорском РДК (</a:t>
            </a:r>
            <a:r>
              <a:rPr lang="ru-RU" sz="13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п.Студенок</a:t>
            </a:r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- 2430636 руб.</a:t>
            </a:r>
          </a:p>
          <a:p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-Капитальный ремонт здания </a:t>
            </a:r>
            <a:r>
              <a:rPr lang="ru-RU" sz="13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Разветьевского</a:t>
            </a:r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ЦДК и </a:t>
            </a:r>
            <a:r>
              <a:rPr lang="ru-RU" sz="13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Разветьевской</a:t>
            </a:r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библиотеки-филиала - 2180000 руб.</a:t>
            </a:r>
          </a:p>
          <a:p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-Приобретение одежды сцены для </a:t>
            </a:r>
            <a:r>
              <a:rPr lang="ru-RU" sz="13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РДК, театральных кресел в Магнитный ЦДК и </a:t>
            </a:r>
            <a:r>
              <a:rPr lang="ru-RU" sz="13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Копенский</a:t>
            </a:r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ЦДК за счет средств депутатов фракции «Единая Россия»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на территории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и безопасности дорожного движения на период 2015-2017 годов и на перспективу до 2020 года»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214926"/>
            <a:ext cx="2428860" cy="1643074"/>
          </a:xfrm>
          <a:prstGeom prst="rect">
            <a:avLst/>
          </a:prstGeom>
          <a:ln w="127000" cap="sq">
            <a:solidFill>
              <a:srgbClr val="99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Изображение 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18" y="3714752"/>
            <a:ext cx="2786082" cy="1714512"/>
          </a:xfrm>
          <a:prstGeom prst="rect">
            <a:avLst/>
          </a:prstGeom>
          <a:ln w="127000" cap="sq">
            <a:solidFill>
              <a:srgbClr val="00808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62184"/>
          <a:ext cx="4786314" cy="17354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5984"/>
                <a:gridCol w="843556"/>
                <a:gridCol w="828408"/>
                <a:gridCol w="828366"/>
              </a:tblGrid>
              <a:tr h="23414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9162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«Обеспечение требуемого технического состояния сети автомобильных дорог района, их пропускной способности, эффективно содействующей развитию экономики, улучшению качества жизни населения района, созданию безопасных  условий движения»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5760499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4289005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4289005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286388"/>
            <a:ext cx="5572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основного мероприятия будут решаться следующие задачи: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строительство (реконструкция) автомобильных дорог общего пользования местного значения вне границ населенных пунктов;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капитальный ремонт,  ремонт и содержание автомобильных дорог общего пользования местного значения вне границ населенных пунктов; 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межевание, проведение кадастровых работ в отношении земельных участков, занятых автодорогами общего пользования местного значения вне границ населенных пунктов, и в отношении автодорог общего пользования местного значения вне границ населенных пунктов, как объектов недвижимого имущества, паспортизация, инвентаризация и государственная регистрация права муниципальной собственности на эти земельные участки и автодороги.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7181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(руб.):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00108"/>
            <a:ext cx="9001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Представительного Собрания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24 декабря 2013 года № 62-3-РС, начиная с 2012 года, финансовое обеспечение дорожного хозяйства осуществляется в рамках дорожного фонда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785926"/>
            <a:ext cx="4214810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</a:t>
            </a:r>
          </a:p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дорожного фонда  </a:t>
            </a:r>
            <a:r>
              <a:rPr lang="ru-RU" sz="1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1455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дизельное топливо;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моторные масла для дизельных и (или) карбюраторных (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двигателей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автомобильный бензин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429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1785926"/>
            <a:ext cx="421481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</a:t>
            </a:r>
            <a:endParaRPr lang="ru-RU" sz="14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929190" y="2214554"/>
          <a:ext cx="4214810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7405"/>
                <a:gridCol w="2107405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5760499</a:t>
                      </a:r>
                      <a:endParaRPr lang="ru-RU" sz="1200" dirty="0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6497845</a:t>
                      </a:r>
                      <a:endParaRPr lang="ru-RU" sz="1200" dirty="0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6724007</a:t>
                      </a:r>
                      <a:endParaRPr lang="ru-RU" sz="1200" dirty="0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57290" y="142852"/>
            <a:ext cx="7572428" cy="857256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2017 ГОД И ПЛАНОВЫЙ ПЕРИОД 2018-2019 ГОДОВ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dmin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214422"/>
            <a:ext cx="2714612" cy="173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B5C147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642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Уставом муниципального образования «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к органам местного самоуправления относятся:</a:t>
            </a:r>
          </a:p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Представительное Собрание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Администрация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финансов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образования, по делам молодежи, по физической культуры и спорту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культуры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социальной защиты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429240"/>
            <a:ext cx="4572032" cy="1428760"/>
          </a:xfrm>
          <a:prstGeom prst="roundRect">
            <a:avLst/>
          </a:prstGeom>
          <a:solidFill>
            <a:srgbClr val="36D2D2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планировании расходов бюджета по лицам, замещающим муниципальные должности, муниципальным служащим органов местного самоуправления индексация заработной платы в 2017 году и плановом периоде 2018-2019 годов не предусмотрена.</a:t>
            </a:r>
            <a:endParaRPr lang="ru-RU" sz="14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500414"/>
            <a:ext cx="3357554" cy="335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формирования расходов на содержание органов местного самоуправления муниципального образования «</a:t>
            </a:r>
            <a:r>
              <a:rPr lang="ru-RU" sz="1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устанавливаются постановлением Администрации Курской области. </a:t>
            </a:r>
          </a:p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2017 год штатная численность органов местного самоуправления установлена в количестве 66 штатных единиц, из них 66 штатные единицы – муниципальные служащие, 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85720" y="3071810"/>
          <a:ext cx="4572000" cy="23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00166" y="214290"/>
            <a:ext cx="7286676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ФИНАНСОВАЯ ПОМОЩЬ БЮДЖЕТАМ ПОСЕЛЕНИЙ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мощь-малому-бизнес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142984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071546"/>
            <a:ext cx="5715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районного бюджета бюджетам поселений, входящих в состав муниципального района, предоставляется в форме дотаций на выравнивание бюджетной обеспеченности в соответствии с муниципальными правовыми актами, принимаемыми в соответствии с требованиями Бюджетного кодекса Российской Федерации и законодательства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2928934"/>
          <a:ext cx="9144000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71612"/>
            <a:ext cx="46934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2017 году и плановом периоде 2018 и 2019 годов муниципальные гарантии муниципальным образованиям и юридическим лицам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предоставлять не планируется.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2017 год в сумме 55 128 705 рублей, на 2018 в сумме 54 410 143 рубля, на 2019 годов в сумме 56 797 592 рублей. Верхний предел муниципального внутреннего долга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по состоянию на 01.01.2017 года запланирован в сумме 0  рублей, на 1 января 2019 года – в сумме 0 рублей, на 1 января 2020 года – в сумме 0 рублей что соответствует нормам бюджетного законодательства.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2e4235df80037af28db3965943722fe.jp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142984"/>
            <a:ext cx="4000496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в доступной для широкого круга пользователей форме раскрывает информацию об особенностях формирования бюджета на предстоящий период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11" name="Рисунок 10" descr="Admin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928802"/>
            <a:ext cx="7572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финансов Администрации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+7(47148)25966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uprfin_raion@mail.ru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Размещено на сайте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 zhel.rkursk.ru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0"/>
            <a:ext cx="185735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97676" y="928670"/>
            <a:ext cx="7646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30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221454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1643050"/>
            <a:ext cx="214314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rot="5400000">
            <a:off x="4536281" y="2321711"/>
            <a:ext cx="35719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966857" y="-609194"/>
            <a:ext cx="34668" cy="62536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679158" y="2678504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 установленных НК РФ: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Единый налог на вмененный доход;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3571900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 от уплаты других пошлин и сборов, установленных законодательством РФ, а также штрафов за нарушение законодательства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использования имущества;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продажи материальных и нематериальных активов;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неналоговые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64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на безвозмездной и безвозвратной основе из бюджетов других уровней</a:t>
            </a:r>
          </a:p>
          <a:p>
            <a:pPr algn="ctr"/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Субвенции;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 (спонсорские поступления от организаций, граждан)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537472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895058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7704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денежные средства,</a:t>
            </a:r>
          </a:p>
          <a:p>
            <a:pPr algn="just"/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перечисляемые из одного бюджета бюджетной системы РФ другому</a:t>
            </a:r>
            <a:endParaRPr lang="ru-RU" sz="2000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00306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500306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794" y="2500306"/>
            <a:ext cx="264320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714752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дар, пожертвование)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85776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приходить на помощь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0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714752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определенной конкретной цели их использования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4786322"/>
            <a:ext cx="2714644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5943600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3714752"/>
            <a:ext cx="264317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«карманные деньги»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794" y="485776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794" y="594360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телефон ( а остальные он накопил сам)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" idx="3"/>
            <a:endCxn id="8" idx="1"/>
          </p:cNvCxnSpPr>
          <p:nvPr/>
        </p:nvCxnSpPr>
        <p:spPr>
          <a:xfrm>
            <a:off x="2786050" y="295750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1"/>
          </p:cNvCxnSpPr>
          <p:nvPr/>
        </p:nvCxnSpPr>
        <p:spPr>
          <a:xfrm>
            <a:off x="6072198" y="3000372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4214818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3"/>
            <a:endCxn id="15" idx="1"/>
          </p:cNvCxnSpPr>
          <p:nvPr/>
        </p:nvCxnSpPr>
        <p:spPr>
          <a:xfrm>
            <a:off x="2786050" y="6400800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72198" y="4214818"/>
            <a:ext cx="35719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072198" y="6429396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6527656" y="1105717"/>
            <a:ext cx="974964" cy="950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Рисунок 108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7927297" y="1402609"/>
            <a:ext cx="1036318" cy="1010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Выгнутая вверх стрелка 109"/>
          <p:cNvSpPr/>
          <p:nvPr/>
        </p:nvSpPr>
        <p:spPr>
          <a:xfrm rot="797725">
            <a:off x="7143768" y="714356"/>
            <a:ext cx="1500198" cy="642942"/>
          </a:xfrm>
          <a:prstGeom prst="curvedDownArrow">
            <a:avLst>
              <a:gd name="adj1" fmla="val 25000"/>
              <a:gd name="adj2" fmla="val 57444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2786050" y="535782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14" idx="3"/>
            <a:endCxn id="17" idx="1"/>
          </p:cNvCxnSpPr>
          <p:nvPr/>
        </p:nvCxnSpPr>
        <p:spPr>
          <a:xfrm>
            <a:off x="6072198" y="5286388"/>
            <a:ext cx="428596" cy="285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19751</TotalTime>
  <Words>9693</Words>
  <PresentationFormat>Экран (4:3)</PresentationFormat>
  <Paragraphs>1369</Paragraphs>
  <Slides>75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Снецкое</cp:lastModifiedBy>
  <cp:revision>747</cp:revision>
  <dcterms:created xsi:type="dcterms:W3CDTF">2015-12-20T07:37:31Z</dcterms:created>
  <dcterms:modified xsi:type="dcterms:W3CDTF">2017-12-29T08:46:54Z</dcterms:modified>
</cp:coreProperties>
</file>